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ppt/charts/chart43.xml" ContentType="application/vnd.openxmlformats-officedocument.drawingml.chart+xml"/>
  <Override PartName="/ppt/charts/chart44.xml" ContentType="application/vnd.openxmlformats-officedocument.drawingml.chart+xml"/>
  <Override PartName="/ppt/charts/chart45.xml" ContentType="application/vnd.openxmlformats-officedocument.drawingml.chart+xml"/>
  <Override PartName="/ppt/charts/chart46.xml" ContentType="application/vnd.openxmlformats-officedocument.drawingml.chart+xml"/>
  <Override PartName="/ppt/charts/chart47.xml" ContentType="application/vnd.openxmlformats-officedocument.drawingml.chart+xml"/>
  <Override PartName="/ppt/charts/chart48.xml" ContentType="application/vnd.openxmlformats-officedocument.drawingml.chart+xml"/>
  <Override PartName="/ppt/charts/chart49.xml" ContentType="application/vnd.openxmlformats-officedocument.drawingml.chart+xml"/>
  <Override PartName="/ppt/charts/chart50.xml" ContentType="application/vnd.openxmlformats-officedocument.drawingml.chart+xml"/>
  <Override PartName="/ppt/charts/chart51.xml" ContentType="application/vnd.openxmlformats-officedocument.drawingml.chart+xml"/>
  <Override PartName="/ppt/charts/chart52.xml" ContentType="application/vnd.openxmlformats-officedocument.drawingml.chart+xml"/>
  <Override PartName="/ppt/charts/chart53.xml" ContentType="application/vnd.openxmlformats-officedocument.drawingml.chart+xml"/>
  <Override PartName="/ppt/charts/chart54.xml" ContentType="application/vnd.openxmlformats-officedocument.drawingml.chart+xml"/>
  <Override PartName="/ppt/charts/chart55.xml" ContentType="application/vnd.openxmlformats-officedocument.drawingml.chart+xml"/>
  <Override PartName="/ppt/charts/chart56.xml" ContentType="application/vnd.openxmlformats-officedocument.drawingml.chart+xml"/>
  <Override PartName="/ppt/charts/chart57.xml" ContentType="application/vnd.openxmlformats-officedocument.drawingml.chart+xml"/>
  <Override PartName="/ppt/charts/chart58.xml" ContentType="application/vnd.openxmlformats-officedocument.drawingml.chart+xml"/>
  <Override PartName="/ppt/charts/chart59.xml" ContentType="application/vnd.openxmlformats-officedocument.drawingml.chart+xml"/>
  <Override PartName="/ppt/charts/chart60.xml" ContentType="application/vnd.openxmlformats-officedocument.drawingml.chart+xml"/>
  <Override PartName="/ppt/charts/chart61.xml" ContentType="application/vnd.openxmlformats-officedocument.drawingml.chart+xml"/>
  <Override PartName="/ppt/charts/chart62.xml" ContentType="application/vnd.openxmlformats-officedocument.drawingml.chart+xml"/>
  <Override PartName="/ppt/charts/chart63.xml" ContentType="application/vnd.openxmlformats-officedocument.drawingml.chart+xml"/>
  <Override PartName="/ppt/charts/chart6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  <Override PartName="/ppt/charts/colors8.xml" ContentType="application/vnd.ms-office.chartcolorstyle+xml"/>
  <Override PartName="/ppt/charts/style8.xml" ContentType="application/vnd.ms-office.chartstyle+xml"/>
  <Override PartName="/ppt/charts/colors9.xml" ContentType="application/vnd.ms-office.chartcolorstyle+xml"/>
  <Override PartName="/ppt/charts/style9.xml" ContentType="application/vnd.ms-office.chartstyle+xml"/>
  <Override PartName="/ppt/charts/colors10.xml" ContentType="application/vnd.ms-office.chartcolorstyle+xml"/>
  <Override PartName="/ppt/charts/style10.xml" ContentType="application/vnd.ms-office.chartstyle+xml"/>
  <Override PartName="/ppt/charts/colors11.xml" ContentType="application/vnd.ms-office.chartcolorstyle+xml"/>
  <Override PartName="/ppt/charts/style11.xml" ContentType="application/vnd.ms-office.chartstyle+xml"/>
  <Override PartName="/ppt/charts/colors12.xml" ContentType="application/vnd.ms-office.chartcolorstyle+xml"/>
  <Override PartName="/ppt/charts/style12.xml" ContentType="application/vnd.ms-office.chartstyle+xml"/>
  <Override PartName="/ppt/charts/colors13.xml" ContentType="application/vnd.ms-office.chartcolorstyle+xml"/>
  <Override PartName="/ppt/charts/style13.xml" ContentType="application/vnd.ms-office.chartstyle+xml"/>
  <Override PartName="/ppt/charts/colors14.xml" ContentType="application/vnd.ms-office.chartcolorstyle+xml"/>
  <Override PartName="/ppt/charts/style14.xml" ContentType="application/vnd.ms-office.chartstyle+xml"/>
  <Override PartName="/ppt/charts/colors15.xml" ContentType="application/vnd.ms-office.chartcolorstyle+xml"/>
  <Override PartName="/ppt/charts/style15.xml" ContentType="application/vnd.ms-office.chartstyle+xml"/>
  <Override PartName="/ppt/charts/colors16.xml" ContentType="application/vnd.ms-office.chartcolorstyle+xml"/>
  <Override PartName="/ppt/charts/style16.xml" ContentType="application/vnd.ms-office.chartstyle+xml"/>
  <Override PartName="/ppt/charts/colors17.xml" ContentType="application/vnd.ms-office.chartcolorstyle+xml"/>
  <Override PartName="/ppt/charts/style17.xml" ContentType="application/vnd.ms-office.chartstyle+xml"/>
  <Override PartName="/ppt/charts/colors18.xml" ContentType="application/vnd.ms-office.chartcolorstyle+xml"/>
  <Override PartName="/ppt/charts/style18.xml" ContentType="application/vnd.ms-office.chartstyle+xml"/>
  <Override PartName="/ppt/charts/colors19.xml" ContentType="application/vnd.ms-office.chartcolorstyle+xml"/>
  <Override PartName="/ppt/charts/style19.xml" ContentType="application/vnd.ms-office.chartstyle+xml"/>
  <Override PartName="/ppt/charts/colors20.xml" ContentType="application/vnd.ms-office.chartcolorstyle+xml"/>
  <Override PartName="/ppt/charts/style20.xml" ContentType="application/vnd.ms-office.chartstyle+xml"/>
  <Override PartName="/ppt/charts/colors21.xml" ContentType="application/vnd.ms-office.chartcolorstyle+xml"/>
  <Override PartName="/ppt/charts/style21.xml" ContentType="application/vnd.ms-office.chartstyle+xml"/>
  <Override PartName="/ppt/charts/colors22.xml" ContentType="application/vnd.ms-office.chartcolorstyle+xml"/>
  <Override PartName="/ppt/charts/style22.xml" ContentType="application/vnd.ms-office.chartstyle+xml"/>
  <Override PartName="/ppt/charts/colors23.xml" ContentType="application/vnd.ms-office.chartcolorstyle+xml"/>
  <Override PartName="/ppt/charts/style23.xml" ContentType="application/vnd.ms-office.chartstyle+xml"/>
  <Override PartName="/ppt/charts/colors24.xml" ContentType="application/vnd.ms-office.chartcolorstyle+xml"/>
  <Override PartName="/ppt/charts/style24.xml" ContentType="application/vnd.ms-office.chartstyle+xml"/>
  <Override PartName="/ppt/charts/colors25.xml" ContentType="application/vnd.ms-office.chartcolorstyle+xml"/>
  <Override PartName="/ppt/charts/style25.xml" ContentType="application/vnd.ms-office.chartstyle+xml"/>
  <Override PartName="/ppt/charts/colors26.xml" ContentType="application/vnd.ms-office.chartcolorstyle+xml"/>
  <Override PartName="/ppt/charts/style26.xml" ContentType="application/vnd.ms-office.chartstyle+xml"/>
  <Override PartName="/ppt/charts/colors27.xml" ContentType="application/vnd.ms-office.chartcolorstyle+xml"/>
  <Override PartName="/ppt/charts/style27.xml" ContentType="application/vnd.ms-office.chartstyle+xml"/>
  <Override PartName="/ppt/charts/colors28.xml" ContentType="application/vnd.ms-office.chartcolorstyle+xml"/>
  <Override PartName="/ppt/charts/style28.xml" ContentType="application/vnd.ms-office.chartstyle+xml"/>
  <Override PartName="/ppt/charts/colors29.xml" ContentType="application/vnd.ms-office.chartcolorstyle+xml"/>
  <Override PartName="/ppt/charts/style29.xml" ContentType="application/vnd.ms-office.chartstyle+xml"/>
  <Override PartName="/ppt/charts/colors30.xml" ContentType="application/vnd.ms-office.chartcolorstyle+xml"/>
  <Override PartName="/ppt/charts/style30.xml" ContentType="application/vnd.ms-office.chartstyle+xml"/>
  <Override PartName="/ppt/charts/colors31.xml" ContentType="application/vnd.ms-office.chartcolorstyle+xml"/>
  <Override PartName="/ppt/charts/style31.xml" ContentType="application/vnd.ms-office.chartstyle+xml"/>
  <Override PartName="/ppt/charts/colors32.xml" ContentType="application/vnd.ms-office.chartcolorstyle+xml"/>
  <Override PartName="/ppt/charts/style32.xml" ContentType="application/vnd.ms-office.chartstyle+xml"/>
  <Override PartName="/ppt/charts/colors33.xml" ContentType="application/vnd.ms-office.chartcolorstyle+xml"/>
  <Override PartName="/ppt/charts/style33.xml" ContentType="application/vnd.ms-office.chartstyle+xml"/>
  <Override PartName="/ppt/charts/colors34.xml" ContentType="application/vnd.ms-office.chartcolorstyle+xml"/>
  <Override PartName="/ppt/charts/style34.xml" ContentType="application/vnd.ms-office.chartstyle+xml"/>
  <Override PartName="/ppt/charts/colors35.xml" ContentType="application/vnd.ms-office.chartcolorstyle+xml"/>
  <Override PartName="/ppt/charts/style35.xml" ContentType="application/vnd.ms-office.chartstyle+xml"/>
  <Override PartName="/ppt/charts/colors36.xml" ContentType="application/vnd.ms-office.chartcolorstyle+xml"/>
  <Override PartName="/ppt/charts/style36.xml" ContentType="application/vnd.ms-office.chartstyle+xml"/>
  <Override PartName="/ppt/charts/colors37.xml" ContentType="application/vnd.ms-office.chartcolorstyle+xml"/>
  <Override PartName="/ppt/charts/style37.xml" ContentType="application/vnd.ms-office.chartstyle+xml"/>
  <Override PartName="/ppt/charts/colors38.xml" ContentType="application/vnd.ms-office.chartcolorstyle+xml"/>
  <Override PartName="/ppt/charts/style38.xml" ContentType="application/vnd.ms-office.chartstyle+xml"/>
  <Override PartName="/ppt/charts/colors39.xml" ContentType="application/vnd.ms-office.chartcolorstyle+xml"/>
  <Override PartName="/ppt/charts/style39.xml" ContentType="application/vnd.ms-office.chartstyle+xml"/>
  <Override PartName="/ppt/charts/colors40.xml" ContentType="application/vnd.ms-office.chartcolorstyle+xml"/>
  <Override PartName="/ppt/charts/style40.xml" ContentType="application/vnd.ms-office.chartstyle+xml"/>
  <Override PartName="/ppt/charts/colors41.xml" ContentType="application/vnd.ms-office.chartcolorstyle+xml"/>
  <Override PartName="/ppt/charts/style41.xml" ContentType="application/vnd.ms-office.chartstyle+xml"/>
  <Override PartName="/ppt/charts/colors42.xml" ContentType="application/vnd.ms-office.chartcolorstyle+xml"/>
  <Override PartName="/ppt/charts/style42.xml" ContentType="application/vnd.ms-office.chartstyle+xml"/>
  <Override PartName="/ppt/charts/colors43.xml" ContentType="application/vnd.ms-office.chartcolorstyle+xml"/>
  <Override PartName="/ppt/charts/style43.xml" ContentType="application/vnd.ms-office.chartstyle+xml"/>
  <Override PartName="/ppt/charts/colors44.xml" ContentType="application/vnd.ms-office.chartcolorstyle+xml"/>
  <Override PartName="/ppt/charts/style44.xml" ContentType="application/vnd.ms-office.chartstyle+xml"/>
  <Override PartName="/ppt/charts/colors45.xml" ContentType="application/vnd.ms-office.chartcolorstyle+xml"/>
  <Override PartName="/ppt/charts/style45.xml" ContentType="application/vnd.ms-office.chartstyle+xml"/>
  <Override PartName="/ppt/charts/colors46.xml" ContentType="application/vnd.ms-office.chartcolorstyle+xml"/>
  <Override PartName="/ppt/charts/style46.xml" ContentType="application/vnd.ms-office.chartstyle+xml"/>
  <Override PartName="/ppt/charts/colors47.xml" ContentType="application/vnd.ms-office.chartcolorstyle+xml"/>
  <Override PartName="/ppt/charts/style47.xml" ContentType="application/vnd.ms-office.chartstyle+xml"/>
  <Override PartName="/ppt/charts/colors48.xml" ContentType="application/vnd.ms-office.chartcolorstyle+xml"/>
  <Override PartName="/ppt/charts/style48.xml" ContentType="application/vnd.ms-office.chartstyle+xml"/>
  <Override PartName="/ppt/charts/colors49.xml" ContentType="application/vnd.ms-office.chartcolorstyle+xml"/>
  <Override PartName="/ppt/charts/style49.xml" ContentType="application/vnd.ms-office.chartstyle+xml"/>
  <Override PartName="/ppt/charts/colors50.xml" ContentType="application/vnd.ms-office.chartcolorstyle+xml"/>
  <Override PartName="/ppt/charts/style50.xml" ContentType="application/vnd.ms-office.chartstyle+xml"/>
  <Override PartName="/ppt/charts/colors51.xml" ContentType="application/vnd.ms-office.chartcolorstyle+xml"/>
  <Override PartName="/ppt/charts/style51.xml" ContentType="application/vnd.ms-office.chartstyle+xml"/>
  <Override PartName="/ppt/charts/colors52.xml" ContentType="application/vnd.ms-office.chartcolorstyle+xml"/>
  <Override PartName="/ppt/charts/style52.xml" ContentType="application/vnd.ms-office.chartstyle+xml"/>
  <Override PartName="/ppt/charts/colors53.xml" ContentType="application/vnd.ms-office.chartcolorstyle+xml"/>
  <Override PartName="/ppt/charts/style53.xml" ContentType="application/vnd.ms-office.chartstyle+xml"/>
  <Override PartName="/ppt/charts/colors54.xml" ContentType="application/vnd.ms-office.chartcolorstyle+xml"/>
  <Override PartName="/ppt/charts/style54.xml" ContentType="application/vnd.ms-office.chartstyle+xml"/>
  <Override PartName="/ppt/charts/colors55.xml" ContentType="application/vnd.ms-office.chartcolorstyle+xml"/>
  <Override PartName="/ppt/charts/style55.xml" ContentType="application/vnd.ms-office.chartstyle+xml"/>
  <Override PartName="/ppt/charts/colors56.xml" ContentType="application/vnd.ms-office.chartcolorstyle+xml"/>
  <Override PartName="/ppt/charts/style56.xml" ContentType="application/vnd.ms-office.chartstyle+xml"/>
  <Override PartName="/ppt/charts/colors57.xml" ContentType="application/vnd.ms-office.chartcolorstyle+xml"/>
  <Override PartName="/ppt/charts/style57.xml" ContentType="application/vnd.ms-office.chartstyle+xml"/>
  <Override PartName="/ppt/charts/colors58.xml" ContentType="application/vnd.ms-office.chartcolorstyle+xml"/>
  <Override PartName="/ppt/charts/style58.xml" ContentType="application/vnd.ms-office.chartstyle+xml"/>
  <Override PartName="/ppt/charts/colors59.xml" ContentType="application/vnd.ms-office.chartcolorstyle+xml"/>
  <Override PartName="/ppt/charts/style59.xml" ContentType="application/vnd.ms-office.chartstyle+xml"/>
  <Override PartName="/ppt/charts/colors60.xml" ContentType="application/vnd.ms-office.chartcolorstyle+xml"/>
  <Override PartName="/ppt/charts/style60.xml" ContentType="application/vnd.ms-office.chartstyle+xml"/>
  <Override PartName="/ppt/charts/colors61.xml" ContentType="application/vnd.ms-office.chartcolorstyle+xml"/>
  <Override PartName="/ppt/charts/style61.xml" ContentType="application/vnd.ms-office.chartstyle+xml"/>
  <Override PartName="/ppt/charts/colors62.xml" ContentType="application/vnd.ms-office.chartcolorstyle+xml"/>
  <Override PartName="/ppt/charts/style62.xml" ContentType="application/vnd.ms-office.chartstyle+xml"/>
  <Override PartName="/ppt/charts/colors63.xml" ContentType="application/vnd.ms-office.chartcolorstyle+xml"/>
  <Override PartName="/ppt/charts/style63.xml" ContentType="application/vnd.ms-office.chartstyle+xml"/>
  <Override PartName="/ppt/charts/colors64.xml" ContentType="application/vnd.ms-office.chartcolorstyle+xml"/>
  <Override PartName="/ppt/charts/style64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304" r:id="rId12"/>
    <p:sldId id="285" r:id="rId13"/>
    <p:sldId id="276" r:id="rId14"/>
    <p:sldId id="273" r:id="rId15"/>
    <p:sldId id="277" r:id="rId16"/>
    <p:sldId id="278" r:id="rId17"/>
    <p:sldId id="279" r:id="rId18"/>
    <p:sldId id="280" r:id="rId19"/>
    <p:sldId id="281" r:id="rId20"/>
    <p:sldId id="283" r:id="rId21"/>
    <p:sldId id="305" r:id="rId22"/>
    <p:sldId id="284" r:id="rId23"/>
    <p:sldId id="257" r:id="rId24"/>
    <p:sldId id="259" r:id="rId25"/>
    <p:sldId id="261" r:id="rId26"/>
    <p:sldId id="263" r:id="rId27"/>
    <p:sldId id="265" r:id="rId28"/>
    <p:sldId id="267" r:id="rId29"/>
    <p:sldId id="269" r:id="rId30"/>
    <p:sldId id="271" r:id="rId31"/>
    <p:sldId id="275" r:id="rId32"/>
    <p:sldId id="295" r:id="rId33"/>
    <p:sldId id="296" r:id="rId34"/>
    <p:sldId id="297" r:id="rId35"/>
    <p:sldId id="298" r:id="rId36"/>
    <p:sldId id="299" r:id="rId37"/>
    <p:sldId id="300" r:id="rId38"/>
    <p:sldId id="301" r:id="rId39"/>
    <p:sldId id="302" r:id="rId40"/>
    <p:sldId id="303" r:id="rId41"/>
    <p:sldId id="306" r:id="rId42"/>
    <p:sldId id="308" r:id="rId43"/>
    <p:sldId id="307" r:id="rId44"/>
    <p:sldId id="312" r:id="rId45"/>
    <p:sldId id="309" r:id="rId46"/>
    <p:sldId id="311" r:id="rId47"/>
    <p:sldId id="310" r:id="rId4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0" autoAdjust="0"/>
    <p:restoredTop sz="94660"/>
  </p:normalViewPr>
  <p:slideViewPr>
    <p:cSldViewPr snapToGrid="0">
      <p:cViewPr>
        <p:scale>
          <a:sx n="45" d="100"/>
          <a:sy n="45" d="100"/>
        </p:scale>
        <p:origin x="-1886" y="-100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D:\NTU\&#34892;&#25919;&#36039;&#35338;&#31649;&#29702;\&#31532;&#19968;&#26371;&#26399;(101-02-24~101-06-15)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Style" Target="style10.xml"/><Relationship Id="rId2" Type="http://schemas.microsoft.com/office/2011/relationships/chartColorStyle" Target="colors10.xml"/><Relationship Id="rId1" Type="http://schemas.openxmlformats.org/officeDocument/2006/relationships/oleObject" Target="file:///D:\NTU\&#34892;&#25919;&#36039;&#35338;&#31649;&#29702;\&#31532;&#19968;&#26371;&#26399;(101-02-24~101-06-15)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microsoft.com/office/2011/relationships/chartStyle" Target="style11.xml"/><Relationship Id="rId2" Type="http://schemas.microsoft.com/office/2011/relationships/chartColorStyle" Target="colors11.xml"/><Relationship Id="rId1" Type="http://schemas.openxmlformats.org/officeDocument/2006/relationships/oleObject" Target="file:///D:\NTU\&#34892;&#25919;&#36039;&#35338;&#31649;&#29702;\&#31532;&#19968;&#26371;&#26399;(101-02-24~101-06-15)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Style" Target="style12.xml"/><Relationship Id="rId2" Type="http://schemas.microsoft.com/office/2011/relationships/chartColorStyle" Target="colors12.xml"/><Relationship Id="rId1" Type="http://schemas.openxmlformats.org/officeDocument/2006/relationships/oleObject" Target="file:///D:\NTU\&#34892;&#25919;&#36039;&#35338;&#31649;&#29702;\&#31532;&#19968;&#26371;&#26399;(101-02-24~101-06-15)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microsoft.com/office/2011/relationships/chartStyle" Target="style13.xml"/><Relationship Id="rId2" Type="http://schemas.microsoft.com/office/2011/relationships/chartColorStyle" Target="colors13.xml"/><Relationship Id="rId1" Type="http://schemas.openxmlformats.org/officeDocument/2006/relationships/oleObject" Target="file:///D:\NTU\&#34892;&#25919;&#36039;&#35338;&#31649;&#29702;\&#31532;&#19968;&#26371;&#26399;(101-02-24~101-06-15)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microsoft.com/office/2011/relationships/chartStyle" Target="style14.xml"/><Relationship Id="rId2" Type="http://schemas.microsoft.com/office/2011/relationships/chartColorStyle" Target="colors14.xml"/><Relationship Id="rId1" Type="http://schemas.openxmlformats.org/officeDocument/2006/relationships/oleObject" Target="file:///D:\NTU\&#34892;&#25919;&#36039;&#35338;&#31649;&#29702;\&#31532;&#19968;&#26371;&#26399;(101-02-24~101-06-15)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microsoft.com/office/2011/relationships/chartStyle" Target="style15.xml"/><Relationship Id="rId2" Type="http://schemas.microsoft.com/office/2011/relationships/chartColorStyle" Target="colors15.xml"/><Relationship Id="rId1" Type="http://schemas.openxmlformats.org/officeDocument/2006/relationships/oleObject" Target="file:///D:\NTU\&#34892;&#25919;&#36039;&#35338;&#31649;&#29702;\&#31532;&#19968;&#26371;&#26399;(101-02-24~101-06-15)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microsoft.com/office/2011/relationships/chartStyle" Target="style16.xml"/><Relationship Id="rId2" Type="http://schemas.microsoft.com/office/2011/relationships/chartColorStyle" Target="colors16.xml"/><Relationship Id="rId1" Type="http://schemas.openxmlformats.org/officeDocument/2006/relationships/oleObject" Target="file:///D:\NTU\&#34892;&#25919;&#36039;&#35338;&#31649;&#29702;\&#31532;&#19968;&#26371;&#26399;(101-02-24~101-06-15).xlsx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microsoft.com/office/2011/relationships/chartStyle" Target="style17.xml"/><Relationship Id="rId2" Type="http://schemas.microsoft.com/office/2011/relationships/chartColorStyle" Target="colors17.xml"/><Relationship Id="rId1" Type="http://schemas.openxmlformats.org/officeDocument/2006/relationships/oleObject" Target="file:///D:\NTU\&#34892;&#25919;&#36039;&#35338;&#31649;&#29702;\&#31532;&#20108;&#26371;&#26399;.xlsx" TargetMode="External"/></Relationships>
</file>

<file path=ppt/charts/_rels/chart18.xml.rels><?xml version="1.0" encoding="UTF-8" standalone="yes"?>
<Relationships xmlns="http://schemas.openxmlformats.org/package/2006/relationships"><Relationship Id="rId3" Type="http://schemas.microsoft.com/office/2011/relationships/chartStyle" Target="style18.xml"/><Relationship Id="rId2" Type="http://schemas.microsoft.com/office/2011/relationships/chartColorStyle" Target="colors18.xml"/><Relationship Id="rId1" Type="http://schemas.openxmlformats.org/officeDocument/2006/relationships/oleObject" Target="file:///D:\NTU\&#34892;&#25919;&#36039;&#35338;&#31649;&#29702;\&#31532;&#20108;&#26371;&#26399;.xlsx" TargetMode="External"/></Relationships>
</file>

<file path=ppt/charts/_rels/chart19.xml.rels><?xml version="1.0" encoding="UTF-8" standalone="yes"?>
<Relationships xmlns="http://schemas.openxmlformats.org/package/2006/relationships"><Relationship Id="rId3" Type="http://schemas.microsoft.com/office/2011/relationships/chartStyle" Target="style19.xml"/><Relationship Id="rId2" Type="http://schemas.microsoft.com/office/2011/relationships/chartColorStyle" Target="colors19.xml"/><Relationship Id="rId1" Type="http://schemas.openxmlformats.org/officeDocument/2006/relationships/oleObject" Target="file:///D:\NTU\&#34892;&#25919;&#36039;&#35338;&#31649;&#29702;\&#31532;&#20108;&#26371;&#26399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D:\NTU\&#34892;&#25919;&#36039;&#35338;&#31649;&#29702;\&#31532;&#19968;&#26371;&#26399;(101-02-24~101-06-15).xlsx" TargetMode="External"/></Relationships>
</file>

<file path=ppt/charts/_rels/chart20.xml.rels><?xml version="1.0" encoding="UTF-8" standalone="yes"?>
<Relationships xmlns="http://schemas.openxmlformats.org/package/2006/relationships"><Relationship Id="rId3" Type="http://schemas.microsoft.com/office/2011/relationships/chartStyle" Target="style20.xml"/><Relationship Id="rId2" Type="http://schemas.microsoft.com/office/2011/relationships/chartColorStyle" Target="colors20.xml"/><Relationship Id="rId1" Type="http://schemas.openxmlformats.org/officeDocument/2006/relationships/oleObject" Target="file:///D:\NTU\&#34892;&#25919;&#36039;&#35338;&#31649;&#29702;\&#31532;&#20108;&#26371;&#26399;.xlsx" TargetMode="External"/></Relationships>
</file>

<file path=ppt/charts/_rels/chart21.xml.rels><?xml version="1.0" encoding="UTF-8" standalone="yes"?>
<Relationships xmlns="http://schemas.openxmlformats.org/package/2006/relationships"><Relationship Id="rId3" Type="http://schemas.microsoft.com/office/2011/relationships/chartStyle" Target="style21.xml"/><Relationship Id="rId2" Type="http://schemas.microsoft.com/office/2011/relationships/chartColorStyle" Target="colors21.xml"/><Relationship Id="rId1" Type="http://schemas.openxmlformats.org/officeDocument/2006/relationships/oleObject" Target="file:///D:\NTU\&#34892;&#25919;&#36039;&#35338;&#31649;&#29702;\&#31532;&#20108;&#26371;&#26399;.xlsx" TargetMode="External"/></Relationships>
</file>

<file path=ppt/charts/_rels/chart22.xml.rels><?xml version="1.0" encoding="UTF-8" standalone="yes"?>
<Relationships xmlns="http://schemas.openxmlformats.org/package/2006/relationships"><Relationship Id="rId3" Type="http://schemas.microsoft.com/office/2011/relationships/chartStyle" Target="style22.xml"/><Relationship Id="rId2" Type="http://schemas.microsoft.com/office/2011/relationships/chartColorStyle" Target="colors22.xml"/><Relationship Id="rId1" Type="http://schemas.openxmlformats.org/officeDocument/2006/relationships/oleObject" Target="file:///D:\NTU\&#34892;&#25919;&#36039;&#35338;&#31649;&#29702;\&#31532;&#20108;&#26371;&#26399;.xlsx" TargetMode="External"/></Relationships>
</file>

<file path=ppt/charts/_rels/chart23.xml.rels><?xml version="1.0" encoding="UTF-8" standalone="yes"?>
<Relationships xmlns="http://schemas.openxmlformats.org/package/2006/relationships"><Relationship Id="rId3" Type="http://schemas.microsoft.com/office/2011/relationships/chartStyle" Target="style23.xml"/><Relationship Id="rId2" Type="http://schemas.microsoft.com/office/2011/relationships/chartColorStyle" Target="colors23.xml"/><Relationship Id="rId1" Type="http://schemas.openxmlformats.org/officeDocument/2006/relationships/oleObject" Target="file:///D:\NTU\&#34892;&#25919;&#36039;&#35338;&#31649;&#29702;\&#31532;&#20108;&#26371;&#26399;.xlsx" TargetMode="External"/></Relationships>
</file>

<file path=ppt/charts/_rels/chart24.xml.rels><?xml version="1.0" encoding="UTF-8" standalone="yes"?>
<Relationships xmlns="http://schemas.openxmlformats.org/package/2006/relationships"><Relationship Id="rId3" Type="http://schemas.microsoft.com/office/2011/relationships/chartStyle" Target="style24.xml"/><Relationship Id="rId2" Type="http://schemas.microsoft.com/office/2011/relationships/chartColorStyle" Target="colors24.xml"/><Relationship Id="rId1" Type="http://schemas.openxmlformats.org/officeDocument/2006/relationships/oleObject" Target="file:///D:\NTU\&#34892;&#25919;&#36039;&#35338;&#31649;&#29702;\&#31532;&#20108;&#26371;&#26399;.xlsx" TargetMode="External"/></Relationships>
</file>

<file path=ppt/charts/_rels/chart25.xml.rels><?xml version="1.0" encoding="UTF-8" standalone="yes"?>
<Relationships xmlns="http://schemas.openxmlformats.org/package/2006/relationships"><Relationship Id="rId3" Type="http://schemas.microsoft.com/office/2011/relationships/chartStyle" Target="style25.xml"/><Relationship Id="rId2" Type="http://schemas.microsoft.com/office/2011/relationships/chartColorStyle" Target="colors25.xml"/><Relationship Id="rId1" Type="http://schemas.openxmlformats.org/officeDocument/2006/relationships/oleObject" Target="file:///D:\NTU\&#34892;&#25919;&#36039;&#35338;&#31649;&#29702;\&#31532;&#20108;&#26371;&#26399;.xlsx" TargetMode="External"/></Relationships>
</file>

<file path=ppt/charts/_rels/chart26.xml.rels><?xml version="1.0" encoding="UTF-8" standalone="yes"?>
<Relationships xmlns="http://schemas.openxmlformats.org/package/2006/relationships"><Relationship Id="rId3" Type="http://schemas.microsoft.com/office/2011/relationships/chartStyle" Target="style26.xml"/><Relationship Id="rId2" Type="http://schemas.microsoft.com/office/2011/relationships/chartColorStyle" Target="colors26.xml"/><Relationship Id="rId1" Type="http://schemas.openxmlformats.org/officeDocument/2006/relationships/oleObject" Target="file:///D:\NTU\&#34892;&#25919;&#36039;&#35338;&#31649;&#29702;\&#31532;&#20108;&#26371;&#26399;.xlsx" TargetMode="External"/></Relationships>
</file>

<file path=ppt/charts/_rels/chart27.xml.rels><?xml version="1.0" encoding="UTF-8" standalone="yes"?>
<Relationships xmlns="http://schemas.openxmlformats.org/package/2006/relationships"><Relationship Id="rId3" Type="http://schemas.microsoft.com/office/2011/relationships/chartStyle" Target="style27.xml"/><Relationship Id="rId2" Type="http://schemas.microsoft.com/office/2011/relationships/chartColorStyle" Target="colors27.xml"/><Relationship Id="rId1" Type="http://schemas.openxmlformats.org/officeDocument/2006/relationships/oleObject" Target="file:///D:\NTU\&#34892;&#25919;&#36039;&#35338;&#31649;&#29702;\&#31532;&#20108;&#26371;&#26399;.xlsx" TargetMode="External"/></Relationships>
</file>

<file path=ppt/charts/_rels/chart28.xml.rels><?xml version="1.0" encoding="UTF-8" standalone="yes"?>
<Relationships xmlns="http://schemas.openxmlformats.org/package/2006/relationships"><Relationship Id="rId3" Type="http://schemas.microsoft.com/office/2011/relationships/chartStyle" Target="style28.xml"/><Relationship Id="rId2" Type="http://schemas.microsoft.com/office/2011/relationships/chartColorStyle" Target="colors28.xml"/><Relationship Id="rId1" Type="http://schemas.openxmlformats.org/officeDocument/2006/relationships/oleObject" Target="file:///D:\NTU\&#34892;&#25919;&#36039;&#35338;&#31649;&#29702;\&#31532;&#20108;&#26371;&#26399;.xlsx" TargetMode="External"/></Relationships>
</file>

<file path=ppt/charts/_rels/chart29.xml.rels><?xml version="1.0" encoding="UTF-8" standalone="yes"?>
<Relationships xmlns="http://schemas.openxmlformats.org/package/2006/relationships"><Relationship Id="rId3" Type="http://schemas.microsoft.com/office/2011/relationships/chartStyle" Target="style29.xml"/><Relationship Id="rId2" Type="http://schemas.microsoft.com/office/2011/relationships/chartColorStyle" Target="colors29.xml"/><Relationship Id="rId1" Type="http://schemas.openxmlformats.org/officeDocument/2006/relationships/oleObject" Target="file:///D:\NTU\&#34892;&#25919;&#36039;&#35338;&#31649;&#29702;\&#31532;&#20108;&#26371;&#26399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D:\NTU\&#34892;&#25919;&#36039;&#35338;&#31649;&#29702;\&#31532;&#19968;&#26371;&#26399;(101-02-24~101-06-15).xlsx" TargetMode="External"/></Relationships>
</file>

<file path=ppt/charts/_rels/chart30.xml.rels><?xml version="1.0" encoding="UTF-8" standalone="yes"?>
<Relationships xmlns="http://schemas.openxmlformats.org/package/2006/relationships"><Relationship Id="rId3" Type="http://schemas.microsoft.com/office/2011/relationships/chartStyle" Target="style30.xml"/><Relationship Id="rId2" Type="http://schemas.microsoft.com/office/2011/relationships/chartColorStyle" Target="colors30.xml"/><Relationship Id="rId1" Type="http://schemas.openxmlformats.org/officeDocument/2006/relationships/oleObject" Target="file:///D:\NTU\&#34892;&#25919;&#36039;&#35338;&#31649;&#29702;\&#31532;&#20108;&#26371;&#26399;.xlsx" TargetMode="External"/></Relationships>
</file>

<file path=ppt/charts/_rels/chart31.xml.rels><?xml version="1.0" encoding="UTF-8" standalone="yes"?>
<Relationships xmlns="http://schemas.openxmlformats.org/package/2006/relationships"><Relationship Id="rId3" Type="http://schemas.microsoft.com/office/2011/relationships/chartStyle" Target="style31.xml"/><Relationship Id="rId2" Type="http://schemas.microsoft.com/office/2011/relationships/chartColorStyle" Target="colors31.xml"/><Relationship Id="rId1" Type="http://schemas.openxmlformats.org/officeDocument/2006/relationships/oleObject" Target="file:///D:\NTU\&#34892;&#25919;&#36039;&#35338;&#31649;&#29702;\&#31532;&#20108;&#26371;&#26399;.xlsx" TargetMode="External"/></Relationships>
</file>

<file path=ppt/charts/_rels/chart32.xml.rels><?xml version="1.0" encoding="UTF-8" standalone="yes"?>
<Relationships xmlns="http://schemas.openxmlformats.org/package/2006/relationships"><Relationship Id="rId3" Type="http://schemas.microsoft.com/office/2011/relationships/chartStyle" Target="style32.xml"/><Relationship Id="rId2" Type="http://schemas.microsoft.com/office/2011/relationships/chartColorStyle" Target="colors32.xml"/><Relationship Id="rId1" Type="http://schemas.openxmlformats.org/officeDocument/2006/relationships/oleObject" Target="file:///D:\NTU\&#34892;&#25919;&#36039;&#35338;&#31649;&#29702;\&#31532;&#20108;&#26371;&#26399;.xlsx" TargetMode="External"/></Relationships>
</file>

<file path=ppt/charts/_rels/chart33.xml.rels><?xml version="1.0" encoding="UTF-8" standalone="yes"?>
<Relationships xmlns="http://schemas.openxmlformats.org/package/2006/relationships"><Relationship Id="rId3" Type="http://schemas.microsoft.com/office/2011/relationships/chartStyle" Target="style33.xml"/><Relationship Id="rId2" Type="http://schemas.microsoft.com/office/2011/relationships/chartColorStyle" Target="colors33.xml"/><Relationship Id="rId1" Type="http://schemas.openxmlformats.org/officeDocument/2006/relationships/oleObject" Target="file:///D:\NTU\&#34892;&#25919;&#36039;&#35338;&#31649;&#29702;\&#31532;&#19977;&#26371;&#26399;.xlsx" TargetMode="External"/></Relationships>
</file>

<file path=ppt/charts/_rels/chart34.xml.rels><?xml version="1.0" encoding="UTF-8" standalone="yes"?>
<Relationships xmlns="http://schemas.openxmlformats.org/package/2006/relationships"><Relationship Id="rId3" Type="http://schemas.microsoft.com/office/2011/relationships/chartStyle" Target="style34.xml"/><Relationship Id="rId2" Type="http://schemas.microsoft.com/office/2011/relationships/chartColorStyle" Target="colors34.xml"/><Relationship Id="rId1" Type="http://schemas.openxmlformats.org/officeDocument/2006/relationships/oleObject" Target="file:///D:\NTU\&#34892;&#25919;&#36039;&#35338;&#31649;&#29702;\&#31532;&#19977;&#26371;&#26399;.xlsx" TargetMode="External"/></Relationships>
</file>

<file path=ppt/charts/_rels/chart35.xml.rels><?xml version="1.0" encoding="UTF-8" standalone="yes"?>
<Relationships xmlns="http://schemas.openxmlformats.org/package/2006/relationships"><Relationship Id="rId3" Type="http://schemas.microsoft.com/office/2011/relationships/chartStyle" Target="style35.xml"/><Relationship Id="rId2" Type="http://schemas.microsoft.com/office/2011/relationships/chartColorStyle" Target="colors35.xml"/><Relationship Id="rId1" Type="http://schemas.openxmlformats.org/officeDocument/2006/relationships/oleObject" Target="file:///D:\NTU\&#34892;&#25919;&#36039;&#35338;&#31649;&#29702;\&#31532;&#19977;&#26371;&#26399;.xlsx" TargetMode="External"/></Relationships>
</file>

<file path=ppt/charts/_rels/chart36.xml.rels><?xml version="1.0" encoding="UTF-8" standalone="yes"?>
<Relationships xmlns="http://schemas.openxmlformats.org/package/2006/relationships"><Relationship Id="rId3" Type="http://schemas.microsoft.com/office/2011/relationships/chartStyle" Target="style36.xml"/><Relationship Id="rId2" Type="http://schemas.microsoft.com/office/2011/relationships/chartColorStyle" Target="colors36.xml"/><Relationship Id="rId1" Type="http://schemas.openxmlformats.org/officeDocument/2006/relationships/oleObject" Target="file:///D:\NTU\&#34892;&#25919;&#36039;&#35338;&#31649;&#29702;\&#31532;&#19977;&#26371;&#26399;.xlsx" TargetMode="External"/></Relationships>
</file>

<file path=ppt/charts/_rels/chart37.xml.rels><?xml version="1.0" encoding="UTF-8" standalone="yes"?>
<Relationships xmlns="http://schemas.openxmlformats.org/package/2006/relationships"><Relationship Id="rId3" Type="http://schemas.microsoft.com/office/2011/relationships/chartStyle" Target="style37.xml"/><Relationship Id="rId2" Type="http://schemas.microsoft.com/office/2011/relationships/chartColorStyle" Target="colors37.xml"/><Relationship Id="rId1" Type="http://schemas.openxmlformats.org/officeDocument/2006/relationships/oleObject" Target="file:///D:\NTU\&#34892;&#25919;&#36039;&#35338;&#31649;&#29702;\&#31532;&#19977;&#26371;&#26399;.xlsx" TargetMode="External"/></Relationships>
</file>

<file path=ppt/charts/_rels/chart38.xml.rels><?xml version="1.0" encoding="UTF-8" standalone="yes"?>
<Relationships xmlns="http://schemas.openxmlformats.org/package/2006/relationships"><Relationship Id="rId3" Type="http://schemas.microsoft.com/office/2011/relationships/chartStyle" Target="style38.xml"/><Relationship Id="rId2" Type="http://schemas.microsoft.com/office/2011/relationships/chartColorStyle" Target="colors38.xml"/><Relationship Id="rId1" Type="http://schemas.openxmlformats.org/officeDocument/2006/relationships/oleObject" Target="file:///D:\NTU\&#34892;&#25919;&#36039;&#35338;&#31649;&#29702;\&#31532;&#19977;&#26371;&#26399;.xlsx" TargetMode="External"/></Relationships>
</file>

<file path=ppt/charts/_rels/chart39.xml.rels><?xml version="1.0" encoding="UTF-8" standalone="yes"?>
<Relationships xmlns="http://schemas.openxmlformats.org/package/2006/relationships"><Relationship Id="rId3" Type="http://schemas.microsoft.com/office/2011/relationships/chartStyle" Target="style39.xml"/><Relationship Id="rId2" Type="http://schemas.microsoft.com/office/2011/relationships/chartColorStyle" Target="colors39.xml"/><Relationship Id="rId1" Type="http://schemas.openxmlformats.org/officeDocument/2006/relationships/oleObject" Target="file:///D:\NTU\&#34892;&#25919;&#36039;&#35338;&#31649;&#29702;\&#31532;&#19977;&#26371;&#26399;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D:\NTU\&#34892;&#25919;&#36039;&#35338;&#31649;&#29702;\&#31532;&#19968;&#26371;&#26399;(101-02-24~101-06-15).xlsx" TargetMode="External"/></Relationships>
</file>

<file path=ppt/charts/_rels/chart40.xml.rels><?xml version="1.0" encoding="UTF-8" standalone="yes"?>
<Relationships xmlns="http://schemas.openxmlformats.org/package/2006/relationships"><Relationship Id="rId3" Type="http://schemas.microsoft.com/office/2011/relationships/chartStyle" Target="style40.xml"/><Relationship Id="rId2" Type="http://schemas.microsoft.com/office/2011/relationships/chartColorStyle" Target="colors40.xml"/><Relationship Id="rId1" Type="http://schemas.openxmlformats.org/officeDocument/2006/relationships/oleObject" Target="file:///D:\NTU\&#34892;&#25919;&#36039;&#35338;&#31649;&#29702;\&#31532;&#19977;&#26371;&#26399;.xlsx" TargetMode="External"/></Relationships>
</file>

<file path=ppt/charts/_rels/chart41.xml.rels><?xml version="1.0" encoding="UTF-8" standalone="yes"?>
<Relationships xmlns="http://schemas.openxmlformats.org/package/2006/relationships"><Relationship Id="rId3" Type="http://schemas.microsoft.com/office/2011/relationships/chartStyle" Target="style41.xml"/><Relationship Id="rId2" Type="http://schemas.microsoft.com/office/2011/relationships/chartColorStyle" Target="colors41.xml"/><Relationship Id="rId1" Type="http://schemas.openxmlformats.org/officeDocument/2006/relationships/oleObject" Target="file:///D:\NTU\&#34892;&#25919;&#36039;&#35338;&#31649;&#29702;\&#31532;&#19977;&#26371;&#26399;.xlsx" TargetMode="External"/></Relationships>
</file>

<file path=ppt/charts/_rels/chart42.xml.rels><?xml version="1.0" encoding="UTF-8" standalone="yes"?>
<Relationships xmlns="http://schemas.openxmlformats.org/package/2006/relationships"><Relationship Id="rId3" Type="http://schemas.microsoft.com/office/2011/relationships/chartStyle" Target="style42.xml"/><Relationship Id="rId2" Type="http://schemas.microsoft.com/office/2011/relationships/chartColorStyle" Target="colors42.xml"/><Relationship Id="rId1" Type="http://schemas.openxmlformats.org/officeDocument/2006/relationships/oleObject" Target="file:///D:\NTU\&#34892;&#25919;&#36039;&#35338;&#31649;&#29702;\&#31532;&#19977;&#26371;&#26399;.xlsx" TargetMode="External"/></Relationships>
</file>

<file path=ppt/charts/_rels/chart43.xml.rels><?xml version="1.0" encoding="UTF-8" standalone="yes"?>
<Relationships xmlns="http://schemas.openxmlformats.org/package/2006/relationships"><Relationship Id="rId3" Type="http://schemas.microsoft.com/office/2011/relationships/chartStyle" Target="style43.xml"/><Relationship Id="rId2" Type="http://schemas.microsoft.com/office/2011/relationships/chartColorStyle" Target="colors43.xml"/><Relationship Id="rId1" Type="http://schemas.openxmlformats.org/officeDocument/2006/relationships/oleObject" Target="file:///D:\NTU\&#34892;&#25919;&#36039;&#35338;&#31649;&#29702;\&#31532;&#19977;&#26371;&#26399;.xlsx" TargetMode="External"/></Relationships>
</file>

<file path=ppt/charts/_rels/chart44.xml.rels><?xml version="1.0" encoding="UTF-8" standalone="yes"?>
<Relationships xmlns="http://schemas.openxmlformats.org/package/2006/relationships"><Relationship Id="rId3" Type="http://schemas.microsoft.com/office/2011/relationships/chartStyle" Target="style44.xml"/><Relationship Id="rId2" Type="http://schemas.microsoft.com/office/2011/relationships/chartColorStyle" Target="colors44.xml"/><Relationship Id="rId1" Type="http://schemas.openxmlformats.org/officeDocument/2006/relationships/oleObject" Target="file:///D:\NTU\&#34892;&#25919;&#36039;&#35338;&#31649;&#29702;\&#31532;&#19977;&#26371;&#26399;.xlsx" TargetMode="External"/></Relationships>
</file>

<file path=ppt/charts/_rels/chart45.xml.rels><?xml version="1.0" encoding="UTF-8" standalone="yes"?>
<Relationships xmlns="http://schemas.openxmlformats.org/package/2006/relationships"><Relationship Id="rId3" Type="http://schemas.microsoft.com/office/2011/relationships/chartStyle" Target="style45.xml"/><Relationship Id="rId2" Type="http://schemas.microsoft.com/office/2011/relationships/chartColorStyle" Target="colors45.xml"/><Relationship Id="rId1" Type="http://schemas.openxmlformats.org/officeDocument/2006/relationships/oleObject" Target="file:///D:\NTU\&#34892;&#25919;&#36039;&#35338;&#31649;&#29702;\&#31532;&#19977;&#26371;&#26399;.xlsx" TargetMode="External"/></Relationships>
</file>

<file path=ppt/charts/_rels/chart46.xml.rels><?xml version="1.0" encoding="UTF-8" standalone="yes"?>
<Relationships xmlns="http://schemas.openxmlformats.org/package/2006/relationships"><Relationship Id="rId3" Type="http://schemas.microsoft.com/office/2011/relationships/chartStyle" Target="style46.xml"/><Relationship Id="rId2" Type="http://schemas.microsoft.com/office/2011/relationships/chartColorStyle" Target="colors46.xml"/><Relationship Id="rId1" Type="http://schemas.openxmlformats.org/officeDocument/2006/relationships/oleObject" Target="file:///D:\NTU\&#34892;&#25919;&#36039;&#35338;&#31649;&#29702;\&#31532;&#19977;&#26371;&#26399;.xlsx" TargetMode="External"/></Relationships>
</file>

<file path=ppt/charts/_rels/chart47.xml.rels><?xml version="1.0" encoding="UTF-8" standalone="yes"?>
<Relationships xmlns="http://schemas.openxmlformats.org/package/2006/relationships"><Relationship Id="rId3" Type="http://schemas.microsoft.com/office/2011/relationships/chartStyle" Target="style47.xml"/><Relationship Id="rId2" Type="http://schemas.microsoft.com/office/2011/relationships/chartColorStyle" Target="colors47.xml"/><Relationship Id="rId1" Type="http://schemas.openxmlformats.org/officeDocument/2006/relationships/oleObject" Target="file:///D:\NTU\&#34892;&#25919;&#36039;&#35338;&#31649;&#29702;\&#31532;&#19977;&#26371;&#26399;.xlsx" TargetMode="External"/></Relationships>
</file>

<file path=ppt/charts/_rels/chart48.xml.rels><?xml version="1.0" encoding="UTF-8" standalone="yes"?>
<Relationships xmlns="http://schemas.openxmlformats.org/package/2006/relationships"><Relationship Id="rId3" Type="http://schemas.microsoft.com/office/2011/relationships/chartStyle" Target="style48.xml"/><Relationship Id="rId2" Type="http://schemas.microsoft.com/office/2011/relationships/chartColorStyle" Target="colors48.xml"/><Relationship Id="rId1" Type="http://schemas.openxmlformats.org/officeDocument/2006/relationships/oleObject" Target="file:///D:\NTU\&#34892;&#25919;&#36039;&#35338;&#31649;&#29702;\&#31532;&#19977;&#26371;&#26399;.xlsx" TargetMode="External"/></Relationships>
</file>

<file path=ppt/charts/_rels/chart49.xml.rels><?xml version="1.0" encoding="UTF-8" standalone="yes"?>
<Relationships xmlns="http://schemas.openxmlformats.org/package/2006/relationships"><Relationship Id="rId3" Type="http://schemas.microsoft.com/office/2011/relationships/chartStyle" Target="style49.xml"/><Relationship Id="rId2" Type="http://schemas.microsoft.com/office/2011/relationships/chartColorStyle" Target="colors49.xml"/><Relationship Id="rId1" Type="http://schemas.openxmlformats.org/officeDocument/2006/relationships/oleObject" Target="file:///D:\NTU\&#34892;&#25919;&#36039;&#35338;&#31649;&#29702;\&#31532;&#20843;&#23622;&#31532;4&#26371;&#26399;&#31435;&#22996;&#21475;&#38957;&#36074;&#35426;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file:///D:\NTU\&#34892;&#25919;&#36039;&#35338;&#31649;&#29702;\&#31532;&#19968;&#26371;&#26399;(101-02-24~101-06-15).xlsx" TargetMode="External"/></Relationships>
</file>

<file path=ppt/charts/_rels/chart50.xml.rels><?xml version="1.0" encoding="UTF-8" standalone="yes"?>
<Relationships xmlns="http://schemas.openxmlformats.org/package/2006/relationships"><Relationship Id="rId3" Type="http://schemas.microsoft.com/office/2011/relationships/chartStyle" Target="style50.xml"/><Relationship Id="rId2" Type="http://schemas.microsoft.com/office/2011/relationships/chartColorStyle" Target="colors50.xml"/><Relationship Id="rId1" Type="http://schemas.openxmlformats.org/officeDocument/2006/relationships/oleObject" Target="file:///D:\NTU\&#34892;&#25919;&#36039;&#35338;&#31649;&#29702;\&#31532;&#20843;&#23622;&#31532;4&#26371;&#26399;&#31435;&#22996;&#21475;&#38957;&#36074;&#35426;.xlsx" TargetMode="External"/></Relationships>
</file>

<file path=ppt/charts/_rels/chart51.xml.rels><?xml version="1.0" encoding="UTF-8" standalone="yes"?>
<Relationships xmlns="http://schemas.openxmlformats.org/package/2006/relationships"><Relationship Id="rId3" Type="http://schemas.microsoft.com/office/2011/relationships/chartStyle" Target="style51.xml"/><Relationship Id="rId2" Type="http://schemas.microsoft.com/office/2011/relationships/chartColorStyle" Target="colors51.xml"/><Relationship Id="rId1" Type="http://schemas.openxmlformats.org/officeDocument/2006/relationships/oleObject" Target="file:///D:\NTU\&#34892;&#25919;&#36039;&#35338;&#31649;&#29702;\&#31532;&#20843;&#23622;&#31532;4&#26371;&#26399;&#31435;&#22996;&#21475;&#38957;&#36074;&#35426;.xlsx" TargetMode="External"/></Relationships>
</file>

<file path=ppt/charts/_rels/chart52.xml.rels><?xml version="1.0" encoding="UTF-8" standalone="yes"?>
<Relationships xmlns="http://schemas.openxmlformats.org/package/2006/relationships"><Relationship Id="rId3" Type="http://schemas.microsoft.com/office/2011/relationships/chartStyle" Target="style52.xml"/><Relationship Id="rId2" Type="http://schemas.microsoft.com/office/2011/relationships/chartColorStyle" Target="colors52.xml"/><Relationship Id="rId1" Type="http://schemas.openxmlformats.org/officeDocument/2006/relationships/oleObject" Target="file:///D:\NTU\&#34892;&#25919;&#36039;&#35338;&#31649;&#29702;\&#31532;&#20843;&#23622;&#31532;4&#26371;&#26399;&#31435;&#22996;&#21475;&#38957;&#36074;&#35426;.xlsx" TargetMode="External"/></Relationships>
</file>

<file path=ppt/charts/_rels/chart53.xml.rels><?xml version="1.0" encoding="UTF-8" standalone="yes"?>
<Relationships xmlns="http://schemas.openxmlformats.org/package/2006/relationships"><Relationship Id="rId3" Type="http://schemas.microsoft.com/office/2011/relationships/chartStyle" Target="style53.xml"/><Relationship Id="rId2" Type="http://schemas.microsoft.com/office/2011/relationships/chartColorStyle" Target="colors53.xml"/><Relationship Id="rId1" Type="http://schemas.openxmlformats.org/officeDocument/2006/relationships/oleObject" Target="file:///D:\NTU\&#34892;&#25919;&#36039;&#35338;&#31649;&#29702;\&#31532;&#20843;&#23622;&#31532;4&#26371;&#26399;&#31435;&#22996;&#21475;&#38957;&#36074;&#35426;.xlsx" TargetMode="External"/></Relationships>
</file>

<file path=ppt/charts/_rels/chart54.xml.rels><?xml version="1.0" encoding="UTF-8" standalone="yes"?>
<Relationships xmlns="http://schemas.openxmlformats.org/package/2006/relationships"><Relationship Id="rId3" Type="http://schemas.microsoft.com/office/2011/relationships/chartStyle" Target="style54.xml"/><Relationship Id="rId2" Type="http://schemas.microsoft.com/office/2011/relationships/chartColorStyle" Target="colors54.xml"/><Relationship Id="rId1" Type="http://schemas.openxmlformats.org/officeDocument/2006/relationships/oleObject" Target="file:///D:\NTU\&#34892;&#25919;&#36039;&#35338;&#31649;&#29702;\&#31532;&#20843;&#23622;&#31532;4&#26371;&#26399;&#31435;&#22996;&#21475;&#38957;&#36074;&#35426;.xlsx" TargetMode="External"/></Relationships>
</file>

<file path=ppt/charts/_rels/chart55.xml.rels><?xml version="1.0" encoding="UTF-8" standalone="yes"?>
<Relationships xmlns="http://schemas.openxmlformats.org/package/2006/relationships"><Relationship Id="rId3" Type="http://schemas.microsoft.com/office/2011/relationships/chartStyle" Target="style55.xml"/><Relationship Id="rId2" Type="http://schemas.microsoft.com/office/2011/relationships/chartColorStyle" Target="colors55.xml"/><Relationship Id="rId1" Type="http://schemas.openxmlformats.org/officeDocument/2006/relationships/oleObject" Target="file:///D:\NTU\&#34892;&#25919;&#36039;&#35338;&#31649;&#29702;\&#31532;&#20843;&#23622;&#31532;4&#26371;&#26399;&#31435;&#22996;&#21475;&#38957;&#36074;&#35426;.xlsx" TargetMode="External"/></Relationships>
</file>

<file path=ppt/charts/_rels/chart56.xml.rels><?xml version="1.0" encoding="UTF-8" standalone="yes"?>
<Relationships xmlns="http://schemas.openxmlformats.org/package/2006/relationships"><Relationship Id="rId3" Type="http://schemas.microsoft.com/office/2011/relationships/chartStyle" Target="style56.xml"/><Relationship Id="rId2" Type="http://schemas.microsoft.com/office/2011/relationships/chartColorStyle" Target="colors56.xml"/><Relationship Id="rId1" Type="http://schemas.openxmlformats.org/officeDocument/2006/relationships/oleObject" Target="file:///D:\NTU\&#34892;&#25919;&#36039;&#35338;&#31649;&#29702;\&#31532;&#20843;&#23622;&#31532;4&#26371;&#26399;&#31435;&#22996;&#21475;&#38957;&#36074;&#35426;.xlsx" TargetMode="External"/></Relationships>
</file>

<file path=ppt/charts/_rels/chart57.xml.rels><?xml version="1.0" encoding="UTF-8" standalone="yes"?>
<Relationships xmlns="http://schemas.openxmlformats.org/package/2006/relationships"><Relationship Id="rId3" Type="http://schemas.microsoft.com/office/2011/relationships/chartStyle" Target="style57.xml"/><Relationship Id="rId2" Type="http://schemas.microsoft.com/office/2011/relationships/chartColorStyle" Target="colors57.xml"/><Relationship Id="rId1" Type="http://schemas.openxmlformats.org/officeDocument/2006/relationships/oleObject" Target="file:///D:\NTU\&#34892;&#25919;&#36039;&#35338;&#31649;&#29702;\&#31532;&#20843;&#23622;&#31532;4&#26371;&#26399;&#31435;&#22996;&#21475;&#38957;&#36074;&#35426;.xlsx" TargetMode="External"/></Relationships>
</file>

<file path=ppt/charts/_rels/chart58.xml.rels><?xml version="1.0" encoding="UTF-8" standalone="yes"?>
<Relationships xmlns="http://schemas.openxmlformats.org/package/2006/relationships"><Relationship Id="rId3" Type="http://schemas.microsoft.com/office/2011/relationships/chartStyle" Target="style58.xml"/><Relationship Id="rId2" Type="http://schemas.microsoft.com/office/2011/relationships/chartColorStyle" Target="colors58.xml"/><Relationship Id="rId1" Type="http://schemas.openxmlformats.org/officeDocument/2006/relationships/oleObject" Target="file:///D:\NTU\&#34892;&#25919;&#36039;&#35338;&#31649;&#29702;\&#31532;&#20843;&#23622;&#31532;4&#26371;&#26399;&#31435;&#22996;&#21475;&#38957;&#36074;&#35426;.xlsx" TargetMode="External"/></Relationships>
</file>

<file path=ppt/charts/_rels/chart59.xml.rels><?xml version="1.0" encoding="UTF-8" standalone="yes"?>
<Relationships xmlns="http://schemas.openxmlformats.org/package/2006/relationships"><Relationship Id="rId3" Type="http://schemas.microsoft.com/office/2011/relationships/chartStyle" Target="style59.xml"/><Relationship Id="rId2" Type="http://schemas.microsoft.com/office/2011/relationships/chartColorStyle" Target="colors59.xml"/><Relationship Id="rId1" Type="http://schemas.openxmlformats.org/officeDocument/2006/relationships/oleObject" Target="file:///D:\NTU\&#34892;&#25919;&#36039;&#35338;&#31649;&#29702;\&#31532;&#20843;&#23622;&#31532;4&#26371;&#26399;&#31435;&#22996;&#21475;&#38957;&#36074;&#35426;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D:\NTU\&#34892;&#25919;&#36039;&#35338;&#31649;&#29702;\&#31532;&#19968;&#26371;&#26399;(101-02-24~101-06-15).xlsx" TargetMode="External"/></Relationships>
</file>

<file path=ppt/charts/_rels/chart60.xml.rels><?xml version="1.0" encoding="UTF-8" standalone="yes"?>
<Relationships xmlns="http://schemas.openxmlformats.org/package/2006/relationships"><Relationship Id="rId3" Type="http://schemas.microsoft.com/office/2011/relationships/chartStyle" Target="style60.xml"/><Relationship Id="rId2" Type="http://schemas.microsoft.com/office/2011/relationships/chartColorStyle" Target="colors60.xml"/><Relationship Id="rId1" Type="http://schemas.openxmlformats.org/officeDocument/2006/relationships/oleObject" Target="file:///D:\NTU\&#34892;&#25919;&#36039;&#35338;&#31649;&#29702;\&#31532;&#20843;&#23622;&#31532;4&#26371;&#26399;&#31435;&#22996;&#21475;&#38957;&#36074;&#35426;.xlsx" TargetMode="External"/></Relationships>
</file>

<file path=ppt/charts/_rels/chart61.xml.rels><?xml version="1.0" encoding="UTF-8" standalone="yes"?>
<Relationships xmlns="http://schemas.openxmlformats.org/package/2006/relationships"><Relationship Id="rId3" Type="http://schemas.microsoft.com/office/2011/relationships/chartStyle" Target="style61.xml"/><Relationship Id="rId2" Type="http://schemas.microsoft.com/office/2011/relationships/chartColorStyle" Target="colors61.xml"/><Relationship Id="rId1" Type="http://schemas.openxmlformats.org/officeDocument/2006/relationships/oleObject" Target="file:///D:\NTU\&#34892;&#25919;&#36039;&#35338;&#31649;&#29702;\&#31532;&#20843;&#23622;&#31532;4&#26371;&#26399;&#31435;&#22996;&#21475;&#38957;&#36074;&#35426;.xlsx" TargetMode="External"/></Relationships>
</file>

<file path=ppt/charts/_rels/chart62.xml.rels><?xml version="1.0" encoding="UTF-8" standalone="yes"?>
<Relationships xmlns="http://schemas.openxmlformats.org/package/2006/relationships"><Relationship Id="rId3" Type="http://schemas.microsoft.com/office/2011/relationships/chartStyle" Target="style62.xml"/><Relationship Id="rId2" Type="http://schemas.microsoft.com/office/2011/relationships/chartColorStyle" Target="colors62.xml"/><Relationship Id="rId1" Type="http://schemas.openxmlformats.org/officeDocument/2006/relationships/oleObject" Target="file:///D:\NTU\&#34892;&#25919;&#36039;&#35338;&#31649;&#29702;\&#31532;&#20843;&#23622;&#31532;4&#26371;&#26399;&#31435;&#22996;&#21475;&#38957;&#36074;&#35426;.xlsx" TargetMode="External"/></Relationships>
</file>

<file path=ppt/charts/_rels/chart63.xml.rels><?xml version="1.0" encoding="UTF-8" standalone="yes"?>
<Relationships xmlns="http://schemas.openxmlformats.org/package/2006/relationships"><Relationship Id="rId3" Type="http://schemas.microsoft.com/office/2011/relationships/chartStyle" Target="style63.xml"/><Relationship Id="rId2" Type="http://schemas.microsoft.com/office/2011/relationships/chartColorStyle" Target="colors63.xml"/><Relationship Id="rId1" Type="http://schemas.openxmlformats.org/officeDocument/2006/relationships/oleObject" Target="file:///D:\NTU\&#34892;&#25919;&#36039;&#35338;&#31649;&#29702;\&#31532;&#20843;&#23622;&#31532;4&#26371;&#26399;&#31435;&#22996;&#21475;&#38957;&#36074;&#35426;.xlsx" TargetMode="External"/></Relationships>
</file>

<file path=ppt/charts/_rels/chart64.xml.rels><?xml version="1.0" encoding="UTF-8" standalone="yes"?>
<Relationships xmlns="http://schemas.openxmlformats.org/package/2006/relationships"><Relationship Id="rId3" Type="http://schemas.microsoft.com/office/2011/relationships/chartStyle" Target="style64.xml"/><Relationship Id="rId2" Type="http://schemas.microsoft.com/office/2011/relationships/chartColorStyle" Target="colors64.xml"/><Relationship Id="rId1" Type="http://schemas.openxmlformats.org/officeDocument/2006/relationships/oleObject" Target="file:///D:\NTU\&#34892;&#25919;&#36039;&#35338;&#31649;&#29702;\&#31532;&#20843;&#23622;&#31532;4&#26371;&#26399;&#31435;&#22996;&#21475;&#38957;&#36074;&#35426;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file:///D:\NTU\&#34892;&#25919;&#36039;&#35338;&#31649;&#29702;\&#31532;&#19968;&#26371;&#26399;(101-02-24~101-06-15)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oleObject" Target="file:///D:\NTU\&#34892;&#25919;&#36039;&#35338;&#31649;&#29702;\&#31532;&#19968;&#26371;&#26399;(101-02-24~101-06-15)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oleObject" Target="file:///D:\NTU\&#34892;&#25919;&#36039;&#35338;&#31649;&#29702;\&#31532;&#19968;&#26371;&#26399;(101-02-24~101-06-15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第一會期 </a:t>
            </a:r>
            <a:r>
              <a:rPr lang="en-US" altLang="zh-TW"/>
              <a:t>-</a:t>
            </a:r>
            <a:r>
              <a:rPr lang="zh-TW" altLang="en-US"/>
              <a:t> 交通 委員會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媒體!$Q$2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媒體!$P$3:$P$16</c:f>
              <c:strCache>
                <c:ptCount val="14"/>
                <c:pt idx="0">
                  <c:v>李鴻鈞</c:v>
                </c:pt>
                <c:pt idx="1">
                  <c:v>葉宜津</c:v>
                </c:pt>
                <c:pt idx="2">
                  <c:v>魏明谷</c:v>
                </c:pt>
                <c:pt idx="3">
                  <c:v>李昆澤</c:v>
                </c:pt>
                <c:pt idx="4">
                  <c:v>管碧玲</c:v>
                </c:pt>
                <c:pt idx="5">
                  <c:v>蔡其昌</c:v>
                </c:pt>
                <c:pt idx="6">
                  <c:v>劉櫂豪</c:v>
                </c:pt>
                <c:pt idx="7">
                  <c:v>陳雪生</c:v>
                </c:pt>
                <c:pt idx="8">
                  <c:v>陳根德</c:v>
                </c:pt>
                <c:pt idx="9">
                  <c:v>楊麗環</c:v>
                </c:pt>
                <c:pt idx="10">
                  <c:v>林明溱</c:v>
                </c:pt>
                <c:pt idx="11">
                  <c:v>羅淑蕾</c:v>
                </c:pt>
                <c:pt idx="12">
                  <c:v>王進士</c:v>
                </c:pt>
                <c:pt idx="13">
                  <c:v>盧嘉辰</c:v>
                </c:pt>
              </c:strCache>
            </c:strRef>
          </c:cat>
          <c:val>
            <c:numRef>
              <c:f>媒體!$Q$3:$Q$16</c:f>
              <c:numCache>
                <c:formatCode>General</c:formatCode>
                <c:ptCount val="14"/>
                <c:pt idx="0">
                  <c:v>20</c:v>
                </c:pt>
                <c:pt idx="1">
                  <c:v>33</c:v>
                </c:pt>
                <c:pt idx="2">
                  <c:v>41</c:v>
                </c:pt>
                <c:pt idx="3">
                  <c:v>69</c:v>
                </c:pt>
                <c:pt idx="4">
                  <c:v>69</c:v>
                </c:pt>
                <c:pt idx="5">
                  <c:v>67</c:v>
                </c:pt>
                <c:pt idx="6">
                  <c:v>53</c:v>
                </c:pt>
                <c:pt idx="7">
                  <c:v>9</c:v>
                </c:pt>
                <c:pt idx="8">
                  <c:v>12</c:v>
                </c:pt>
                <c:pt idx="9">
                  <c:v>50</c:v>
                </c:pt>
                <c:pt idx="10">
                  <c:v>29</c:v>
                </c:pt>
                <c:pt idx="11">
                  <c:v>46</c:v>
                </c:pt>
                <c:pt idx="12">
                  <c:v>25</c:v>
                </c:pt>
                <c:pt idx="13">
                  <c:v>20</c:v>
                </c:pt>
              </c:numCache>
            </c:numRef>
          </c:val>
        </c:ser>
        <c:ser>
          <c:idx val="1"/>
          <c:order val="1"/>
          <c:tx>
            <c:strRef>
              <c:f>媒體!$R$2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媒體!$P$3:$P$16</c:f>
              <c:strCache>
                <c:ptCount val="14"/>
                <c:pt idx="0">
                  <c:v>李鴻鈞</c:v>
                </c:pt>
                <c:pt idx="1">
                  <c:v>葉宜津</c:v>
                </c:pt>
                <c:pt idx="2">
                  <c:v>魏明谷</c:v>
                </c:pt>
                <c:pt idx="3">
                  <c:v>李昆澤</c:v>
                </c:pt>
                <c:pt idx="4">
                  <c:v>管碧玲</c:v>
                </c:pt>
                <c:pt idx="5">
                  <c:v>蔡其昌</c:v>
                </c:pt>
                <c:pt idx="6">
                  <c:v>劉櫂豪</c:v>
                </c:pt>
                <c:pt idx="7">
                  <c:v>陳雪生</c:v>
                </c:pt>
                <c:pt idx="8">
                  <c:v>陳根德</c:v>
                </c:pt>
                <c:pt idx="9">
                  <c:v>楊麗環</c:v>
                </c:pt>
                <c:pt idx="10">
                  <c:v>林明溱</c:v>
                </c:pt>
                <c:pt idx="11">
                  <c:v>羅淑蕾</c:v>
                </c:pt>
                <c:pt idx="12">
                  <c:v>王進士</c:v>
                </c:pt>
                <c:pt idx="13">
                  <c:v>盧嘉辰</c:v>
                </c:pt>
              </c:strCache>
            </c:strRef>
          </c:cat>
          <c:val>
            <c:numRef>
              <c:f>媒體!$R$3:$R$16</c:f>
              <c:numCache>
                <c:formatCode>General</c:formatCode>
                <c:ptCount val="14"/>
                <c:pt idx="0">
                  <c:v>68</c:v>
                </c:pt>
                <c:pt idx="1">
                  <c:v>146</c:v>
                </c:pt>
                <c:pt idx="2">
                  <c:v>55</c:v>
                </c:pt>
                <c:pt idx="3">
                  <c:v>77</c:v>
                </c:pt>
                <c:pt idx="4">
                  <c:v>62</c:v>
                </c:pt>
                <c:pt idx="5">
                  <c:v>101</c:v>
                </c:pt>
                <c:pt idx="6">
                  <c:v>55</c:v>
                </c:pt>
                <c:pt idx="7">
                  <c:v>28</c:v>
                </c:pt>
                <c:pt idx="8">
                  <c:v>28</c:v>
                </c:pt>
                <c:pt idx="9">
                  <c:v>77</c:v>
                </c:pt>
                <c:pt idx="10">
                  <c:v>48</c:v>
                </c:pt>
                <c:pt idx="11">
                  <c:v>119</c:v>
                </c:pt>
                <c:pt idx="12">
                  <c:v>33</c:v>
                </c:pt>
                <c:pt idx="13">
                  <c:v>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953408"/>
        <c:axId val="23955328"/>
      </c:barChart>
      <c:catAx>
        <c:axId val="23953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3955328"/>
        <c:crosses val="autoZero"/>
        <c:auto val="1"/>
        <c:lblAlgn val="ctr"/>
        <c:lblOffset val="100"/>
        <c:noMultiLvlLbl val="0"/>
      </c:catAx>
      <c:valAx>
        <c:axId val="23955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3953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</a:t>
            </a:r>
            <a:r>
              <a:rPr lang="zh-TW" altLang="en-US" sz="1400" b="0" i="0" baseline="0">
                <a:effectLst/>
              </a:rPr>
              <a:t>一</a:t>
            </a:r>
            <a:r>
              <a:rPr lang="zh-TW" altLang="zh-TW" sz="1400" b="0" i="0" baseline="0">
                <a:effectLst/>
              </a:rPr>
              <a:t>會期 </a:t>
            </a:r>
            <a:r>
              <a:rPr lang="en-US" altLang="zh-TW" sz="1400" b="0" i="0" baseline="0">
                <a:effectLst/>
              </a:rPr>
              <a:t>-</a:t>
            </a:r>
            <a:r>
              <a:rPr lang="zh-TW" altLang="zh-TW" sz="1400" b="0" i="0" baseline="0">
                <a:effectLst/>
              </a:rPr>
              <a:t> </a:t>
            </a:r>
            <a:r>
              <a:rPr lang="zh-TW" altLang="en-US" sz="1400" b="0" i="0" baseline="0">
                <a:effectLst/>
              </a:rPr>
              <a:t>外交國防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口頭質詢次數與媒體曝光次數相關圖</a:t>
            </a:r>
            <a:endParaRPr lang="zh-TW" altLang="en-US" sz="140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媒體!$E$3:$E$15</c:f>
              <c:numCache>
                <c:formatCode>General</c:formatCode>
                <c:ptCount val="13"/>
                <c:pt idx="0">
                  <c:v>30</c:v>
                </c:pt>
                <c:pt idx="1">
                  <c:v>26</c:v>
                </c:pt>
                <c:pt idx="2">
                  <c:v>32</c:v>
                </c:pt>
                <c:pt idx="3">
                  <c:v>84</c:v>
                </c:pt>
                <c:pt idx="4">
                  <c:v>77</c:v>
                </c:pt>
                <c:pt idx="5">
                  <c:v>33</c:v>
                </c:pt>
                <c:pt idx="6">
                  <c:v>0</c:v>
                </c:pt>
                <c:pt idx="7">
                  <c:v>0</c:v>
                </c:pt>
                <c:pt idx="8">
                  <c:v>49</c:v>
                </c:pt>
                <c:pt idx="9">
                  <c:v>31</c:v>
                </c:pt>
                <c:pt idx="10">
                  <c:v>0</c:v>
                </c:pt>
                <c:pt idx="11">
                  <c:v>25</c:v>
                </c:pt>
                <c:pt idx="12">
                  <c:v>0</c:v>
                </c:pt>
              </c:numCache>
            </c:numRef>
          </c:xVal>
          <c:yVal>
            <c:numRef>
              <c:f>媒體!$F$3:$F$15</c:f>
              <c:numCache>
                <c:formatCode>General</c:formatCode>
                <c:ptCount val="13"/>
                <c:pt idx="0">
                  <c:v>109</c:v>
                </c:pt>
                <c:pt idx="1">
                  <c:v>124</c:v>
                </c:pt>
                <c:pt idx="2">
                  <c:v>130</c:v>
                </c:pt>
                <c:pt idx="3">
                  <c:v>76</c:v>
                </c:pt>
                <c:pt idx="4">
                  <c:v>91</c:v>
                </c:pt>
                <c:pt idx="5">
                  <c:v>75</c:v>
                </c:pt>
                <c:pt idx="6">
                  <c:v>90</c:v>
                </c:pt>
                <c:pt idx="7">
                  <c:v>127</c:v>
                </c:pt>
                <c:pt idx="8">
                  <c:v>86</c:v>
                </c:pt>
                <c:pt idx="9">
                  <c:v>41</c:v>
                </c:pt>
                <c:pt idx="10">
                  <c:v>56</c:v>
                </c:pt>
                <c:pt idx="11">
                  <c:v>46</c:v>
                </c:pt>
                <c:pt idx="12">
                  <c:v>94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6304128"/>
        <c:axId val="116310016"/>
      </c:scatterChart>
      <c:valAx>
        <c:axId val="1163041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6310016"/>
        <c:crosses val="autoZero"/>
        <c:crossBetween val="midCat"/>
      </c:valAx>
      <c:valAx>
        <c:axId val="116310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63041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</a:t>
            </a:r>
            <a:r>
              <a:rPr lang="zh-TW" altLang="en-US" sz="1400" b="0" i="0" baseline="0">
                <a:effectLst/>
              </a:rPr>
              <a:t>一</a:t>
            </a:r>
            <a:r>
              <a:rPr lang="zh-TW" altLang="zh-TW" sz="1400" b="0" i="0" baseline="0">
                <a:effectLst/>
              </a:rPr>
              <a:t>會期 </a:t>
            </a:r>
            <a:r>
              <a:rPr lang="en-US" altLang="zh-TW" sz="1400" b="0" i="0" baseline="0">
                <a:effectLst/>
              </a:rPr>
              <a:t>-</a:t>
            </a:r>
            <a:r>
              <a:rPr lang="zh-TW" altLang="zh-TW" sz="1400" b="0" i="0" baseline="0">
                <a:effectLst/>
              </a:rPr>
              <a:t> </a:t>
            </a:r>
            <a:r>
              <a:rPr lang="zh-TW" altLang="en-US" sz="1400" b="0" i="0" baseline="0">
                <a:effectLst/>
              </a:rPr>
              <a:t>經濟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口頭質詢次數與媒體曝光次數相關圖</a:t>
            </a:r>
            <a:endParaRPr lang="zh-TW" altLang="en-US" sz="140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媒體!$H$3:$H$17</c:f>
              <c:numCache>
                <c:formatCode>General</c:formatCode>
                <c:ptCount val="15"/>
                <c:pt idx="0">
                  <c:v>62</c:v>
                </c:pt>
                <c:pt idx="1">
                  <c:v>37</c:v>
                </c:pt>
                <c:pt idx="2">
                  <c:v>35</c:v>
                </c:pt>
                <c:pt idx="3">
                  <c:v>52</c:v>
                </c:pt>
                <c:pt idx="4">
                  <c:v>170</c:v>
                </c:pt>
                <c:pt idx="5">
                  <c:v>66</c:v>
                </c:pt>
                <c:pt idx="6">
                  <c:v>57</c:v>
                </c:pt>
                <c:pt idx="7">
                  <c:v>36</c:v>
                </c:pt>
                <c:pt idx="8">
                  <c:v>31</c:v>
                </c:pt>
                <c:pt idx="9">
                  <c:v>143</c:v>
                </c:pt>
                <c:pt idx="10">
                  <c:v>61</c:v>
                </c:pt>
                <c:pt idx="11">
                  <c:v>65</c:v>
                </c:pt>
                <c:pt idx="12">
                  <c:v>92</c:v>
                </c:pt>
                <c:pt idx="13">
                  <c:v>64</c:v>
                </c:pt>
                <c:pt idx="14">
                  <c:v>39</c:v>
                </c:pt>
              </c:numCache>
            </c:numRef>
          </c:xVal>
          <c:yVal>
            <c:numRef>
              <c:f>媒體!$I$3:$I$17</c:f>
              <c:numCache>
                <c:formatCode>General</c:formatCode>
                <c:ptCount val="15"/>
                <c:pt idx="0">
                  <c:v>73</c:v>
                </c:pt>
                <c:pt idx="1">
                  <c:v>100</c:v>
                </c:pt>
                <c:pt idx="2">
                  <c:v>30</c:v>
                </c:pt>
                <c:pt idx="3">
                  <c:v>84</c:v>
                </c:pt>
                <c:pt idx="4">
                  <c:v>137</c:v>
                </c:pt>
                <c:pt idx="5">
                  <c:v>55</c:v>
                </c:pt>
                <c:pt idx="6">
                  <c:v>109</c:v>
                </c:pt>
                <c:pt idx="7">
                  <c:v>56</c:v>
                </c:pt>
                <c:pt idx="8">
                  <c:v>86</c:v>
                </c:pt>
                <c:pt idx="9">
                  <c:v>24</c:v>
                </c:pt>
                <c:pt idx="10">
                  <c:v>72</c:v>
                </c:pt>
                <c:pt idx="11">
                  <c:v>91</c:v>
                </c:pt>
                <c:pt idx="12">
                  <c:v>53</c:v>
                </c:pt>
                <c:pt idx="13">
                  <c:v>30</c:v>
                </c:pt>
                <c:pt idx="14">
                  <c:v>50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7191040"/>
        <c:axId val="117192576"/>
      </c:scatterChart>
      <c:valAx>
        <c:axId val="1171910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7192576"/>
        <c:crosses val="autoZero"/>
        <c:crossBetween val="midCat"/>
      </c:valAx>
      <c:valAx>
        <c:axId val="117192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719104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第一會期 </a:t>
            </a:r>
            <a:r>
              <a:rPr lang="en-US" altLang="zh-TW" sz="1400" b="0" i="0" baseline="0">
                <a:effectLst/>
              </a:rPr>
              <a:t>-</a:t>
            </a:r>
            <a:r>
              <a:rPr lang="zh-TW" altLang="zh-TW" sz="1400" b="0" i="0" baseline="0">
                <a:effectLst/>
              </a:rPr>
              <a:t> </a:t>
            </a:r>
            <a:r>
              <a:rPr lang="zh-TW" altLang="en-US" sz="1400" b="0" i="0" baseline="0">
                <a:effectLst/>
              </a:rPr>
              <a:t>財政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口頭質詢次數與媒體曝光次數相關圖</a:t>
            </a:r>
            <a:endParaRPr lang="zh-TW" altLang="zh-TW" sz="1400"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媒體!$K$3:$K$17</c:f>
              <c:numCache>
                <c:formatCode>General</c:formatCode>
                <c:ptCount val="15"/>
                <c:pt idx="0">
                  <c:v>31</c:v>
                </c:pt>
                <c:pt idx="1">
                  <c:v>30</c:v>
                </c:pt>
                <c:pt idx="2">
                  <c:v>165</c:v>
                </c:pt>
                <c:pt idx="3">
                  <c:v>42</c:v>
                </c:pt>
                <c:pt idx="4">
                  <c:v>44</c:v>
                </c:pt>
                <c:pt idx="5">
                  <c:v>42</c:v>
                </c:pt>
                <c:pt idx="6">
                  <c:v>93</c:v>
                </c:pt>
                <c:pt idx="7">
                  <c:v>2</c:v>
                </c:pt>
                <c:pt idx="8">
                  <c:v>31</c:v>
                </c:pt>
                <c:pt idx="9">
                  <c:v>55</c:v>
                </c:pt>
                <c:pt idx="10">
                  <c:v>22</c:v>
                </c:pt>
                <c:pt idx="11">
                  <c:v>68</c:v>
                </c:pt>
                <c:pt idx="12">
                  <c:v>32</c:v>
                </c:pt>
                <c:pt idx="13">
                  <c:v>22</c:v>
                </c:pt>
                <c:pt idx="14">
                  <c:v>22</c:v>
                </c:pt>
              </c:numCache>
            </c:numRef>
          </c:xVal>
          <c:yVal>
            <c:numRef>
              <c:f>媒體!$L$3:$L$17</c:f>
              <c:numCache>
                <c:formatCode>General</c:formatCode>
                <c:ptCount val="15"/>
                <c:pt idx="0">
                  <c:v>85</c:v>
                </c:pt>
                <c:pt idx="1">
                  <c:v>78</c:v>
                </c:pt>
                <c:pt idx="2">
                  <c:v>100</c:v>
                </c:pt>
                <c:pt idx="3">
                  <c:v>135</c:v>
                </c:pt>
                <c:pt idx="4">
                  <c:v>90</c:v>
                </c:pt>
                <c:pt idx="5">
                  <c:v>78</c:v>
                </c:pt>
                <c:pt idx="6">
                  <c:v>95</c:v>
                </c:pt>
                <c:pt idx="7">
                  <c:v>87</c:v>
                </c:pt>
                <c:pt idx="8">
                  <c:v>65</c:v>
                </c:pt>
                <c:pt idx="9">
                  <c:v>53</c:v>
                </c:pt>
                <c:pt idx="10">
                  <c:v>36</c:v>
                </c:pt>
                <c:pt idx="11">
                  <c:v>115</c:v>
                </c:pt>
                <c:pt idx="12">
                  <c:v>78</c:v>
                </c:pt>
                <c:pt idx="13">
                  <c:v>79</c:v>
                </c:pt>
                <c:pt idx="14">
                  <c:v>44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7229824"/>
        <c:axId val="117231616"/>
      </c:scatterChart>
      <c:valAx>
        <c:axId val="1172298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7231616"/>
        <c:crosses val="autoZero"/>
        <c:crossBetween val="midCat"/>
      </c:valAx>
      <c:valAx>
        <c:axId val="117231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722982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第一會期 </a:t>
            </a:r>
            <a:r>
              <a:rPr lang="en-US" altLang="zh-TW" sz="1400" b="0" i="0" baseline="0">
                <a:effectLst/>
              </a:rPr>
              <a:t>-</a:t>
            </a:r>
            <a:r>
              <a:rPr lang="zh-TW" altLang="zh-TW" sz="1400" b="0" i="0" baseline="0">
                <a:effectLst/>
              </a:rPr>
              <a:t> </a:t>
            </a:r>
            <a:r>
              <a:rPr lang="zh-TW" altLang="en-US" sz="1400" b="0" i="0" baseline="0">
                <a:effectLst/>
              </a:rPr>
              <a:t>教育文化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</a:t>
            </a:r>
            <a:r>
              <a:rPr lang="zh-TW" altLang="en-US" sz="1400" b="0" i="0" baseline="0">
                <a:effectLst/>
              </a:rPr>
              <a:t>媒</a:t>
            </a:r>
            <a:r>
              <a:rPr lang="zh-TW" altLang="zh-TW" sz="1400" b="0" i="0" baseline="0">
                <a:effectLst/>
              </a:rPr>
              <a:t>體曝光次數相關圖</a:t>
            </a:r>
            <a:endParaRPr lang="zh-TW" altLang="zh-TW" sz="1400"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媒體!$N$3:$N$16</c:f>
              <c:numCache>
                <c:formatCode>General</c:formatCode>
                <c:ptCount val="14"/>
                <c:pt idx="0">
                  <c:v>37</c:v>
                </c:pt>
                <c:pt idx="1">
                  <c:v>52</c:v>
                </c:pt>
                <c:pt idx="2">
                  <c:v>97</c:v>
                </c:pt>
                <c:pt idx="3">
                  <c:v>40</c:v>
                </c:pt>
                <c:pt idx="4">
                  <c:v>77</c:v>
                </c:pt>
                <c:pt idx="5">
                  <c:v>44</c:v>
                </c:pt>
                <c:pt idx="6">
                  <c:v>40</c:v>
                </c:pt>
                <c:pt idx="7">
                  <c:v>49</c:v>
                </c:pt>
                <c:pt idx="8">
                  <c:v>66</c:v>
                </c:pt>
                <c:pt idx="9">
                  <c:v>52</c:v>
                </c:pt>
                <c:pt idx="10">
                  <c:v>27</c:v>
                </c:pt>
                <c:pt idx="11">
                  <c:v>53</c:v>
                </c:pt>
                <c:pt idx="12">
                  <c:v>45</c:v>
                </c:pt>
                <c:pt idx="13">
                  <c:v>19</c:v>
                </c:pt>
              </c:numCache>
            </c:numRef>
          </c:xVal>
          <c:yVal>
            <c:numRef>
              <c:f>媒體!$O$3:$O$16</c:f>
              <c:numCache>
                <c:formatCode>General</c:formatCode>
                <c:ptCount val="14"/>
                <c:pt idx="0">
                  <c:v>88</c:v>
                </c:pt>
                <c:pt idx="1">
                  <c:v>127</c:v>
                </c:pt>
                <c:pt idx="2">
                  <c:v>129</c:v>
                </c:pt>
                <c:pt idx="3">
                  <c:v>79</c:v>
                </c:pt>
                <c:pt idx="4">
                  <c:v>108</c:v>
                </c:pt>
                <c:pt idx="5">
                  <c:v>105</c:v>
                </c:pt>
                <c:pt idx="6">
                  <c:v>67</c:v>
                </c:pt>
                <c:pt idx="7">
                  <c:v>59</c:v>
                </c:pt>
                <c:pt idx="8">
                  <c:v>38</c:v>
                </c:pt>
                <c:pt idx="9">
                  <c:v>69</c:v>
                </c:pt>
                <c:pt idx="10">
                  <c:v>70</c:v>
                </c:pt>
                <c:pt idx="11">
                  <c:v>39</c:v>
                </c:pt>
                <c:pt idx="12">
                  <c:v>44</c:v>
                </c:pt>
                <c:pt idx="13">
                  <c:v>38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6687616"/>
        <c:axId val="116689152"/>
      </c:scatterChart>
      <c:valAx>
        <c:axId val="1166876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6689152"/>
        <c:crosses val="autoZero"/>
        <c:crossBetween val="midCat"/>
      </c:valAx>
      <c:valAx>
        <c:axId val="116689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66876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第一會期 </a:t>
            </a:r>
            <a:r>
              <a:rPr lang="en-US" altLang="zh-TW" sz="1400" b="0" i="0" baseline="0">
                <a:effectLst/>
              </a:rPr>
              <a:t>-</a:t>
            </a:r>
            <a:r>
              <a:rPr lang="zh-TW" altLang="zh-TW" sz="1400" b="0" i="0" baseline="0">
                <a:effectLst/>
              </a:rPr>
              <a:t> </a:t>
            </a:r>
            <a:r>
              <a:rPr lang="zh-TW" altLang="en-US" sz="1400" b="0" i="0" baseline="0">
                <a:effectLst/>
              </a:rPr>
              <a:t>交 通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口頭質詢次數與媒體曝光次數相關圖</a:t>
            </a:r>
            <a:endParaRPr lang="zh-TW" altLang="zh-TW" sz="1400"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媒體!$Q$3:$Q$16</c:f>
              <c:numCache>
                <c:formatCode>General</c:formatCode>
                <c:ptCount val="14"/>
                <c:pt idx="0">
                  <c:v>20</c:v>
                </c:pt>
                <c:pt idx="1">
                  <c:v>33</c:v>
                </c:pt>
                <c:pt idx="2">
                  <c:v>41</c:v>
                </c:pt>
                <c:pt idx="3">
                  <c:v>69</c:v>
                </c:pt>
                <c:pt idx="4">
                  <c:v>69</c:v>
                </c:pt>
                <c:pt idx="5">
                  <c:v>67</c:v>
                </c:pt>
                <c:pt idx="6">
                  <c:v>53</c:v>
                </c:pt>
                <c:pt idx="7">
                  <c:v>9</c:v>
                </c:pt>
                <c:pt idx="8">
                  <c:v>12</c:v>
                </c:pt>
                <c:pt idx="9">
                  <c:v>50</c:v>
                </c:pt>
                <c:pt idx="10">
                  <c:v>29</c:v>
                </c:pt>
                <c:pt idx="11">
                  <c:v>46</c:v>
                </c:pt>
                <c:pt idx="12">
                  <c:v>25</c:v>
                </c:pt>
                <c:pt idx="13">
                  <c:v>20</c:v>
                </c:pt>
              </c:numCache>
            </c:numRef>
          </c:xVal>
          <c:yVal>
            <c:numRef>
              <c:f>媒體!$R$3:$R$16</c:f>
              <c:numCache>
                <c:formatCode>General</c:formatCode>
                <c:ptCount val="14"/>
                <c:pt idx="0">
                  <c:v>68</c:v>
                </c:pt>
                <c:pt idx="1">
                  <c:v>146</c:v>
                </c:pt>
                <c:pt idx="2">
                  <c:v>55</c:v>
                </c:pt>
                <c:pt idx="3">
                  <c:v>77</c:v>
                </c:pt>
                <c:pt idx="4">
                  <c:v>62</c:v>
                </c:pt>
                <c:pt idx="5">
                  <c:v>101</c:v>
                </c:pt>
                <c:pt idx="6">
                  <c:v>55</c:v>
                </c:pt>
                <c:pt idx="7">
                  <c:v>28</c:v>
                </c:pt>
                <c:pt idx="8">
                  <c:v>28</c:v>
                </c:pt>
                <c:pt idx="9">
                  <c:v>77</c:v>
                </c:pt>
                <c:pt idx="10">
                  <c:v>48</c:v>
                </c:pt>
                <c:pt idx="11">
                  <c:v>119</c:v>
                </c:pt>
                <c:pt idx="12">
                  <c:v>33</c:v>
                </c:pt>
                <c:pt idx="13">
                  <c:v>46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7385472"/>
        <c:axId val="117387264"/>
      </c:scatterChart>
      <c:valAx>
        <c:axId val="1173854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7387264"/>
        <c:crosses val="autoZero"/>
        <c:crossBetween val="midCat"/>
      </c:valAx>
      <c:valAx>
        <c:axId val="117387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73854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第一會期 </a:t>
            </a:r>
            <a:r>
              <a:rPr lang="en-US" altLang="zh-TW" sz="1400" b="0" i="0" baseline="0">
                <a:effectLst/>
              </a:rPr>
              <a:t>-</a:t>
            </a:r>
            <a:r>
              <a:rPr lang="zh-TW" altLang="en-US" sz="1400" b="0" i="0" baseline="0">
                <a:effectLst/>
              </a:rPr>
              <a:t> 司法及法制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口頭質詢次數與媒體曝光次數相關圖</a:t>
            </a:r>
            <a:endParaRPr lang="zh-TW" altLang="zh-TW" sz="1400"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媒體!$T$3:$T$15</c:f>
              <c:numCache>
                <c:formatCode>General</c:formatCode>
                <c:ptCount val="13"/>
                <c:pt idx="0">
                  <c:v>40</c:v>
                </c:pt>
                <c:pt idx="1">
                  <c:v>71</c:v>
                </c:pt>
                <c:pt idx="2">
                  <c:v>30</c:v>
                </c:pt>
                <c:pt idx="3">
                  <c:v>85</c:v>
                </c:pt>
                <c:pt idx="4">
                  <c:v>0</c:v>
                </c:pt>
                <c:pt idx="5">
                  <c:v>71</c:v>
                </c:pt>
                <c:pt idx="6">
                  <c:v>72</c:v>
                </c:pt>
                <c:pt idx="7">
                  <c:v>45</c:v>
                </c:pt>
                <c:pt idx="8">
                  <c:v>11</c:v>
                </c:pt>
                <c:pt idx="9">
                  <c:v>35</c:v>
                </c:pt>
                <c:pt idx="10">
                  <c:v>51</c:v>
                </c:pt>
                <c:pt idx="11">
                  <c:v>51</c:v>
                </c:pt>
                <c:pt idx="12">
                  <c:v>73</c:v>
                </c:pt>
              </c:numCache>
            </c:numRef>
          </c:xVal>
          <c:yVal>
            <c:numRef>
              <c:f>媒體!$U$3:$U$15</c:f>
              <c:numCache>
                <c:formatCode>General</c:formatCode>
                <c:ptCount val="13"/>
                <c:pt idx="0">
                  <c:v>67</c:v>
                </c:pt>
                <c:pt idx="1">
                  <c:v>60</c:v>
                </c:pt>
                <c:pt idx="2">
                  <c:v>92</c:v>
                </c:pt>
                <c:pt idx="3">
                  <c:v>120</c:v>
                </c:pt>
                <c:pt idx="4">
                  <c:v>113</c:v>
                </c:pt>
                <c:pt idx="5">
                  <c:v>100</c:v>
                </c:pt>
                <c:pt idx="6">
                  <c:v>35</c:v>
                </c:pt>
                <c:pt idx="7">
                  <c:v>73</c:v>
                </c:pt>
                <c:pt idx="8">
                  <c:v>37</c:v>
                </c:pt>
                <c:pt idx="9">
                  <c:v>58</c:v>
                </c:pt>
                <c:pt idx="10">
                  <c:v>41</c:v>
                </c:pt>
                <c:pt idx="11">
                  <c:v>31</c:v>
                </c:pt>
                <c:pt idx="12">
                  <c:v>30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7424512"/>
        <c:axId val="117426048"/>
      </c:scatterChart>
      <c:valAx>
        <c:axId val="1174245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7426048"/>
        <c:crosses val="autoZero"/>
        <c:crossBetween val="midCat"/>
      </c:valAx>
      <c:valAx>
        <c:axId val="117426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742451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第一會期 </a:t>
            </a:r>
            <a:r>
              <a:rPr lang="en-US" altLang="zh-TW" sz="1400" b="0" i="0" baseline="0">
                <a:effectLst/>
              </a:rPr>
              <a:t>-</a:t>
            </a:r>
            <a:r>
              <a:rPr lang="zh-TW" altLang="zh-TW" sz="1400" b="0" i="0" baseline="0">
                <a:effectLst/>
              </a:rPr>
              <a:t> </a:t>
            </a:r>
            <a:r>
              <a:rPr lang="zh-TW" altLang="en-US" sz="1400" b="0" i="0" baseline="0">
                <a:effectLst/>
              </a:rPr>
              <a:t>社會福利及環境衛生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口頭質詢次數與媒體曝光次數相關圖</a:t>
            </a:r>
            <a:endParaRPr lang="zh-TW" altLang="zh-TW" sz="1400"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媒體!$W$3:$W$17</c:f>
              <c:numCache>
                <c:formatCode>General</c:formatCode>
                <c:ptCount val="15"/>
                <c:pt idx="0">
                  <c:v>0</c:v>
                </c:pt>
                <c:pt idx="1">
                  <c:v>49</c:v>
                </c:pt>
                <c:pt idx="2">
                  <c:v>60</c:v>
                </c:pt>
                <c:pt idx="3">
                  <c:v>47</c:v>
                </c:pt>
                <c:pt idx="4">
                  <c:v>31</c:v>
                </c:pt>
                <c:pt idx="5">
                  <c:v>44</c:v>
                </c:pt>
                <c:pt idx="6">
                  <c:v>84</c:v>
                </c:pt>
                <c:pt idx="7">
                  <c:v>47</c:v>
                </c:pt>
                <c:pt idx="8">
                  <c:v>45</c:v>
                </c:pt>
                <c:pt idx="9">
                  <c:v>64</c:v>
                </c:pt>
                <c:pt idx="10">
                  <c:v>55</c:v>
                </c:pt>
                <c:pt idx="11">
                  <c:v>79</c:v>
                </c:pt>
                <c:pt idx="12">
                  <c:v>64</c:v>
                </c:pt>
                <c:pt idx="13">
                  <c:v>20</c:v>
                </c:pt>
                <c:pt idx="14">
                  <c:v>0</c:v>
                </c:pt>
              </c:numCache>
            </c:numRef>
          </c:xVal>
          <c:yVal>
            <c:numRef>
              <c:f>媒體!$X$3:$X$17</c:f>
              <c:numCache>
                <c:formatCode>General</c:formatCode>
                <c:ptCount val="15"/>
                <c:pt idx="0">
                  <c:v>78</c:v>
                </c:pt>
                <c:pt idx="1">
                  <c:v>93</c:v>
                </c:pt>
                <c:pt idx="2">
                  <c:v>96</c:v>
                </c:pt>
                <c:pt idx="3">
                  <c:v>53</c:v>
                </c:pt>
                <c:pt idx="4">
                  <c:v>52</c:v>
                </c:pt>
                <c:pt idx="5">
                  <c:v>97</c:v>
                </c:pt>
                <c:pt idx="6">
                  <c:v>64</c:v>
                </c:pt>
                <c:pt idx="7">
                  <c:v>91</c:v>
                </c:pt>
                <c:pt idx="8">
                  <c:v>32</c:v>
                </c:pt>
                <c:pt idx="9">
                  <c:v>62</c:v>
                </c:pt>
                <c:pt idx="10">
                  <c:v>88</c:v>
                </c:pt>
                <c:pt idx="11">
                  <c:v>57</c:v>
                </c:pt>
                <c:pt idx="12">
                  <c:v>80</c:v>
                </c:pt>
                <c:pt idx="13">
                  <c:v>111</c:v>
                </c:pt>
                <c:pt idx="14">
                  <c:v>65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7451008"/>
        <c:axId val="117469184"/>
      </c:scatterChart>
      <c:valAx>
        <c:axId val="1174510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7469184"/>
        <c:crosses val="autoZero"/>
        <c:crossBetween val="midCat"/>
      </c:valAx>
      <c:valAx>
        <c:axId val="117469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745100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第二會期 </a:t>
            </a:r>
            <a:r>
              <a:rPr lang="en-US" altLang="zh-TW"/>
              <a:t>-</a:t>
            </a:r>
            <a:r>
              <a:rPr lang="zh-TW" altLang="en-US"/>
              <a:t> 交通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Sheet1!$N$2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Sheet1!$M$3:$M$16</c:f>
              <c:strCache>
                <c:ptCount val="14"/>
                <c:pt idx="0">
                  <c:v>王進士</c:v>
                </c:pt>
                <c:pt idx="1">
                  <c:v>李昆澤</c:v>
                </c:pt>
                <c:pt idx="2">
                  <c:v>李鴻鈞</c:v>
                </c:pt>
                <c:pt idx="3">
                  <c:v>林明溱</c:v>
                </c:pt>
                <c:pt idx="4">
                  <c:v>陳根德</c:v>
                </c:pt>
                <c:pt idx="5">
                  <c:v>羅淑蕾</c:v>
                </c:pt>
                <c:pt idx="6">
                  <c:v>陳雪生</c:v>
                </c:pt>
                <c:pt idx="7">
                  <c:v>葉宜津</c:v>
                </c:pt>
                <c:pt idx="8">
                  <c:v>管碧玲</c:v>
                </c:pt>
                <c:pt idx="9">
                  <c:v>蔡其昌</c:v>
                </c:pt>
                <c:pt idx="10">
                  <c:v>劉櫂豪</c:v>
                </c:pt>
                <c:pt idx="11">
                  <c:v>盧嘉辰</c:v>
                </c:pt>
                <c:pt idx="12">
                  <c:v>魏明谷</c:v>
                </c:pt>
                <c:pt idx="13">
                  <c:v>楊麗環</c:v>
                </c:pt>
              </c:strCache>
            </c:strRef>
          </c:cat>
          <c:val>
            <c:numRef>
              <c:f>Sheet1!$N$3:$N$16</c:f>
              <c:numCache>
                <c:formatCode>General</c:formatCode>
                <c:ptCount val="14"/>
                <c:pt idx="0">
                  <c:v>38</c:v>
                </c:pt>
                <c:pt idx="1">
                  <c:v>81</c:v>
                </c:pt>
                <c:pt idx="2">
                  <c:v>31</c:v>
                </c:pt>
                <c:pt idx="3">
                  <c:v>34</c:v>
                </c:pt>
                <c:pt idx="4">
                  <c:v>18</c:v>
                </c:pt>
                <c:pt idx="5">
                  <c:v>34</c:v>
                </c:pt>
                <c:pt idx="6">
                  <c:v>25</c:v>
                </c:pt>
                <c:pt idx="7">
                  <c:v>67</c:v>
                </c:pt>
                <c:pt idx="8">
                  <c:v>70</c:v>
                </c:pt>
                <c:pt idx="9">
                  <c:v>54</c:v>
                </c:pt>
                <c:pt idx="10">
                  <c:v>48</c:v>
                </c:pt>
                <c:pt idx="11">
                  <c:v>40</c:v>
                </c:pt>
                <c:pt idx="12">
                  <c:v>39</c:v>
                </c:pt>
                <c:pt idx="13">
                  <c:v>68</c:v>
                </c:pt>
              </c:numCache>
            </c:numRef>
          </c:val>
        </c:ser>
        <c:ser>
          <c:idx val="1"/>
          <c:order val="1"/>
          <c:tx>
            <c:strRef>
              <c:f>Sheet1!$O$2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Sheet1!$M$3:$M$16</c:f>
              <c:strCache>
                <c:ptCount val="14"/>
                <c:pt idx="0">
                  <c:v>王進士</c:v>
                </c:pt>
                <c:pt idx="1">
                  <c:v>李昆澤</c:v>
                </c:pt>
                <c:pt idx="2">
                  <c:v>李鴻鈞</c:v>
                </c:pt>
                <c:pt idx="3">
                  <c:v>林明溱</c:v>
                </c:pt>
                <c:pt idx="4">
                  <c:v>陳根德</c:v>
                </c:pt>
                <c:pt idx="5">
                  <c:v>羅淑蕾</c:v>
                </c:pt>
                <c:pt idx="6">
                  <c:v>陳雪生</c:v>
                </c:pt>
                <c:pt idx="7">
                  <c:v>葉宜津</c:v>
                </c:pt>
                <c:pt idx="8">
                  <c:v>管碧玲</c:v>
                </c:pt>
                <c:pt idx="9">
                  <c:v>蔡其昌</c:v>
                </c:pt>
                <c:pt idx="10">
                  <c:v>劉櫂豪</c:v>
                </c:pt>
                <c:pt idx="11">
                  <c:v>盧嘉辰</c:v>
                </c:pt>
                <c:pt idx="12">
                  <c:v>魏明谷</c:v>
                </c:pt>
                <c:pt idx="13">
                  <c:v>楊麗環</c:v>
                </c:pt>
              </c:strCache>
            </c:strRef>
          </c:cat>
          <c:val>
            <c:numRef>
              <c:f>Sheet1!$O$3:$O$16</c:f>
              <c:numCache>
                <c:formatCode>General</c:formatCode>
                <c:ptCount val="14"/>
                <c:pt idx="0">
                  <c:v>22</c:v>
                </c:pt>
                <c:pt idx="1">
                  <c:v>60</c:v>
                </c:pt>
                <c:pt idx="2">
                  <c:v>36</c:v>
                </c:pt>
                <c:pt idx="3">
                  <c:v>45</c:v>
                </c:pt>
                <c:pt idx="4">
                  <c:v>37</c:v>
                </c:pt>
                <c:pt idx="5">
                  <c:v>90</c:v>
                </c:pt>
                <c:pt idx="6">
                  <c:v>16</c:v>
                </c:pt>
                <c:pt idx="7">
                  <c:v>103</c:v>
                </c:pt>
                <c:pt idx="8">
                  <c:v>97</c:v>
                </c:pt>
                <c:pt idx="9">
                  <c:v>108</c:v>
                </c:pt>
                <c:pt idx="10">
                  <c:v>57</c:v>
                </c:pt>
                <c:pt idx="11">
                  <c:v>32</c:v>
                </c:pt>
                <c:pt idx="12">
                  <c:v>49</c:v>
                </c:pt>
                <c:pt idx="13">
                  <c:v>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7512064"/>
        <c:axId val="117513600"/>
      </c:barChart>
      <c:catAx>
        <c:axId val="117512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7513600"/>
        <c:crosses val="autoZero"/>
        <c:auto val="1"/>
        <c:lblAlgn val="ctr"/>
        <c:lblOffset val="100"/>
        <c:noMultiLvlLbl val="0"/>
      </c:catAx>
      <c:valAx>
        <c:axId val="117513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7512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第二會期 </a:t>
            </a:r>
            <a:r>
              <a:rPr lang="en-US" altLang="zh-TW"/>
              <a:t>-</a:t>
            </a:r>
            <a:r>
              <a:rPr lang="zh-TW" altLang="en-US"/>
              <a:t> 內政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Sheet1!$A$3:$A$16</c:f>
              <c:strCache>
                <c:ptCount val="14"/>
                <c:pt idx="0">
                  <c:v>江啟臣</c:v>
                </c:pt>
                <c:pt idx="1">
                  <c:v>吳育昇</c:v>
                </c:pt>
                <c:pt idx="2">
                  <c:v>邱文彥</c:v>
                </c:pt>
                <c:pt idx="3">
                  <c:v>姚文智</c:v>
                </c:pt>
                <c:pt idx="4">
                  <c:v>陳超明</c:v>
                </c:pt>
                <c:pt idx="5">
                  <c:v>張慶忠</c:v>
                </c:pt>
                <c:pt idx="6">
                  <c:v>徐欣瑩</c:v>
                </c:pt>
                <c:pt idx="7">
                  <c:v>段宜康</c:v>
                </c:pt>
                <c:pt idx="8">
                  <c:v>紀國棟</c:v>
                </c:pt>
                <c:pt idx="9">
                  <c:v>高金素梅</c:v>
                </c:pt>
                <c:pt idx="10">
                  <c:v>黃文玲</c:v>
                </c:pt>
                <c:pt idx="11">
                  <c:v>李俊俋</c:v>
                </c:pt>
                <c:pt idx="12">
                  <c:v>張曉風</c:v>
                </c:pt>
                <c:pt idx="13">
                  <c:v>陳其邁</c:v>
                </c:pt>
              </c:strCache>
            </c:strRef>
          </c:cat>
          <c:val>
            <c:numRef>
              <c:f>Sheet1!$B$3:$B$16</c:f>
              <c:numCache>
                <c:formatCode>General</c:formatCode>
                <c:ptCount val="14"/>
                <c:pt idx="0">
                  <c:v>133</c:v>
                </c:pt>
                <c:pt idx="1">
                  <c:v>62</c:v>
                </c:pt>
                <c:pt idx="2">
                  <c:v>86</c:v>
                </c:pt>
                <c:pt idx="3">
                  <c:v>51</c:v>
                </c:pt>
                <c:pt idx="4">
                  <c:v>38</c:v>
                </c:pt>
                <c:pt idx="5">
                  <c:v>36</c:v>
                </c:pt>
                <c:pt idx="6">
                  <c:v>47</c:v>
                </c:pt>
                <c:pt idx="7">
                  <c:v>71</c:v>
                </c:pt>
                <c:pt idx="8">
                  <c:v>35</c:v>
                </c:pt>
                <c:pt idx="9">
                  <c:v>27</c:v>
                </c:pt>
                <c:pt idx="10">
                  <c:v>61</c:v>
                </c:pt>
                <c:pt idx="11">
                  <c:v>71</c:v>
                </c:pt>
                <c:pt idx="12">
                  <c:v>45</c:v>
                </c:pt>
                <c:pt idx="13">
                  <c:v>77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Sheet1!$A$3:$A$16</c:f>
              <c:strCache>
                <c:ptCount val="14"/>
                <c:pt idx="0">
                  <c:v>江啟臣</c:v>
                </c:pt>
                <c:pt idx="1">
                  <c:v>吳育昇</c:v>
                </c:pt>
                <c:pt idx="2">
                  <c:v>邱文彥</c:v>
                </c:pt>
                <c:pt idx="3">
                  <c:v>姚文智</c:v>
                </c:pt>
                <c:pt idx="4">
                  <c:v>陳超明</c:v>
                </c:pt>
                <c:pt idx="5">
                  <c:v>張慶忠</c:v>
                </c:pt>
                <c:pt idx="6">
                  <c:v>徐欣瑩</c:v>
                </c:pt>
                <c:pt idx="7">
                  <c:v>段宜康</c:v>
                </c:pt>
                <c:pt idx="8">
                  <c:v>紀國棟</c:v>
                </c:pt>
                <c:pt idx="9">
                  <c:v>高金素梅</c:v>
                </c:pt>
                <c:pt idx="10">
                  <c:v>黃文玲</c:v>
                </c:pt>
                <c:pt idx="11">
                  <c:v>李俊俋</c:v>
                </c:pt>
                <c:pt idx="12">
                  <c:v>張曉風</c:v>
                </c:pt>
                <c:pt idx="13">
                  <c:v>陳其邁</c:v>
                </c:pt>
              </c:strCache>
            </c:strRef>
          </c:cat>
          <c:val>
            <c:numRef>
              <c:f>Sheet1!$C$3:$C$16</c:f>
              <c:numCache>
                <c:formatCode>General</c:formatCode>
                <c:ptCount val="14"/>
                <c:pt idx="0">
                  <c:v>57</c:v>
                </c:pt>
                <c:pt idx="1">
                  <c:v>95</c:v>
                </c:pt>
                <c:pt idx="2">
                  <c:v>41</c:v>
                </c:pt>
                <c:pt idx="3">
                  <c:v>72</c:v>
                </c:pt>
                <c:pt idx="4">
                  <c:v>65</c:v>
                </c:pt>
                <c:pt idx="5">
                  <c:v>34</c:v>
                </c:pt>
                <c:pt idx="6">
                  <c:v>46</c:v>
                </c:pt>
                <c:pt idx="7">
                  <c:v>80</c:v>
                </c:pt>
                <c:pt idx="8">
                  <c:v>42</c:v>
                </c:pt>
                <c:pt idx="9">
                  <c:v>55</c:v>
                </c:pt>
                <c:pt idx="10">
                  <c:v>69</c:v>
                </c:pt>
                <c:pt idx="11">
                  <c:v>58</c:v>
                </c:pt>
                <c:pt idx="12">
                  <c:v>82</c:v>
                </c:pt>
                <c:pt idx="13">
                  <c:v>90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7556352"/>
        <c:axId val="117557888"/>
      </c:barChart>
      <c:catAx>
        <c:axId val="117556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7557888"/>
        <c:crosses val="autoZero"/>
        <c:auto val="1"/>
        <c:lblAlgn val="ctr"/>
        <c:lblOffset val="100"/>
        <c:noMultiLvlLbl val="0"/>
      </c:catAx>
      <c:valAx>
        <c:axId val="117557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7556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第二會期 </a:t>
            </a:r>
            <a:r>
              <a:rPr lang="en-US" altLang="zh-TW"/>
              <a:t>-</a:t>
            </a:r>
            <a:r>
              <a:rPr lang="zh-TW" altLang="en-US"/>
              <a:t> 教育及文化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Sheet1!$F$2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Sheet1!$E$3:$E$16</c:f>
              <c:strCache>
                <c:ptCount val="14"/>
                <c:pt idx="0">
                  <c:v>黃志雄</c:v>
                </c:pt>
                <c:pt idx="1">
                  <c:v>蔣乃辛</c:v>
                </c:pt>
                <c:pt idx="2">
                  <c:v>孔文吉</c:v>
                </c:pt>
                <c:pt idx="3">
                  <c:v>何欣純</c:v>
                </c:pt>
                <c:pt idx="4">
                  <c:v>陳淑慧</c:v>
                </c:pt>
                <c:pt idx="5">
                  <c:v>陳學聖</c:v>
                </c:pt>
                <c:pt idx="6">
                  <c:v>陳碧涵</c:v>
                </c:pt>
                <c:pt idx="7">
                  <c:v>呂玉玲</c:v>
                </c:pt>
                <c:pt idx="8">
                  <c:v>楊應雄</c:v>
                </c:pt>
                <c:pt idx="9">
                  <c:v>林淑芬</c:v>
                </c:pt>
                <c:pt idx="10">
                  <c:v>林佳龍</c:v>
                </c:pt>
                <c:pt idx="11">
                  <c:v>邱志偉</c:v>
                </c:pt>
                <c:pt idx="12">
                  <c:v>鄭麗君</c:v>
                </c:pt>
                <c:pt idx="13">
                  <c:v>許智傑</c:v>
                </c:pt>
              </c:strCache>
            </c:strRef>
          </c:cat>
          <c:val>
            <c:numRef>
              <c:f>Sheet1!$F$3:$F$16</c:f>
              <c:numCache>
                <c:formatCode>General</c:formatCode>
                <c:ptCount val="14"/>
                <c:pt idx="0">
                  <c:v>42</c:v>
                </c:pt>
                <c:pt idx="1">
                  <c:v>64</c:v>
                </c:pt>
                <c:pt idx="2">
                  <c:v>86</c:v>
                </c:pt>
                <c:pt idx="3">
                  <c:v>49</c:v>
                </c:pt>
                <c:pt idx="4">
                  <c:v>62</c:v>
                </c:pt>
                <c:pt idx="5">
                  <c:v>31</c:v>
                </c:pt>
                <c:pt idx="6">
                  <c:v>63</c:v>
                </c:pt>
                <c:pt idx="7">
                  <c:v>50</c:v>
                </c:pt>
                <c:pt idx="8">
                  <c:v>34</c:v>
                </c:pt>
                <c:pt idx="9">
                  <c:v>80</c:v>
                </c:pt>
                <c:pt idx="10">
                  <c:v>156</c:v>
                </c:pt>
                <c:pt idx="11">
                  <c:v>125</c:v>
                </c:pt>
                <c:pt idx="12">
                  <c:v>46</c:v>
                </c:pt>
                <c:pt idx="13">
                  <c:v>38</c:v>
                </c:pt>
              </c:numCache>
            </c:numRef>
          </c:val>
        </c:ser>
        <c:ser>
          <c:idx val="1"/>
          <c:order val="1"/>
          <c:tx>
            <c:strRef>
              <c:f>Sheet1!$G$2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Sheet1!$E$3:$E$16</c:f>
              <c:strCache>
                <c:ptCount val="14"/>
                <c:pt idx="0">
                  <c:v>黃志雄</c:v>
                </c:pt>
                <c:pt idx="1">
                  <c:v>蔣乃辛</c:v>
                </c:pt>
                <c:pt idx="2">
                  <c:v>孔文吉</c:v>
                </c:pt>
                <c:pt idx="3">
                  <c:v>何欣純</c:v>
                </c:pt>
                <c:pt idx="4">
                  <c:v>陳淑慧</c:v>
                </c:pt>
                <c:pt idx="5">
                  <c:v>陳學聖</c:v>
                </c:pt>
                <c:pt idx="6">
                  <c:v>陳碧涵</c:v>
                </c:pt>
                <c:pt idx="7">
                  <c:v>呂玉玲</c:v>
                </c:pt>
                <c:pt idx="8">
                  <c:v>楊應雄</c:v>
                </c:pt>
                <c:pt idx="9">
                  <c:v>林淑芬</c:v>
                </c:pt>
                <c:pt idx="10">
                  <c:v>林佳龍</c:v>
                </c:pt>
                <c:pt idx="11">
                  <c:v>邱志偉</c:v>
                </c:pt>
                <c:pt idx="12">
                  <c:v>鄭麗君</c:v>
                </c:pt>
                <c:pt idx="13">
                  <c:v>許智傑</c:v>
                </c:pt>
              </c:strCache>
            </c:strRef>
          </c:cat>
          <c:val>
            <c:numRef>
              <c:f>Sheet1!$G$3:$G$16</c:f>
              <c:numCache>
                <c:formatCode>General</c:formatCode>
                <c:ptCount val="14"/>
                <c:pt idx="0">
                  <c:v>73</c:v>
                </c:pt>
                <c:pt idx="1">
                  <c:v>41</c:v>
                </c:pt>
                <c:pt idx="2">
                  <c:v>39</c:v>
                </c:pt>
                <c:pt idx="3">
                  <c:v>56</c:v>
                </c:pt>
                <c:pt idx="4">
                  <c:v>57</c:v>
                </c:pt>
                <c:pt idx="5">
                  <c:v>72</c:v>
                </c:pt>
                <c:pt idx="6">
                  <c:v>44</c:v>
                </c:pt>
                <c:pt idx="7">
                  <c:v>43</c:v>
                </c:pt>
                <c:pt idx="8">
                  <c:v>37</c:v>
                </c:pt>
                <c:pt idx="9">
                  <c:v>110</c:v>
                </c:pt>
                <c:pt idx="10">
                  <c:v>119</c:v>
                </c:pt>
                <c:pt idx="11">
                  <c:v>96</c:v>
                </c:pt>
                <c:pt idx="12">
                  <c:v>118</c:v>
                </c:pt>
                <c:pt idx="13">
                  <c:v>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6941184"/>
        <c:axId val="116942720"/>
      </c:barChart>
      <c:catAx>
        <c:axId val="116941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6942720"/>
        <c:crosses val="autoZero"/>
        <c:auto val="1"/>
        <c:lblAlgn val="ctr"/>
        <c:lblOffset val="100"/>
        <c:noMultiLvlLbl val="0"/>
      </c:catAx>
      <c:valAx>
        <c:axId val="116942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6941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第一會期 </a:t>
            </a:r>
            <a:r>
              <a:rPr lang="en-US" altLang="zh-TW"/>
              <a:t>- </a:t>
            </a:r>
            <a:r>
              <a:rPr lang="zh-TW" altLang="en-US"/>
              <a:t>內政 委員會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媒體!$B$2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媒體!$A$3:$A$16</c:f>
              <c:strCache>
                <c:ptCount val="14"/>
                <c:pt idx="0">
                  <c:v>紀國棟</c:v>
                </c:pt>
                <c:pt idx="1">
                  <c:v>陳其邁</c:v>
                </c:pt>
                <c:pt idx="2">
                  <c:v>李俊俋</c:v>
                </c:pt>
                <c:pt idx="3">
                  <c:v>姚文智</c:v>
                </c:pt>
                <c:pt idx="4">
                  <c:v>段宜康</c:v>
                </c:pt>
                <c:pt idx="5">
                  <c:v>張曉風</c:v>
                </c:pt>
                <c:pt idx="6">
                  <c:v>高金素梅</c:v>
                </c:pt>
                <c:pt idx="7">
                  <c:v>黃文玲</c:v>
                </c:pt>
                <c:pt idx="8">
                  <c:v>吳育昇</c:v>
                </c:pt>
                <c:pt idx="9">
                  <c:v>張慶忠</c:v>
                </c:pt>
                <c:pt idx="10">
                  <c:v>江啟臣</c:v>
                </c:pt>
                <c:pt idx="11">
                  <c:v>陳超明</c:v>
                </c:pt>
                <c:pt idx="12">
                  <c:v>徐欣瑩</c:v>
                </c:pt>
                <c:pt idx="13">
                  <c:v>邱文彥</c:v>
                </c:pt>
              </c:strCache>
            </c:strRef>
          </c:cat>
          <c:val>
            <c:numRef>
              <c:f>媒體!$B$3:$B$16</c:f>
              <c:numCache>
                <c:formatCode>General</c:formatCode>
                <c:ptCount val="14"/>
                <c:pt idx="0">
                  <c:v>40</c:v>
                </c:pt>
                <c:pt idx="1">
                  <c:v>57</c:v>
                </c:pt>
                <c:pt idx="2">
                  <c:v>54</c:v>
                </c:pt>
                <c:pt idx="3">
                  <c:v>53</c:v>
                </c:pt>
                <c:pt idx="4">
                  <c:v>79</c:v>
                </c:pt>
                <c:pt idx="5">
                  <c:v>49</c:v>
                </c:pt>
                <c:pt idx="6">
                  <c:v>23</c:v>
                </c:pt>
                <c:pt idx="7">
                  <c:v>67</c:v>
                </c:pt>
                <c:pt idx="8">
                  <c:v>74</c:v>
                </c:pt>
                <c:pt idx="9">
                  <c:v>42</c:v>
                </c:pt>
                <c:pt idx="10">
                  <c:v>110</c:v>
                </c:pt>
                <c:pt idx="11">
                  <c:v>33</c:v>
                </c:pt>
                <c:pt idx="12">
                  <c:v>56</c:v>
                </c:pt>
                <c:pt idx="13">
                  <c:v>64</c:v>
                </c:pt>
              </c:numCache>
            </c:numRef>
          </c:val>
        </c:ser>
        <c:ser>
          <c:idx val="1"/>
          <c:order val="1"/>
          <c:tx>
            <c:strRef>
              <c:f>媒體!$C$2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媒體!$A$3:$A$16</c:f>
              <c:strCache>
                <c:ptCount val="14"/>
                <c:pt idx="0">
                  <c:v>紀國棟</c:v>
                </c:pt>
                <c:pt idx="1">
                  <c:v>陳其邁</c:v>
                </c:pt>
                <c:pt idx="2">
                  <c:v>李俊俋</c:v>
                </c:pt>
                <c:pt idx="3">
                  <c:v>姚文智</c:v>
                </c:pt>
                <c:pt idx="4">
                  <c:v>段宜康</c:v>
                </c:pt>
                <c:pt idx="5">
                  <c:v>張曉風</c:v>
                </c:pt>
                <c:pt idx="6">
                  <c:v>高金素梅</c:v>
                </c:pt>
                <c:pt idx="7">
                  <c:v>黃文玲</c:v>
                </c:pt>
                <c:pt idx="8">
                  <c:v>吳育昇</c:v>
                </c:pt>
                <c:pt idx="9">
                  <c:v>張慶忠</c:v>
                </c:pt>
                <c:pt idx="10">
                  <c:v>江啟臣</c:v>
                </c:pt>
                <c:pt idx="11">
                  <c:v>陳超明</c:v>
                </c:pt>
                <c:pt idx="12">
                  <c:v>徐欣瑩</c:v>
                </c:pt>
                <c:pt idx="13">
                  <c:v>邱文彥</c:v>
                </c:pt>
              </c:strCache>
            </c:strRef>
          </c:cat>
          <c:val>
            <c:numRef>
              <c:f>媒體!$C$3:$C$16</c:f>
              <c:numCache>
                <c:formatCode>General</c:formatCode>
                <c:ptCount val="14"/>
                <c:pt idx="0">
                  <c:v>60</c:v>
                </c:pt>
                <c:pt idx="1">
                  <c:v>122</c:v>
                </c:pt>
                <c:pt idx="2">
                  <c:v>71</c:v>
                </c:pt>
                <c:pt idx="3">
                  <c:v>60</c:v>
                </c:pt>
                <c:pt idx="4">
                  <c:v>111</c:v>
                </c:pt>
                <c:pt idx="5">
                  <c:v>132</c:v>
                </c:pt>
                <c:pt idx="6">
                  <c:v>115</c:v>
                </c:pt>
                <c:pt idx="7">
                  <c:v>82</c:v>
                </c:pt>
                <c:pt idx="8">
                  <c:v>111</c:v>
                </c:pt>
                <c:pt idx="9">
                  <c:v>37</c:v>
                </c:pt>
                <c:pt idx="10">
                  <c:v>91</c:v>
                </c:pt>
                <c:pt idx="11">
                  <c:v>48</c:v>
                </c:pt>
                <c:pt idx="12">
                  <c:v>57</c:v>
                </c:pt>
                <c:pt idx="13">
                  <c:v>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258432"/>
        <c:axId val="24259968"/>
      </c:barChart>
      <c:catAx>
        <c:axId val="24258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4259968"/>
        <c:crosses val="autoZero"/>
        <c:auto val="1"/>
        <c:lblAlgn val="ctr"/>
        <c:lblOffset val="100"/>
        <c:noMultiLvlLbl val="0"/>
      </c:catAx>
      <c:valAx>
        <c:axId val="24259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4258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第二會期 </a:t>
            </a:r>
            <a:r>
              <a:rPr lang="en-US" altLang="zh-TW"/>
              <a:t>-</a:t>
            </a:r>
            <a:r>
              <a:rPr lang="zh-TW" altLang="en-US"/>
              <a:t> 司法及法制委員會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Sheet1!$F$20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Sheet1!$E$21:$E$33</c:f>
              <c:strCache>
                <c:ptCount val="13"/>
                <c:pt idx="0">
                  <c:v>呂學樟</c:v>
                </c:pt>
                <c:pt idx="1">
                  <c:v>謝國樑</c:v>
                </c:pt>
                <c:pt idx="2">
                  <c:v>王惠美</c:v>
                </c:pt>
                <c:pt idx="3">
                  <c:v>王廷升</c:v>
                </c:pt>
                <c:pt idx="4">
                  <c:v>尤美女</c:v>
                </c:pt>
                <c:pt idx="5">
                  <c:v>廖正井</c:v>
                </c:pt>
                <c:pt idx="6">
                  <c:v>林國正</c:v>
                </c:pt>
                <c:pt idx="7">
                  <c:v>李貴敏</c:v>
                </c:pt>
                <c:pt idx="8">
                  <c:v>鄭天財</c:v>
                </c:pt>
                <c:pt idx="9">
                  <c:v>柯建銘</c:v>
                </c:pt>
                <c:pt idx="10">
                  <c:v>吳宜臻</c:v>
                </c:pt>
                <c:pt idx="11">
                  <c:v>潘孟安</c:v>
                </c:pt>
                <c:pt idx="12">
                  <c:v>林正二</c:v>
                </c:pt>
              </c:strCache>
            </c:strRef>
          </c:cat>
          <c:val>
            <c:numRef>
              <c:f>Sheet1!$F$21:$F$33</c:f>
              <c:numCache>
                <c:formatCode>General</c:formatCode>
                <c:ptCount val="13"/>
                <c:pt idx="0">
                  <c:v>62</c:v>
                </c:pt>
                <c:pt idx="1">
                  <c:v>50</c:v>
                </c:pt>
                <c:pt idx="2">
                  <c:v>57</c:v>
                </c:pt>
                <c:pt idx="3">
                  <c:v>14</c:v>
                </c:pt>
                <c:pt idx="4">
                  <c:v>67</c:v>
                </c:pt>
                <c:pt idx="5">
                  <c:v>64</c:v>
                </c:pt>
                <c:pt idx="6">
                  <c:v>51</c:v>
                </c:pt>
                <c:pt idx="7">
                  <c:v>106</c:v>
                </c:pt>
                <c:pt idx="8">
                  <c:v>85</c:v>
                </c:pt>
                <c:pt idx="9">
                  <c:v>43</c:v>
                </c:pt>
                <c:pt idx="10">
                  <c:v>80</c:v>
                </c:pt>
                <c:pt idx="11">
                  <c:v>0</c:v>
                </c:pt>
                <c:pt idx="12">
                  <c:v>74</c:v>
                </c:pt>
              </c:numCache>
            </c:numRef>
          </c:val>
        </c:ser>
        <c:ser>
          <c:idx val="1"/>
          <c:order val="1"/>
          <c:tx>
            <c:strRef>
              <c:f>Sheet1!$G$20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Sheet1!$E$21:$E$33</c:f>
              <c:strCache>
                <c:ptCount val="13"/>
                <c:pt idx="0">
                  <c:v>呂學樟</c:v>
                </c:pt>
                <c:pt idx="1">
                  <c:v>謝國樑</c:v>
                </c:pt>
                <c:pt idx="2">
                  <c:v>王惠美</c:v>
                </c:pt>
                <c:pt idx="3">
                  <c:v>王廷升</c:v>
                </c:pt>
                <c:pt idx="4">
                  <c:v>尤美女</c:v>
                </c:pt>
                <c:pt idx="5">
                  <c:v>廖正井</c:v>
                </c:pt>
                <c:pt idx="6">
                  <c:v>林國正</c:v>
                </c:pt>
                <c:pt idx="7">
                  <c:v>李貴敏</c:v>
                </c:pt>
                <c:pt idx="8">
                  <c:v>鄭天財</c:v>
                </c:pt>
                <c:pt idx="9">
                  <c:v>柯建銘</c:v>
                </c:pt>
                <c:pt idx="10">
                  <c:v>吳宜臻</c:v>
                </c:pt>
                <c:pt idx="11">
                  <c:v>潘孟安</c:v>
                </c:pt>
                <c:pt idx="12">
                  <c:v>林正二</c:v>
                </c:pt>
              </c:strCache>
            </c:strRef>
          </c:cat>
          <c:val>
            <c:numRef>
              <c:f>Sheet1!$G$21:$G$33</c:f>
              <c:numCache>
                <c:formatCode>General</c:formatCode>
                <c:ptCount val="13"/>
                <c:pt idx="0">
                  <c:v>75</c:v>
                </c:pt>
                <c:pt idx="1">
                  <c:v>68</c:v>
                </c:pt>
                <c:pt idx="2">
                  <c:v>51</c:v>
                </c:pt>
                <c:pt idx="3">
                  <c:v>41</c:v>
                </c:pt>
                <c:pt idx="4">
                  <c:v>133</c:v>
                </c:pt>
                <c:pt idx="5">
                  <c:v>65</c:v>
                </c:pt>
                <c:pt idx="6">
                  <c:v>32</c:v>
                </c:pt>
                <c:pt idx="7">
                  <c:v>52</c:v>
                </c:pt>
                <c:pt idx="8">
                  <c:v>34</c:v>
                </c:pt>
                <c:pt idx="9">
                  <c:v>87</c:v>
                </c:pt>
                <c:pt idx="10">
                  <c:v>55</c:v>
                </c:pt>
                <c:pt idx="11">
                  <c:v>63</c:v>
                </c:pt>
                <c:pt idx="12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6964736"/>
        <c:axId val="117056640"/>
      </c:barChart>
      <c:catAx>
        <c:axId val="116964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7056640"/>
        <c:crosses val="autoZero"/>
        <c:auto val="1"/>
        <c:lblAlgn val="ctr"/>
        <c:lblOffset val="100"/>
        <c:noMultiLvlLbl val="0"/>
      </c:catAx>
      <c:valAx>
        <c:axId val="117056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6964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第二會期 </a:t>
            </a:r>
            <a:r>
              <a:rPr lang="en-US" altLang="zh-TW"/>
              <a:t>-</a:t>
            </a:r>
            <a:r>
              <a:rPr lang="zh-TW" altLang="en-US"/>
              <a:t> 社會福利及衛生環境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Sheet1!$N$20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Sheet1!$M$21:$M$35</c:f>
              <c:strCache>
                <c:ptCount val="15"/>
                <c:pt idx="0">
                  <c:v>徐少萍</c:v>
                </c:pt>
                <c:pt idx="1">
                  <c:v>鄭汝芬</c:v>
                </c:pt>
                <c:pt idx="2">
                  <c:v>蔡錦隆</c:v>
                </c:pt>
                <c:pt idx="3">
                  <c:v>王育敏</c:v>
                </c:pt>
                <c:pt idx="4">
                  <c:v>江惠貞</c:v>
                </c:pt>
                <c:pt idx="5">
                  <c:v>楊玉欣</c:v>
                </c:pt>
                <c:pt idx="6">
                  <c:v>吳育仁</c:v>
                </c:pt>
                <c:pt idx="7">
                  <c:v>趙天麟</c:v>
                </c:pt>
                <c:pt idx="8">
                  <c:v>劉建國</c:v>
                </c:pt>
                <c:pt idx="9">
                  <c:v>田秋堇</c:v>
                </c:pt>
                <c:pt idx="10">
                  <c:v>陳節如</c:v>
                </c:pt>
                <c:pt idx="11">
                  <c:v>陳歐珀</c:v>
                </c:pt>
                <c:pt idx="12">
                  <c:v>楊曜</c:v>
                </c:pt>
                <c:pt idx="13">
                  <c:v>林世嘉</c:v>
                </c:pt>
                <c:pt idx="14">
                  <c:v>蘇清泉</c:v>
                </c:pt>
              </c:strCache>
            </c:strRef>
          </c:cat>
          <c:val>
            <c:numRef>
              <c:f>Sheet1!$N$21:$N$35</c:f>
              <c:numCache>
                <c:formatCode>General</c:formatCode>
                <c:ptCount val="15"/>
                <c:pt idx="0">
                  <c:v>45</c:v>
                </c:pt>
                <c:pt idx="1">
                  <c:v>57</c:v>
                </c:pt>
                <c:pt idx="3">
                  <c:v>82</c:v>
                </c:pt>
                <c:pt idx="4">
                  <c:v>74</c:v>
                </c:pt>
                <c:pt idx="5">
                  <c:v>14</c:v>
                </c:pt>
                <c:pt idx="6">
                  <c:v>54</c:v>
                </c:pt>
                <c:pt idx="7">
                  <c:v>57</c:v>
                </c:pt>
                <c:pt idx="8">
                  <c:v>65</c:v>
                </c:pt>
                <c:pt idx="9">
                  <c:v>76</c:v>
                </c:pt>
                <c:pt idx="10">
                  <c:v>58</c:v>
                </c:pt>
                <c:pt idx="11">
                  <c:v>101</c:v>
                </c:pt>
                <c:pt idx="12">
                  <c:v>45</c:v>
                </c:pt>
                <c:pt idx="13">
                  <c:v>37</c:v>
                </c:pt>
                <c:pt idx="14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Sheet1!$O$20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Sheet1!$M$21:$M$35</c:f>
              <c:strCache>
                <c:ptCount val="15"/>
                <c:pt idx="0">
                  <c:v>徐少萍</c:v>
                </c:pt>
                <c:pt idx="1">
                  <c:v>鄭汝芬</c:v>
                </c:pt>
                <c:pt idx="2">
                  <c:v>蔡錦隆</c:v>
                </c:pt>
                <c:pt idx="3">
                  <c:v>王育敏</c:v>
                </c:pt>
                <c:pt idx="4">
                  <c:v>江惠貞</c:v>
                </c:pt>
                <c:pt idx="5">
                  <c:v>楊玉欣</c:v>
                </c:pt>
                <c:pt idx="6">
                  <c:v>吳育仁</c:v>
                </c:pt>
                <c:pt idx="7">
                  <c:v>趙天麟</c:v>
                </c:pt>
                <c:pt idx="8">
                  <c:v>劉建國</c:v>
                </c:pt>
                <c:pt idx="9">
                  <c:v>田秋堇</c:v>
                </c:pt>
                <c:pt idx="10">
                  <c:v>陳節如</c:v>
                </c:pt>
                <c:pt idx="11">
                  <c:v>陳歐珀</c:v>
                </c:pt>
                <c:pt idx="12">
                  <c:v>楊曜</c:v>
                </c:pt>
                <c:pt idx="13">
                  <c:v>林世嘉</c:v>
                </c:pt>
                <c:pt idx="14">
                  <c:v>蘇清泉</c:v>
                </c:pt>
              </c:strCache>
            </c:strRef>
          </c:cat>
          <c:val>
            <c:numRef>
              <c:f>Sheet1!$O$21:$O$35</c:f>
              <c:numCache>
                <c:formatCode>General</c:formatCode>
                <c:ptCount val="15"/>
                <c:pt idx="0">
                  <c:v>20</c:v>
                </c:pt>
                <c:pt idx="1">
                  <c:v>26</c:v>
                </c:pt>
                <c:pt idx="2">
                  <c:v>82</c:v>
                </c:pt>
                <c:pt idx="3">
                  <c:v>65</c:v>
                </c:pt>
                <c:pt idx="4">
                  <c:v>75</c:v>
                </c:pt>
                <c:pt idx="5">
                  <c:v>59</c:v>
                </c:pt>
                <c:pt idx="6">
                  <c:v>76</c:v>
                </c:pt>
                <c:pt idx="7">
                  <c:v>96</c:v>
                </c:pt>
                <c:pt idx="8">
                  <c:v>93</c:v>
                </c:pt>
                <c:pt idx="9">
                  <c:v>82</c:v>
                </c:pt>
                <c:pt idx="10">
                  <c:v>35</c:v>
                </c:pt>
                <c:pt idx="11">
                  <c:v>58</c:v>
                </c:pt>
                <c:pt idx="12">
                  <c:v>93</c:v>
                </c:pt>
                <c:pt idx="13">
                  <c:v>64</c:v>
                </c:pt>
                <c:pt idx="14">
                  <c:v>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7086848"/>
        <c:axId val="117100928"/>
      </c:barChart>
      <c:catAx>
        <c:axId val="117086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7100928"/>
        <c:crosses val="autoZero"/>
        <c:auto val="1"/>
        <c:lblAlgn val="ctr"/>
        <c:lblOffset val="100"/>
        <c:noMultiLvlLbl val="0"/>
      </c:catAx>
      <c:valAx>
        <c:axId val="117100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7086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第二會期 </a:t>
            </a:r>
            <a:r>
              <a:rPr lang="en-US" altLang="zh-TW"/>
              <a:t>-</a:t>
            </a:r>
            <a:r>
              <a:rPr lang="zh-TW" altLang="en-US"/>
              <a:t> 外交及國防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Sheet1!$J$2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Sheet1!$I$3:$I$15</c:f>
              <c:strCache>
                <c:ptCount val="13"/>
                <c:pt idx="0">
                  <c:v>王金平</c:v>
                </c:pt>
                <c:pt idx="1">
                  <c:v>林郁方</c:v>
                </c:pt>
                <c:pt idx="2">
                  <c:v>林鴻池</c:v>
                </c:pt>
                <c:pt idx="3">
                  <c:v>邱議瑩</c:v>
                </c:pt>
                <c:pt idx="4">
                  <c:v>洪秀柱</c:v>
                </c:pt>
                <c:pt idx="5">
                  <c:v>馬文君</c:v>
                </c:pt>
                <c:pt idx="6">
                  <c:v>蕭美琴</c:v>
                </c:pt>
                <c:pt idx="7">
                  <c:v>陳亭妃</c:v>
                </c:pt>
                <c:pt idx="8">
                  <c:v>陳唐山</c:v>
                </c:pt>
                <c:pt idx="9">
                  <c:v>陳鎮湘</c:v>
                </c:pt>
                <c:pt idx="10">
                  <c:v>詹凱臣</c:v>
                </c:pt>
                <c:pt idx="11">
                  <c:v>蔡煌瑯</c:v>
                </c:pt>
                <c:pt idx="12">
                  <c:v>張嘉郡</c:v>
                </c:pt>
              </c:strCache>
            </c:strRef>
          </c:cat>
          <c:val>
            <c:numRef>
              <c:f>Sheet1!$J$3:$J$15</c:f>
              <c:numCache>
                <c:formatCode>General</c:formatCode>
                <c:ptCount val="13"/>
                <c:pt idx="0">
                  <c:v>0</c:v>
                </c:pt>
                <c:pt idx="1">
                  <c:v>42</c:v>
                </c:pt>
                <c:pt idx="2">
                  <c:v>0</c:v>
                </c:pt>
                <c:pt idx="3">
                  <c:v>50</c:v>
                </c:pt>
                <c:pt idx="4">
                  <c:v>0</c:v>
                </c:pt>
                <c:pt idx="5">
                  <c:v>38</c:v>
                </c:pt>
                <c:pt idx="6">
                  <c:v>96</c:v>
                </c:pt>
                <c:pt idx="7">
                  <c:v>67</c:v>
                </c:pt>
                <c:pt idx="8">
                  <c:v>39</c:v>
                </c:pt>
                <c:pt idx="9">
                  <c:v>65</c:v>
                </c:pt>
                <c:pt idx="10">
                  <c:v>0</c:v>
                </c:pt>
                <c:pt idx="11">
                  <c:v>62</c:v>
                </c:pt>
                <c:pt idx="12">
                  <c:v>38</c:v>
                </c:pt>
              </c:numCache>
            </c:numRef>
          </c:val>
        </c:ser>
        <c:ser>
          <c:idx val="1"/>
          <c:order val="1"/>
          <c:tx>
            <c:strRef>
              <c:f>Sheet1!$K$2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Sheet1!$I$3:$I$15</c:f>
              <c:strCache>
                <c:ptCount val="13"/>
                <c:pt idx="0">
                  <c:v>王金平</c:v>
                </c:pt>
                <c:pt idx="1">
                  <c:v>林郁方</c:v>
                </c:pt>
                <c:pt idx="2">
                  <c:v>林鴻池</c:v>
                </c:pt>
                <c:pt idx="3">
                  <c:v>邱議瑩</c:v>
                </c:pt>
                <c:pt idx="4">
                  <c:v>洪秀柱</c:v>
                </c:pt>
                <c:pt idx="5">
                  <c:v>馬文君</c:v>
                </c:pt>
                <c:pt idx="6">
                  <c:v>蕭美琴</c:v>
                </c:pt>
                <c:pt idx="7">
                  <c:v>陳亭妃</c:v>
                </c:pt>
                <c:pt idx="8">
                  <c:v>陳唐山</c:v>
                </c:pt>
                <c:pt idx="9">
                  <c:v>陳鎮湘</c:v>
                </c:pt>
                <c:pt idx="10">
                  <c:v>詹凱臣</c:v>
                </c:pt>
                <c:pt idx="11">
                  <c:v>蔡煌瑯</c:v>
                </c:pt>
                <c:pt idx="12">
                  <c:v>張嘉郡</c:v>
                </c:pt>
              </c:strCache>
            </c:strRef>
          </c:cat>
          <c:val>
            <c:numRef>
              <c:f>Sheet1!$K$3:$K$15</c:f>
              <c:numCache>
                <c:formatCode>General</c:formatCode>
                <c:ptCount val="13"/>
                <c:pt idx="0">
                  <c:v>95</c:v>
                </c:pt>
                <c:pt idx="1">
                  <c:v>83</c:v>
                </c:pt>
                <c:pt idx="2">
                  <c:v>77</c:v>
                </c:pt>
                <c:pt idx="3">
                  <c:v>72</c:v>
                </c:pt>
                <c:pt idx="4">
                  <c:v>111</c:v>
                </c:pt>
                <c:pt idx="5">
                  <c:v>39</c:v>
                </c:pt>
                <c:pt idx="6">
                  <c:v>69</c:v>
                </c:pt>
                <c:pt idx="7">
                  <c:v>87</c:v>
                </c:pt>
                <c:pt idx="8">
                  <c:v>113</c:v>
                </c:pt>
                <c:pt idx="9">
                  <c:v>51</c:v>
                </c:pt>
                <c:pt idx="10">
                  <c:v>23</c:v>
                </c:pt>
                <c:pt idx="11">
                  <c:v>64</c:v>
                </c:pt>
                <c:pt idx="12">
                  <c:v>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7151616"/>
        <c:axId val="117153152"/>
      </c:barChart>
      <c:catAx>
        <c:axId val="117151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7153152"/>
        <c:crosses val="autoZero"/>
        <c:auto val="1"/>
        <c:lblAlgn val="ctr"/>
        <c:lblOffset val="100"/>
        <c:noMultiLvlLbl val="0"/>
      </c:catAx>
      <c:valAx>
        <c:axId val="117153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7151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第二會期 </a:t>
            </a:r>
            <a:r>
              <a:rPr lang="en-US" altLang="zh-TW"/>
              <a:t>-</a:t>
            </a:r>
            <a:r>
              <a:rPr lang="zh-TW" altLang="en-US"/>
              <a:t> 經濟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Sheet1!$B$20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Sheet1!$A$21:$A$35</c:f>
              <c:strCache>
                <c:ptCount val="15"/>
                <c:pt idx="0">
                  <c:v>丁守中</c:v>
                </c:pt>
                <c:pt idx="1">
                  <c:v>李慶華</c:v>
                </c:pt>
                <c:pt idx="2">
                  <c:v>潘維剛</c:v>
                </c:pt>
                <c:pt idx="3">
                  <c:v>黃昭順</c:v>
                </c:pt>
                <c:pt idx="4">
                  <c:v>徐耀昌</c:v>
                </c:pt>
                <c:pt idx="5">
                  <c:v>楊瓊瓔</c:v>
                </c:pt>
                <c:pt idx="6">
                  <c:v>簡東明</c:v>
                </c:pt>
                <c:pt idx="7">
                  <c:v>廖國棟</c:v>
                </c:pt>
                <c:pt idx="8">
                  <c:v>林滄敏</c:v>
                </c:pt>
                <c:pt idx="9">
                  <c:v>蘇震清</c:v>
                </c:pt>
                <c:pt idx="10">
                  <c:v>陳明文</c:v>
                </c:pt>
                <c:pt idx="11">
                  <c:v>高志鵬</c:v>
                </c:pt>
                <c:pt idx="12">
                  <c:v>黃偉哲</c:v>
                </c:pt>
                <c:pt idx="13">
                  <c:v>林岱樺</c:v>
                </c:pt>
                <c:pt idx="14">
                  <c:v>許忠信</c:v>
                </c:pt>
              </c:strCache>
            </c:strRef>
          </c:cat>
          <c:val>
            <c:numRef>
              <c:f>Sheet1!$B$21:$B$35</c:f>
              <c:numCache>
                <c:formatCode>General</c:formatCode>
                <c:ptCount val="15"/>
                <c:pt idx="0">
                  <c:v>45</c:v>
                </c:pt>
                <c:pt idx="1">
                  <c:v>27</c:v>
                </c:pt>
                <c:pt idx="2">
                  <c:v>175</c:v>
                </c:pt>
                <c:pt idx="3">
                  <c:v>55</c:v>
                </c:pt>
                <c:pt idx="4">
                  <c:v>77</c:v>
                </c:pt>
                <c:pt idx="5">
                  <c:v>87</c:v>
                </c:pt>
                <c:pt idx="6">
                  <c:v>72</c:v>
                </c:pt>
                <c:pt idx="7">
                  <c:v>67</c:v>
                </c:pt>
                <c:pt idx="8">
                  <c:v>40</c:v>
                </c:pt>
                <c:pt idx="9">
                  <c:v>41</c:v>
                </c:pt>
                <c:pt idx="10">
                  <c:v>47</c:v>
                </c:pt>
                <c:pt idx="11">
                  <c:v>43</c:v>
                </c:pt>
                <c:pt idx="12">
                  <c:v>126</c:v>
                </c:pt>
                <c:pt idx="13">
                  <c:v>47</c:v>
                </c:pt>
                <c:pt idx="14">
                  <c:v>76</c:v>
                </c:pt>
              </c:numCache>
            </c:numRef>
          </c:val>
        </c:ser>
        <c:ser>
          <c:idx val="1"/>
          <c:order val="1"/>
          <c:tx>
            <c:strRef>
              <c:f>Sheet1!$C$20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Sheet1!$A$21:$A$35</c:f>
              <c:strCache>
                <c:ptCount val="15"/>
                <c:pt idx="0">
                  <c:v>丁守中</c:v>
                </c:pt>
                <c:pt idx="1">
                  <c:v>李慶華</c:v>
                </c:pt>
                <c:pt idx="2">
                  <c:v>潘維剛</c:v>
                </c:pt>
                <c:pt idx="3">
                  <c:v>黃昭順</c:v>
                </c:pt>
                <c:pt idx="4">
                  <c:v>徐耀昌</c:v>
                </c:pt>
                <c:pt idx="5">
                  <c:v>楊瓊瓔</c:v>
                </c:pt>
                <c:pt idx="6">
                  <c:v>簡東明</c:v>
                </c:pt>
                <c:pt idx="7">
                  <c:v>廖國棟</c:v>
                </c:pt>
                <c:pt idx="8">
                  <c:v>林滄敏</c:v>
                </c:pt>
                <c:pt idx="9">
                  <c:v>蘇震清</c:v>
                </c:pt>
                <c:pt idx="10">
                  <c:v>陳明文</c:v>
                </c:pt>
                <c:pt idx="11">
                  <c:v>高志鵬</c:v>
                </c:pt>
                <c:pt idx="12">
                  <c:v>黃偉哲</c:v>
                </c:pt>
                <c:pt idx="13">
                  <c:v>林岱樺</c:v>
                </c:pt>
                <c:pt idx="14">
                  <c:v>許忠信</c:v>
                </c:pt>
              </c:strCache>
            </c:strRef>
          </c:cat>
          <c:val>
            <c:numRef>
              <c:f>Sheet1!$C$21:$C$35</c:f>
              <c:numCache>
                <c:formatCode>General</c:formatCode>
                <c:ptCount val="15"/>
                <c:pt idx="0">
                  <c:v>56</c:v>
                </c:pt>
                <c:pt idx="1">
                  <c:v>60</c:v>
                </c:pt>
                <c:pt idx="2">
                  <c:v>23</c:v>
                </c:pt>
                <c:pt idx="3">
                  <c:v>57</c:v>
                </c:pt>
                <c:pt idx="4">
                  <c:v>40</c:v>
                </c:pt>
                <c:pt idx="5">
                  <c:v>38</c:v>
                </c:pt>
                <c:pt idx="6">
                  <c:v>29</c:v>
                </c:pt>
                <c:pt idx="7">
                  <c:v>45</c:v>
                </c:pt>
                <c:pt idx="8">
                  <c:v>51</c:v>
                </c:pt>
                <c:pt idx="9">
                  <c:v>38</c:v>
                </c:pt>
                <c:pt idx="10">
                  <c:v>58</c:v>
                </c:pt>
                <c:pt idx="11">
                  <c:v>62</c:v>
                </c:pt>
                <c:pt idx="12">
                  <c:v>106</c:v>
                </c:pt>
                <c:pt idx="13">
                  <c:v>52</c:v>
                </c:pt>
                <c:pt idx="14">
                  <c:v>115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6378240"/>
        <c:axId val="156379776"/>
      </c:barChart>
      <c:catAx>
        <c:axId val="15637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56379776"/>
        <c:crosses val="autoZero"/>
        <c:auto val="1"/>
        <c:lblAlgn val="ctr"/>
        <c:lblOffset val="100"/>
        <c:noMultiLvlLbl val="0"/>
      </c:catAx>
      <c:valAx>
        <c:axId val="156379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56378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第二會期 </a:t>
            </a:r>
            <a:r>
              <a:rPr lang="en-US" altLang="zh-TW"/>
              <a:t>-</a:t>
            </a:r>
            <a:r>
              <a:rPr lang="zh-TW" altLang="en-US"/>
              <a:t> 財政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Sheet1!$J$20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Sheet1!$I$21:$I$35</c:f>
              <c:strCache>
                <c:ptCount val="15"/>
                <c:pt idx="0">
                  <c:v>吳秉叡</c:v>
                </c:pt>
                <c:pt idx="1">
                  <c:v>羅明才</c:v>
                </c:pt>
                <c:pt idx="2">
                  <c:v>李應元</c:v>
                </c:pt>
                <c:pt idx="3">
                  <c:v>林德福</c:v>
                </c:pt>
                <c:pt idx="4">
                  <c:v>孫大千</c:v>
                </c:pt>
                <c:pt idx="5">
                  <c:v>翁重鈞</c:v>
                </c:pt>
                <c:pt idx="6">
                  <c:v>許添財</c:v>
                </c:pt>
                <c:pt idx="7">
                  <c:v>費鴻泰</c:v>
                </c:pt>
                <c:pt idx="8">
                  <c:v>蔡正元</c:v>
                </c:pt>
                <c:pt idx="9">
                  <c:v>盧秀燕</c:v>
                </c:pt>
                <c:pt idx="10">
                  <c:v>賴士葆</c:v>
                </c:pt>
                <c:pt idx="11">
                  <c:v>薛凌</c:v>
                </c:pt>
                <c:pt idx="12">
                  <c:v>顏清標</c:v>
                </c:pt>
                <c:pt idx="13">
                  <c:v>李桐豪</c:v>
                </c:pt>
                <c:pt idx="14">
                  <c:v>曾巨威</c:v>
                </c:pt>
              </c:strCache>
            </c:strRef>
          </c:cat>
          <c:val>
            <c:numRef>
              <c:f>Sheet1!$J$21:$J$35</c:f>
              <c:numCache>
                <c:formatCode>General</c:formatCode>
                <c:ptCount val="15"/>
                <c:pt idx="0">
                  <c:v>48</c:v>
                </c:pt>
                <c:pt idx="1">
                  <c:v>39</c:v>
                </c:pt>
                <c:pt idx="2">
                  <c:v>51</c:v>
                </c:pt>
                <c:pt idx="3">
                  <c:v>52</c:v>
                </c:pt>
                <c:pt idx="4">
                  <c:v>29</c:v>
                </c:pt>
                <c:pt idx="5">
                  <c:v>57</c:v>
                </c:pt>
                <c:pt idx="6">
                  <c:v>224</c:v>
                </c:pt>
                <c:pt idx="7">
                  <c:v>41</c:v>
                </c:pt>
                <c:pt idx="8">
                  <c:v>25</c:v>
                </c:pt>
                <c:pt idx="9">
                  <c:v>53</c:v>
                </c:pt>
                <c:pt idx="10">
                  <c:v>66</c:v>
                </c:pt>
                <c:pt idx="11">
                  <c:v>51</c:v>
                </c:pt>
                <c:pt idx="12">
                  <c:v>1</c:v>
                </c:pt>
                <c:pt idx="13">
                  <c:v>135</c:v>
                </c:pt>
                <c:pt idx="14">
                  <c:v>37</c:v>
                </c:pt>
              </c:numCache>
            </c:numRef>
          </c:val>
        </c:ser>
        <c:ser>
          <c:idx val="1"/>
          <c:order val="1"/>
          <c:tx>
            <c:strRef>
              <c:f>Sheet1!$K$20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Sheet1!$I$21:$I$35</c:f>
              <c:strCache>
                <c:ptCount val="15"/>
                <c:pt idx="0">
                  <c:v>吳秉叡</c:v>
                </c:pt>
                <c:pt idx="1">
                  <c:v>羅明才</c:v>
                </c:pt>
                <c:pt idx="2">
                  <c:v>李應元</c:v>
                </c:pt>
                <c:pt idx="3">
                  <c:v>林德福</c:v>
                </c:pt>
                <c:pt idx="4">
                  <c:v>孫大千</c:v>
                </c:pt>
                <c:pt idx="5">
                  <c:v>翁重鈞</c:v>
                </c:pt>
                <c:pt idx="6">
                  <c:v>許添財</c:v>
                </c:pt>
                <c:pt idx="7">
                  <c:v>費鴻泰</c:v>
                </c:pt>
                <c:pt idx="8">
                  <c:v>蔡正元</c:v>
                </c:pt>
                <c:pt idx="9">
                  <c:v>盧秀燕</c:v>
                </c:pt>
                <c:pt idx="10">
                  <c:v>賴士葆</c:v>
                </c:pt>
                <c:pt idx="11">
                  <c:v>薛凌</c:v>
                </c:pt>
                <c:pt idx="12">
                  <c:v>顏清標</c:v>
                </c:pt>
                <c:pt idx="13">
                  <c:v>李桐豪</c:v>
                </c:pt>
                <c:pt idx="14">
                  <c:v>曾巨威</c:v>
                </c:pt>
              </c:strCache>
            </c:strRef>
          </c:cat>
          <c:val>
            <c:numRef>
              <c:f>Sheet1!$K$21:$K$35</c:f>
              <c:numCache>
                <c:formatCode>General</c:formatCode>
                <c:ptCount val="15"/>
                <c:pt idx="0">
                  <c:v>51</c:v>
                </c:pt>
                <c:pt idx="1">
                  <c:v>35</c:v>
                </c:pt>
                <c:pt idx="2">
                  <c:v>96</c:v>
                </c:pt>
                <c:pt idx="3">
                  <c:v>45</c:v>
                </c:pt>
                <c:pt idx="4">
                  <c:v>54</c:v>
                </c:pt>
                <c:pt idx="5">
                  <c:v>33</c:v>
                </c:pt>
                <c:pt idx="6">
                  <c:v>88</c:v>
                </c:pt>
                <c:pt idx="7">
                  <c:v>38</c:v>
                </c:pt>
                <c:pt idx="8">
                  <c:v>56</c:v>
                </c:pt>
                <c:pt idx="9">
                  <c:v>63</c:v>
                </c:pt>
                <c:pt idx="10">
                  <c:v>214</c:v>
                </c:pt>
                <c:pt idx="11">
                  <c:v>80</c:v>
                </c:pt>
                <c:pt idx="12">
                  <c:v>93</c:v>
                </c:pt>
                <c:pt idx="13">
                  <c:v>80</c:v>
                </c:pt>
                <c:pt idx="14">
                  <c:v>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6426624"/>
        <c:axId val="156428160"/>
      </c:barChart>
      <c:catAx>
        <c:axId val="15642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56428160"/>
        <c:crosses val="autoZero"/>
        <c:auto val="1"/>
        <c:lblAlgn val="ctr"/>
        <c:lblOffset val="100"/>
        <c:noMultiLvlLbl val="0"/>
      </c:catAx>
      <c:valAx>
        <c:axId val="156428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5642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</a:t>
            </a:r>
            <a:r>
              <a:rPr lang="zh-TW" altLang="en-US" sz="1400" b="0" i="0" baseline="0">
                <a:effectLst/>
              </a:rPr>
              <a:t>二</a:t>
            </a:r>
            <a:r>
              <a:rPr lang="zh-TW" altLang="zh-TW" sz="1400" b="0" i="0" baseline="0">
                <a:effectLst/>
              </a:rPr>
              <a:t>會期 </a:t>
            </a:r>
            <a:r>
              <a:rPr lang="en-US" altLang="zh-TW" sz="1400" b="0" i="0" baseline="0">
                <a:effectLst/>
              </a:rPr>
              <a:t>- </a:t>
            </a:r>
            <a:r>
              <a:rPr lang="zh-TW" altLang="en-US" sz="1400" b="0" i="0" baseline="0">
                <a:effectLst/>
              </a:rPr>
              <a:t>內政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口頭質詢次數與媒體曝光度次數相關圖</a:t>
            </a:r>
            <a:endParaRPr lang="zh-TW" altLang="zh-TW" sz="1400"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Sheet1!$B$3:$B$16</c:f>
              <c:numCache>
                <c:formatCode>General</c:formatCode>
                <c:ptCount val="14"/>
                <c:pt idx="0">
                  <c:v>133</c:v>
                </c:pt>
                <c:pt idx="1">
                  <c:v>62</c:v>
                </c:pt>
                <c:pt idx="2">
                  <c:v>86</c:v>
                </c:pt>
                <c:pt idx="3">
                  <c:v>51</c:v>
                </c:pt>
                <c:pt idx="4">
                  <c:v>38</c:v>
                </c:pt>
                <c:pt idx="5">
                  <c:v>36</c:v>
                </c:pt>
                <c:pt idx="6">
                  <c:v>47</c:v>
                </c:pt>
                <c:pt idx="7">
                  <c:v>71</c:v>
                </c:pt>
                <c:pt idx="8">
                  <c:v>35</c:v>
                </c:pt>
                <c:pt idx="9">
                  <c:v>27</c:v>
                </c:pt>
                <c:pt idx="10">
                  <c:v>61</c:v>
                </c:pt>
                <c:pt idx="11">
                  <c:v>71</c:v>
                </c:pt>
                <c:pt idx="12">
                  <c:v>45</c:v>
                </c:pt>
                <c:pt idx="13">
                  <c:v>77</c:v>
                </c:pt>
              </c:numCache>
            </c:numRef>
          </c:xVal>
          <c:yVal>
            <c:numRef>
              <c:f>Sheet1!$C$3:$C$16</c:f>
              <c:numCache>
                <c:formatCode>General</c:formatCode>
                <c:ptCount val="14"/>
                <c:pt idx="0">
                  <c:v>57</c:v>
                </c:pt>
                <c:pt idx="1">
                  <c:v>95</c:v>
                </c:pt>
                <c:pt idx="2">
                  <c:v>41</c:v>
                </c:pt>
                <c:pt idx="3">
                  <c:v>72</c:v>
                </c:pt>
                <c:pt idx="4">
                  <c:v>65</c:v>
                </c:pt>
                <c:pt idx="5">
                  <c:v>34</c:v>
                </c:pt>
                <c:pt idx="6">
                  <c:v>46</c:v>
                </c:pt>
                <c:pt idx="7">
                  <c:v>80</c:v>
                </c:pt>
                <c:pt idx="8">
                  <c:v>42</c:v>
                </c:pt>
                <c:pt idx="9">
                  <c:v>55</c:v>
                </c:pt>
                <c:pt idx="10">
                  <c:v>69</c:v>
                </c:pt>
                <c:pt idx="11">
                  <c:v>58</c:v>
                </c:pt>
                <c:pt idx="12">
                  <c:v>82</c:v>
                </c:pt>
                <c:pt idx="13">
                  <c:v>90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7607808"/>
        <c:axId val="117617792"/>
      </c:scatterChart>
      <c:valAx>
        <c:axId val="1176078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7617792"/>
        <c:crosses val="autoZero"/>
        <c:crossBetween val="midCat"/>
      </c:valAx>
      <c:valAx>
        <c:axId val="117617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760780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第二會期 </a:t>
            </a:r>
            <a:r>
              <a:rPr lang="en-US" altLang="zh-TW" sz="1400" b="0" i="0" baseline="0">
                <a:effectLst/>
              </a:rPr>
              <a:t>- </a:t>
            </a:r>
            <a:r>
              <a:rPr lang="zh-TW" altLang="en-US" sz="1400" b="0" i="0" baseline="0">
                <a:effectLst/>
              </a:rPr>
              <a:t>經濟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口頭質詢次數與媒體曝光度次數相關圖</a:t>
            </a:r>
            <a:endParaRPr lang="zh-TW" altLang="zh-TW" sz="1400"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Sheet1!$B$21:$B$35</c:f>
              <c:numCache>
                <c:formatCode>General</c:formatCode>
                <c:ptCount val="15"/>
                <c:pt idx="0">
                  <c:v>45</c:v>
                </c:pt>
                <c:pt idx="1">
                  <c:v>27</c:v>
                </c:pt>
                <c:pt idx="2">
                  <c:v>175</c:v>
                </c:pt>
                <c:pt idx="3">
                  <c:v>55</c:v>
                </c:pt>
                <c:pt idx="4">
                  <c:v>77</c:v>
                </c:pt>
                <c:pt idx="5">
                  <c:v>87</c:v>
                </c:pt>
                <c:pt idx="6">
                  <c:v>72</c:v>
                </c:pt>
                <c:pt idx="7">
                  <c:v>67</c:v>
                </c:pt>
                <c:pt idx="8">
                  <c:v>40</c:v>
                </c:pt>
                <c:pt idx="9">
                  <c:v>41</c:v>
                </c:pt>
                <c:pt idx="10">
                  <c:v>47</c:v>
                </c:pt>
                <c:pt idx="11">
                  <c:v>43</c:v>
                </c:pt>
                <c:pt idx="12">
                  <c:v>126</c:v>
                </c:pt>
                <c:pt idx="13">
                  <c:v>47</c:v>
                </c:pt>
                <c:pt idx="14">
                  <c:v>76</c:v>
                </c:pt>
              </c:numCache>
            </c:numRef>
          </c:xVal>
          <c:yVal>
            <c:numRef>
              <c:f>Sheet1!$C$21:$C$35</c:f>
              <c:numCache>
                <c:formatCode>General</c:formatCode>
                <c:ptCount val="15"/>
                <c:pt idx="0">
                  <c:v>56</c:v>
                </c:pt>
                <c:pt idx="1">
                  <c:v>60</c:v>
                </c:pt>
                <c:pt idx="2">
                  <c:v>23</c:v>
                </c:pt>
                <c:pt idx="3">
                  <c:v>57</c:v>
                </c:pt>
                <c:pt idx="4">
                  <c:v>40</c:v>
                </c:pt>
                <c:pt idx="5">
                  <c:v>38</c:v>
                </c:pt>
                <c:pt idx="6">
                  <c:v>29</c:v>
                </c:pt>
                <c:pt idx="7">
                  <c:v>45</c:v>
                </c:pt>
                <c:pt idx="8">
                  <c:v>51</c:v>
                </c:pt>
                <c:pt idx="9">
                  <c:v>38</c:v>
                </c:pt>
                <c:pt idx="10">
                  <c:v>58</c:v>
                </c:pt>
                <c:pt idx="11">
                  <c:v>62</c:v>
                </c:pt>
                <c:pt idx="12">
                  <c:v>106</c:v>
                </c:pt>
                <c:pt idx="13">
                  <c:v>52</c:v>
                </c:pt>
                <c:pt idx="14">
                  <c:v>115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6435968"/>
        <c:axId val="156437504"/>
      </c:scatterChart>
      <c:valAx>
        <c:axId val="1564359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56437504"/>
        <c:crosses val="autoZero"/>
        <c:crossBetween val="midCat"/>
      </c:valAx>
      <c:valAx>
        <c:axId val="156437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5643596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第二會期 </a:t>
            </a:r>
            <a:r>
              <a:rPr lang="en-US" altLang="zh-TW" sz="1400" b="0" i="0" baseline="0">
                <a:effectLst/>
              </a:rPr>
              <a:t>- </a:t>
            </a:r>
            <a:r>
              <a:rPr lang="zh-TW" altLang="en-US" sz="1400" b="0" i="0" baseline="0">
                <a:effectLst/>
              </a:rPr>
              <a:t>教育及文化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口頭質詢次數與媒體曝光度次數相關圖</a:t>
            </a:r>
            <a:endParaRPr lang="zh-TW" altLang="zh-TW" sz="1400"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Sheet1!$F$3:$F$16</c:f>
              <c:numCache>
                <c:formatCode>General</c:formatCode>
                <c:ptCount val="14"/>
                <c:pt idx="0">
                  <c:v>42</c:v>
                </c:pt>
                <c:pt idx="1">
                  <c:v>64</c:v>
                </c:pt>
                <c:pt idx="2">
                  <c:v>86</c:v>
                </c:pt>
                <c:pt idx="3">
                  <c:v>49</c:v>
                </c:pt>
                <c:pt idx="4">
                  <c:v>62</c:v>
                </c:pt>
                <c:pt idx="5">
                  <c:v>31</c:v>
                </c:pt>
                <c:pt idx="6">
                  <c:v>63</c:v>
                </c:pt>
                <c:pt idx="7">
                  <c:v>50</c:v>
                </c:pt>
                <c:pt idx="8">
                  <c:v>34</c:v>
                </c:pt>
                <c:pt idx="9">
                  <c:v>80</c:v>
                </c:pt>
                <c:pt idx="10">
                  <c:v>156</c:v>
                </c:pt>
                <c:pt idx="11">
                  <c:v>125</c:v>
                </c:pt>
                <c:pt idx="12">
                  <c:v>46</c:v>
                </c:pt>
                <c:pt idx="13">
                  <c:v>38</c:v>
                </c:pt>
              </c:numCache>
            </c:numRef>
          </c:xVal>
          <c:yVal>
            <c:numRef>
              <c:f>Sheet1!$G$3:$G$16</c:f>
              <c:numCache>
                <c:formatCode>General</c:formatCode>
                <c:ptCount val="14"/>
                <c:pt idx="0">
                  <c:v>73</c:v>
                </c:pt>
                <c:pt idx="1">
                  <c:v>41</c:v>
                </c:pt>
                <c:pt idx="2">
                  <c:v>39</c:v>
                </c:pt>
                <c:pt idx="3">
                  <c:v>56</c:v>
                </c:pt>
                <c:pt idx="4">
                  <c:v>57</c:v>
                </c:pt>
                <c:pt idx="5">
                  <c:v>72</c:v>
                </c:pt>
                <c:pt idx="6">
                  <c:v>44</c:v>
                </c:pt>
                <c:pt idx="7">
                  <c:v>43</c:v>
                </c:pt>
                <c:pt idx="8">
                  <c:v>37</c:v>
                </c:pt>
                <c:pt idx="9">
                  <c:v>110</c:v>
                </c:pt>
                <c:pt idx="10">
                  <c:v>119</c:v>
                </c:pt>
                <c:pt idx="11">
                  <c:v>96</c:v>
                </c:pt>
                <c:pt idx="12">
                  <c:v>118</c:v>
                </c:pt>
                <c:pt idx="13">
                  <c:v>54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6470656"/>
        <c:axId val="156480640"/>
      </c:scatterChart>
      <c:valAx>
        <c:axId val="1564706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56480640"/>
        <c:crosses val="autoZero"/>
        <c:crossBetween val="midCat"/>
      </c:valAx>
      <c:valAx>
        <c:axId val="156480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5647065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第二會期 </a:t>
            </a:r>
            <a:r>
              <a:rPr lang="en-US" altLang="zh-TW" sz="1400" b="0" i="0" baseline="0">
                <a:effectLst/>
              </a:rPr>
              <a:t>- </a:t>
            </a:r>
            <a:r>
              <a:rPr lang="zh-TW" altLang="en-US" sz="1400" b="0" i="0" baseline="0">
                <a:effectLst/>
              </a:rPr>
              <a:t>司法及法制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口頭質詢次數與媒體曝光度次數相關圖</a:t>
            </a:r>
            <a:endParaRPr lang="zh-TW" altLang="zh-TW" sz="1400"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Sheet1!$F$21:$F$33</c:f>
              <c:numCache>
                <c:formatCode>General</c:formatCode>
                <c:ptCount val="13"/>
                <c:pt idx="0">
                  <c:v>62</c:v>
                </c:pt>
                <c:pt idx="1">
                  <c:v>50</c:v>
                </c:pt>
                <c:pt idx="2">
                  <c:v>57</c:v>
                </c:pt>
                <c:pt idx="3">
                  <c:v>14</c:v>
                </c:pt>
                <c:pt idx="4">
                  <c:v>67</c:v>
                </c:pt>
                <c:pt idx="5">
                  <c:v>64</c:v>
                </c:pt>
                <c:pt idx="6">
                  <c:v>51</c:v>
                </c:pt>
                <c:pt idx="7">
                  <c:v>106</c:v>
                </c:pt>
                <c:pt idx="8">
                  <c:v>85</c:v>
                </c:pt>
                <c:pt idx="9">
                  <c:v>43</c:v>
                </c:pt>
                <c:pt idx="10">
                  <c:v>80</c:v>
                </c:pt>
                <c:pt idx="11">
                  <c:v>0</c:v>
                </c:pt>
                <c:pt idx="12">
                  <c:v>74</c:v>
                </c:pt>
              </c:numCache>
            </c:numRef>
          </c:xVal>
          <c:yVal>
            <c:numRef>
              <c:f>Sheet1!$G$21:$G$33</c:f>
              <c:numCache>
                <c:formatCode>General</c:formatCode>
                <c:ptCount val="13"/>
                <c:pt idx="0">
                  <c:v>75</c:v>
                </c:pt>
                <c:pt idx="1">
                  <c:v>68</c:v>
                </c:pt>
                <c:pt idx="2">
                  <c:v>51</c:v>
                </c:pt>
                <c:pt idx="3">
                  <c:v>41</c:v>
                </c:pt>
                <c:pt idx="4">
                  <c:v>133</c:v>
                </c:pt>
                <c:pt idx="5">
                  <c:v>65</c:v>
                </c:pt>
                <c:pt idx="6">
                  <c:v>32</c:v>
                </c:pt>
                <c:pt idx="7">
                  <c:v>52</c:v>
                </c:pt>
                <c:pt idx="8">
                  <c:v>34</c:v>
                </c:pt>
                <c:pt idx="9">
                  <c:v>87</c:v>
                </c:pt>
                <c:pt idx="10">
                  <c:v>55</c:v>
                </c:pt>
                <c:pt idx="11">
                  <c:v>63</c:v>
                </c:pt>
                <c:pt idx="12">
                  <c:v>25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636096"/>
        <c:axId val="157637632"/>
      </c:scatterChart>
      <c:valAx>
        <c:axId val="1576360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57637632"/>
        <c:crosses val="autoZero"/>
        <c:crossBetween val="midCat"/>
      </c:valAx>
      <c:valAx>
        <c:axId val="157637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576360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第二會期 </a:t>
            </a:r>
            <a:r>
              <a:rPr lang="en-US" altLang="zh-TW" sz="1400" b="0" i="0" baseline="0">
                <a:effectLst/>
              </a:rPr>
              <a:t>- </a:t>
            </a:r>
            <a:r>
              <a:rPr lang="zh-TW" altLang="en-US" sz="1400" b="0" i="0" baseline="0">
                <a:effectLst/>
              </a:rPr>
              <a:t>外交及國防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口頭質詢次數與媒體曝光度次數相關圖</a:t>
            </a:r>
            <a:endParaRPr lang="zh-TW" altLang="zh-TW" sz="1400"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Sheet1!$J$3:$J$15</c:f>
              <c:numCache>
                <c:formatCode>General</c:formatCode>
                <c:ptCount val="13"/>
                <c:pt idx="0">
                  <c:v>0</c:v>
                </c:pt>
                <c:pt idx="1">
                  <c:v>42</c:v>
                </c:pt>
                <c:pt idx="2">
                  <c:v>0</c:v>
                </c:pt>
                <c:pt idx="3">
                  <c:v>50</c:v>
                </c:pt>
                <c:pt idx="4">
                  <c:v>0</c:v>
                </c:pt>
                <c:pt idx="5">
                  <c:v>38</c:v>
                </c:pt>
                <c:pt idx="6">
                  <c:v>96</c:v>
                </c:pt>
                <c:pt idx="7">
                  <c:v>67</c:v>
                </c:pt>
                <c:pt idx="8">
                  <c:v>39</c:v>
                </c:pt>
                <c:pt idx="9">
                  <c:v>65</c:v>
                </c:pt>
                <c:pt idx="10">
                  <c:v>0</c:v>
                </c:pt>
                <c:pt idx="11">
                  <c:v>62</c:v>
                </c:pt>
                <c:pt idx="12">
                  <c:v>38</c:v>
                </c:pt>
              </c:numCache>
            </c:numRef>
          </c:xVal>
          <c:yVal>
            <c:numRef>
              <c:f>Sheet1!$K$3:$K$15</c:f>
              <c:numCache>
                <c:formatCode>General</c:formatCode>
                <c:ptCount val="13"/>
                <c:pt idx="0">
                  <c:v>95</c:v>
                </c:pt>
                <c:pt idx="1">
                  <c:v>83</c:v>
                </c:pt>
                <c:pt idx="2">
                  <c:v>77</c:v>
                </c:pt>
                <c:pt idx="3">
                  <c:v>72</c:v>
                </c:pt>
                <c:pt idx="4">
                  <c:v>111</c:v>
                </c:pt>
                <c:pt idx="5">
                  <c:v>39</c:v>
                </c:pt>
                <c:pt idx="6">
                  <c:v>69</c:v>
                </c:pt>
                <c:pt idx="7">
                  <c:v>87</c:v>
                </c:pt>
                <c:pt idx="8">
                  <c:v>113</c:v>
                </c:pt>
                <c:pt idx="9">
                  <c:v>51</c:v>
                </c:pt>
                <c:pt idx="10">
                  <c:v>23</c:v>
                </c:pt>
                <c:pt idx="11">
                  <c:v>64</c:v>
                </c:pt>
                <c:pt idx="12">
                  <c:v>34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650304"/>
        <c:axId val="157668480"/>
      </c:scatterChart>
      <c:valAx>
        <c:axId val="1576503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57668480"/>
        <c:crosses val="autoZero"/>
        <c:crossBetween val="midCat"/>
      </c:valAx>
      <c:valAx>
        <c:axId val="157668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5765030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第一會期 </a:t>
            </a:r>
            <a:r>
              <a:rPr lang="en-US" altLang="zh-TW"/>
              <a:t>-</a:t>
            </a:r>
            <a:r>
              <a:rPr lang="zh-TW" altLang="en-US"/>
              <a:t> 教育文化 委員會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媒體!$N$2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媒體!$M$3:$M$16</c:f>
              <c:strCache>
                <c:ptCount val="14"/>
                <c:pt idx="0">
                  <c:v>黃志雄</c:v>
                </c:pt>
                <c:pt idx="1">
                  <c:v>林淑芬</c:v>
                </c:pt>
                <c:pt idx="2">
                  <c:v>林佳龍</c:v>
                </c:pt>
                <c:pt idx="3">
                  <c:v>何欣純</c:v>
                </c:pt>
                <c:pt idx="4">
                  <c:v>邱志偉</c:v>
                </c:pt>
                <c:pt idx="5">
                  <c:v>鄭麗君</c:v>
                </c:pt>
                <c:pt idx="6">
                  <c:v>許智傑</c:v>
                </c:pt>
                <c:pt idx="7">
                  <c:v>蔣乃辛</c:v>
                </c:pt>
                <c:pt idx="8">
                  <c:v>孔文吉</c:v>
                </c:pt>
                <c:pt idx="9">
                  <c:v>陳淑慧</c:v>
                </c:pt>
                <c:pt idx="10">
                  <c:v>陳學聖</c:v>
                </c:pt>
                <c:pt idx="11">
                  <c:v>陳碧涵</c:v>
                </c:pt>
                <c:pt idx="12">
                  <c:v>呂玉玲</c:v>
                </c:pt>
                <c:pt idx="13">
                  <c:v>楊應雄</c:v>
                </c:pt>
              </c:strCache>
            </c:strRef>
          </c:cat>
          <c:val>
            <c:numRef>
              <c:f>媒體!$N$3:$N$16</c:f>
              <c:numCache>
                <c:formatCode>General</c:formatCode>
                <c:ptCount val="14"/>
                <c:pt idx="0">
                  <c:v>37</c:v>
                </c:pt>
                <c:pt idx="1">
                  <c:v>52</c:v>
                </c:pt>
                <c:pt idx="2">
                  <c:v>97</c:v>
                </c:pt>
                <c:pt idx="3">
                  <c:v>40</c:v>
                </c:pt>
                <c:pt idx="4">
                  <c:v>77</c:v>
                </c:pt>
                <c:pt idx="5">
                  <c:v>44</c:v>
                </c:pt>
                <c:pt idx="6">
                  <c:v>40</c:v>
                </c:pt>
                <c:pt idx="7">
                  <c:v>49</c:v>
                </c:pt>
                <c:pt idx="8">
                  <c:v>66</c:v>
                </c:pt>
                <c:pt idx="9">
                  <c:v>52</c:v>
                </c:pt>
                <c:pt idx="10">
                  <c:v>27</c:v>
                </c:pt>
                <c:pt idx="11">
                  <c:v>53</c:v>
                </c:pt>
                <c:pt idx="12">
                  <c:v>45</c:v>
                </c:pt>
                <c:pt idx="13">
                  <c:v>19</c:v>
                </c:pt>
              </c:numCache>
            </c:numRef>
          </c:val>
        </c:ser>
        <c:ser>
          <c:idx val="1"/>
          <c:order val="1"/>
          <c:tx>
            <c:strRef>
              <c:f>媒體!$O$2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媒體!$M$3:$M$16</c:f>
              <c:strCache>
                <c:ptCount val="14"/>
                <c:pt idx="0">
                  <c:v>黃志雄</c:v>
                </c:pt>
                <c:pt idx="1">
                  <c:v>林淑芬</c:v>
                </c:pt>
                <c:pt idx="2">
                  <c:v>林佳龍</c:v>
                </c:pt>
                <c:pt idx="3">
                  <c:v>何欣純</c:v>
                </c:pt>
                <c:pt idx="4">
                  <c:v>邱志偉</c:v>
                </c:pt>
                <c:pt idx="5">
                  <c:v>鄭麗君</c:v>
                </c:pt>
                <c:pt idx="6">
                  <c:v>許智傑</c:v>
                </c:pt>
                <c:pt idx="7">
                  <c:v>蔣乃辛</c:v>
                </c:pt>
                <c:pt idx="8">
                  <c:v>孔文吉</c:v>
                </c:pt>
                <c:pt idx="9">
                  <c:v>陳淑慧</c:v>
                </c:pt>
                <c:pt idx="10">
                  <c:v>陳學聖</c:v>
                </c:pt>
                <c:pt idx="11">
                  <c:v>陳碧涵</c:v>
                </c:pt>
                <c:pt idx="12">
                  <c:v>呂玉玲</c:v>
                </c:pt>
                <c:pt idx="13">
                  <c:v>楊應雄</c:v>
                </c:pt>
              </c:strCache>
            </c:strRef>
          </c:cat>
          <c:val>
            <c:numRef>
              <c:f>媒體!$O$3:$O$16</c:f>
              <c:numCache>
                <c:formatCode>General</c:formatCode>
                <c:ptCount val="14"/>
                <c:pt idx="0">
                  <c:v>88</c:v>
                </c:pt>
                <c:pt idx="1">
                  <c:v>127</c:v>
                </c:pt>
                <c:pt idx="2">
                  <c:v>129</c:v>
                </c:pt>
                <c:pt idx="3">
                  <c:v>79</c:v>
                </c:pt>
                <c:pt idx="4">
                  <c:v>108</c:v>
                </c:pt>
                <c:pt idx="5">
                  <c:v>105</c:v>
                </c:pt>
                <c:pt idx="6">
                  <c:v>67</c:v>
                </c:pt>
                <c:pt idx="7">
                  <c:v>59</c:v>
                </c:pt>
                <c:pt idx="8">
                  <c:v>38</c:v>
                </c:pt>
                <c:pt idx="9">
                  <c:v>69</c:v>
                </c:pt>
                <c:pt idx="10">
                  <c:v>70</c:v>
                </c:pt>
                <c:pt idx="11">
                  <c:v>39</c:v>
                </c:pt>
                <c:pt idx="12">
                  <c:v>44</c:v>
                </c:pt>
                <c:pt idx="13">
                  <c:v>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290432"/>
        <c:axId val="24291968"/>
      </c:barChart>
      <c:catAx>
        <c:axId val="24290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4291968"/>
        <c:crosses val="autoZero"/>
        <c:auto val="1"/>
        <c:lblAlgn val="ctr"/>
        <c:lblOffset val="100"/>
        <c:noMultiLvlLbl val="0"/>
      </c:catAx>
      <c:valAx>
        <c:axId val="24291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4290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第二會期 </a:t>
            </a:r>
            <a:r>
              <a:rPr lang="en-US" altLang="zh-TW" sz="1400" b="0" i="0" baseline="0">
                <a:effectLst/>
              </a:rPr>
              <a:t>- </a:t>
            </a:r>
            <a:r>
              <a:rPr lang="zh-TW" altLang="en-US" sz="1400" b="0" i="0" baseline="0">
                <a:effectLst/>
              </a:rPr>
              <a:t>財政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口頭質詢次數與媒體曝光度次數相關圖</a:t>
            </a:r>
            <a:endParaRPr lang="zh-TW" altLang="zh-TW" sz="1400">
              <a:effectLst/>
            </a:endParaRPr>
          </a:p>
        </c:rich>
      </c:tx>
      <c:layout>
        <c:manualLayout>
          <c:xMode val="edge"/>
          <c:yMode val="edge"/>
          <c:x val="0.1058658580165108"/>
          <c:y val="3.1528091498493574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Sheet1!$J$21:$J$35</c:f>
              <c:numCache>
                <c:formatCode>General</c:formatCode>
                <c:ptCount val="15"/>
                <c:pt idx="0">
                  <c:v>48</c:v>
                </c:pt>
                <c:pt idx="1">
                  <c:v>39</c:v>
                </c:pt>
                <c:pt idx="2">
                  <c:v>51</c:v>
                </c:pt>
                <c:pt idx="3">
                  <c:v>52</c:v>
                </c:pt>
                <c:pt idx="4">
                  <c:v>29</c:v>
                </c:pt>
                <c:pt idx="5">
                  <c:v>57</c:v>
                </c:pt>
                <c:pt idx="6">
                  <c:v>224</c:v>
                </c:pt>
                <c:pt idx="7">
                  <c:v>41</c:v>
                </c:pt>
                <c:pt idx="8">
                  <c:v>25</c:v>
                </c:pt>
                <c:pt idx="9">
                  <c:v>53</c:v>
                </c:pt>
                <c:pt idx="10">
                  <c:v>66</c:v>
                </c:pt>
                <c:pt idx="11">
                  <c:v>51</c:v>
                </c:pt>
                <c:pt idx="12">
                  <c:v>1</c:v>
                </c:pt>
                <c:pt idx="13">
                  <c:v>135</c:v>
                </c:pt>
                <c:pt idx="14">
                  <c:v>37</c:v>
                </c:pt>
              </c:numCache>
            </c:numRef>
          </c:xVal>
          <c:yVal>
            <c:numRef>
              <c:f>Sheet1!$K$21:$K$35</c:f>
              <c:numCache>
                <c:formatCode>General</c:formatCode>
                <c:ptCount val="15"/>
                <c:pt idx="0">
                  <c:v>51</c:v>
                </c:pt>
                <c:pt idx="1">
                  <c:v>35</c:v>
                </c:pt>
                <c:pt idx="2">
                  <c:v>96</c:v>
                </c:pt>
                <c:pt idx="3">
                  <c:v>45</c:v>
                </c:pt>
                <c:pt idx="4">
                  <c:v>54</c:v>
                </c:pt>
                <c:pt idx="5">
                  <c:v>33</c:v>
                </c:pt>
                <c:pt idx="6">
                  <c:v>88</c:v>
                </c:pt>
                <c:pt idx="7">
                  <c:v>38</c:v>
                </c:pt>
                <c:pt idx="8">
                  <c:v>56</c:v>
                </c:pt>
                <c:pt idx="9">
                  <c:v>63</c:v>
                </c:pt>
                <c:pt idx="10">
                  <c:v>214</c:v>
                </c:pt>
                <c:pt idx="11">
                  <c:v>80</c:v>
                </c:pt>
                <c:pt idx="12">
                  <c:v>93</c:v>
                </c:pt>
                <c:pt idx="13">
                  <c:v>80</c:v>
                </c:pt>
                <c:pt idx="14">
                  <c:v>23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6546560"/>
        <c:axId val="156548096"/>
      </c:scatterChart>
      <c:valAx>
        <c:axId val="1565465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56548096"/>
        <c:crosses val="autoZero"/>
        <c:crossBetween val="midCat"/>
      </c:valAx>
      <c:valAx>
        <c:axId val="156548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5654656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第二會期 </a:t>
            </a:r>
            <a:r>
              <a:rPr lang="en-US" altLang="zh-TW" sz="1400" b="0" i="0" baseline="0">
                <a:effectLst/>
              </a:rPr>
              <a:t>- </a:t>
            </a:r>
            <a:r>
              <a:rPr lang="zh-TW" altLang="en-US" sz="1400" b="0" i="0" baseline="0">
                <a:effectLst/>
              </a:rPr>
              <a:t>交通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口頭質詢次數與媒體曝光度次數相關圖</a:t>
            </a:r>
            <a:endParaRPr lang="zh-TW" altLang="zh-TW" sz="1400"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Sheet1!$N$3:$N$16</c:f>
              <c:numCache>
                <c:formatCode>General</c:formatCode>
                <c:ptCount val="14"/>
                <c:pt idx="0">
                  <c:v>38</c:v>
                </c:pt>
                <c:pt idx="1">
                  <c:v>81</c:v>
                </c:pt>
                <c:pt idx="2">
                  <c:v>31</c:v>
                </c:pt>
                <c:pt idx="3">
                  <c:v>34</c:v>
                </c:pt>
                <c:pt idx="4">
                  <c:v>18</c:v>
                </c:pt>
                <c:pt idx="5">
                  <c:v>34</c:v>
                </c:pt>
                <c:pt idx="6">
                  <c:v>25</c:v>
                </c:pt>
                <c:pt idx="7">
                  <c:v>67</c:v>
                </c:pt>
                <c:pt idx="8">
                  <c:v>70</c:v>
                </c:pt>
                <c:pt idx="9">
                  <c:v>54</c:v>
                </c:pt>
                <c:pt idx="10">
                  <c:v>48</c:v>
                </c:pt>
                <c:pt idx="11">
                  <c:v>40</c:v>
                </c:pt>
                <c:pt idx="12">
                  <c:v>39</c:v>
                </c:pt>
                <c:pt idx="13">
                  <c:v>68</c:v>
                </c:pt>
              </c:numCache>
            </c:numRef>
          </c:xVal>
          <c:yVal>
            <c:numRef>
              <c:f>Sheet1!$O$3:$O$16</c:f>
              <c:numCache>
                <c:formatCode>General</c:formatCode>
                <c:ptCount val="14"/>
                <c:pt idx="0">
                  <c:v>22</c:v>
                </c:pt>
                <c:pt idx="1">
                  <c:v>60</c:v>
                </c:pt>
                <c:pt idx="2">
                  <c:v>36</c:v>
                </c:pt>
                <c:pt idx="3">
                  <c:v>45</c:v>
                </c:pt>
                <c:pt idx="4">
                  <c:v>37</c:v>
                </c:pt>
                <c:pt idx="5">
                  <c:v>90</c:v>
                </c:pt>
                <c:pt idx="6">
                  <c:v>16</c:v>
                </c:pt>
                <c:pt idx="7">
                  <c:v>103</c:v>
                </c:pt>
                <c:pt idx="8">
                  <c:v>97</c:v>
                </c:pt>
                <c:pt idx="9">
                  <c:v>108</c:v>
                </c:pt>
                <c:pt idx="10">
                  <c:v>57</c:v>
                </c:pt>
                <c:pt idx="11">
                  <c:v>32</c:v>
                </c:pt>
                <c:pt idx="12">
                  <c:v>49</c:v>
                </c:pt>
                <c:pt idx="13">
                  <c:v>56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6560768"/>
        <c:axId val="158745728"/>
      </c:scatterChart>
      <c:valAx>
        <c:axId val="1565607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58745728"/>
        <c:crosses val="autoZero"/>
        <c:crossBetween val="midCat"/>
      </c:valAx>
      <c:valAx>
        <c:axId val="158745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5656076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第二會期 </a:t>
            </a:r>
            <a:r>
              <a:rPr lang="en-US" altLang="zh-TW" sz="1400" b="0" i="0" baseline="0">
                <a:effectLst/>
              </a:rPr>
              <a:t>- </a:t>
            </a:r>
            <a:r>
              <a:rPr lang="zh-TW" altLang="en-US" sz="1400" b="0" i="0" baseline="0">
                <a:effectLst/>
              </a:rPr>
              <a:t>社會福利及衛生環境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口頭質詢次數與媒體曝光度次數相關圖</a:t>
            </a:r>
            <a:endParaRPr lang="zh-TW" altLang="zh-TW" sz="1400"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Sheet1!$N$21:$N$35</c:f>
              <c:numCache>
                <c:formatCode>General</c:formatCode>
                <c:ptCount val="15"/>
                <c:pt idx="0">
                  <c:v>45</c:v>
                </c:pt>
                <c:pt idx="1">
                  <c:v>57</c:v>
                </c:pt>
                <c:pt idx="3">
                  <c:v>82</c:v>
                </c:pt>
                <c:pt idx="4">
                  <c:v>74</c:v>
                </c:pt>
                <c:pt idx="5">
                  <c:v>14</c:v>
                </c:pt>
                <c:pt idx="6">
                  <c:v>54</c:v>
                </c:pt>
                <c:pt idx="7">
                  <c:v>57</c:v>
                </c:pt>
                <c:pt idx="8">
                  <c:v>65</c:v>
                </c:pt>
                <c:pt idx="9">
                  <c:v>76</c:v>
                </c:pt>
                <c:pt idx="10">
                  <c:v>58</c:v>
                </c:pt>
                <c:pt idx="11">
                  <c:v>101</c:v>
                </c:pt>
                <c:pt idx="12">
                  <c:v>45</c:v>
                </c:pt>
                <c:pt idx="13">
                  <c:v>37</c:v>
                </c:pt>
                <c:pt idx="14">
                  <c:v>0</c:v>
                </c:pt>
              </c:numCache>
            </c:numRef>
          </c:xVal>
          <c:yVal>
            <c:numRef>
              <c:f>Sheet1!$O$21:$O$35</c:f>
              <c:numCache>
                <c:formatCode>General</c:formatCode>
                <c:ptCount val="15"/>
                <c:pt idx="0">
                  <c:v>20</c:v>
                </c:pt>
                <c:pt idx="1">
                  <c:v>26</c:v>
                </c:pt>
                <c:pt idx="2">
                  <c:v>82</c:v>
                </c:pt>
                <c:pt idx="3">
                  <c:v>65</c:v>
                </c:pt>
                <c:pt idx="4">
                  <c:v>75</c:v>
                </c:pt>
                <c:pt idx="5">
                  <c:v>59</c:v>
                </c:pt>
                <c:pt idx="6">
                  <c:v>76</c:v>
                </c:pt>
                <c:pt idx="7">
                  <c:v>96</c:v>
                </c:pt>
                <c:pt idx="8">
                  <c:v>93</c:v>
                </c:pt>
                <c:pt idx="9">
                  <c:v>82</c:v>
                </c:pt>
                <c:pt idx="10">
                  <c:v>35</c:v>
                </c:pt>
                <c:pt idx="11">
                  <c:v>58</c:v>
                </c:pt>
                <c:pt idx="12">
                  <c:v>93</c:v>
                </c:pt>
                <c:pt idx="13">
                  <c:v>64</c:v>
                </c:pt>
                <c:pt idx="14">
                  <c:v>66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8778880"/>
        <c:axId val="158780416"/>
      </c:scatterChart>
      <c:valAx>
        <c:axId val="1587788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58780416"/>
        <c:crosses val="autoZero"/>
        <c:crossBetween val="midCat"/>
      </c:valAx>
      <c:valAx>
        <c:axId val="158780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5877888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第三會期</a:t>
            </a:r>
            <a:r>
              <a:rPr lang="zh-TW" altLang="en-US" baseline="0"/>
              <a:t> </a:t>
            </a:r>
            <a:r>
              <a:rPr lang="en-US" altLang="zh-TW" baseline="0"/>
              <a:t>- </a:t>
            </a:r>
            <a:r>
              <a:rPr lang="zh-TW" altLang="en-US"/>
              <a:t>交通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工作表2!$B$1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工作表2!$A$2:$A$16</c:f>
              <c:strCache>
                <c:ptCount val="15"/>
                <c:pt idx="0">
                  <c:v>王廷升</c:v>
                </c:pt>
                <c:pt idx="1">
                  <c:v>李昆澤</c:v>
                </c:pt>
                <c:pt idx="2">
                  <c:v>李鴻鈞</c:v>
                </c:pt>
                <c:pt idx="3">
                  <c:v>林明溱</c:v>
                </c:pt>
                <c:pt idx="4">
                  <c:v>林國正</c:v>
                </c:pt>
                <c:pt idx="5">
                  <c:v>陳根德</c:v>
                </c:pt>
                <c:pt idx="6">
                  <c:v>陳雪生</c:v>
                </c:pt>
                <c:pt idx="7">
                  <c:v>楊麗環</c:v>
                </c:pt>
                <c:pt idx="8">
                  <c:v>葉宜津</c:v>
                </c:pt>
                <c:pt idx="9">
                  <c:v>管碧玲</c:v>
                </c:pt>
                <c:pt idx="10">
                  <c:v>劉櫂豪</c:v>
                </c:pt>
                <c:pt idx="11">
                  <c:v>蔡其昌</c:v>
                </c:pt>
                <c:pt idx="12">
                  <c:v>盧嘉辰</c:v>
                </c:pt>
                <c:pt idx="13">
                  <c:v>魏明谷</c:v>
                </c:pt>
                <c:pt idx="14">
                  <c:v>羅淑蕾</c:v>
                </c:pt>
              </c:strCache>
            </c:strRef>
          </c:cat>
          <c:val>
            <c:numRef>
              <c:f>工作表2!$B$2:$B$16</c:f>
              <c:numCache>
                <c:formatCode>General</c:formatCode>
                <c:ptCount val="15"/>
                <c:pt idx="0">
                  <c:v>12</c:v>
                </c:pt>
                <c:pt idx="1">
                  <c:v>57</c:v>
                </c:pt>
                <c:pt idx="2">
                  <c:v>19</c:v>
                </c:pt>
                <c:pt idx="3">
                  <c:v>27</c:v>
                </c:pt>
                <c:pt idx="4">
                  <c:v>35</c:v>
                </c:pt>
                <c:pt idx="5">
                  <c:v>15</c:v>
                </c:pt>
                <c:pt idx="6">
                  <c:v>16</c:v>
                </c:pt>
                <c:pt idx="7">
                  <c:v>28</c:v>
                </c:pt>
                <c:pt idx="8">
                  <c:v>46</c:v>
                </c:pt>
                <c:pt idx="9">
                  <c:v>44</c:v>
                </c:pt>
                <c:pt idx="10">
                  <c:v>31</c:v>
                </c:pt>
                <c:pt idx="11">
                  <c:v>33</c:v>
                </c:pt>
                <c:pt idx="12">
                  <c:v>23</c:v>
                </c:pt>
                <c:pt idx="13">
                  <c:v>32</c:v>
                </c:pt>
                <c:pt idx="14">
                  <c:v>36</c:v>
                </c:pt>
              </c:numCache>
            </c:numRef>
          </c:val>
        </c:ser>
        <c:ser>
          <c:idx val="1"/>
          <c:order val="1"/>
          <c:tx>
            <c:strRef>
              <c:f>工作表2!$C$1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工作表2!$A$2:$A$16</c:f>
              <c:strCache>
                <c:ptCount val="15"/>
                <c:pt idx="0">
                  <c:v>王廷升</c:v>
                </c:pt>
                <c:pt idx="1">
                  <c:v>李昆澤</c:v>
                </c:pt>
                <c:pt idx="2">
                  <c:v>李鴻鈞</c:v>
                </c:pt>
                <c:pt idx="3">
                  <c:v>林明溱</c:v>
                </c:pt>
                <c:pt idx="4">
                  <c:v>林國正</c:v>
                </c:pt>
                <c:pt idx="5">
                  <c:v>陳根德</c:v>
                </c:pt>
                <c:pt idx="6">
                  <c:v>陳雪生</c:v>
                </c:pt>
                <c:pt idx="7">
                  <c:v>楊麗環</c:v>
                </c:pt>
                <c:pt idx="8">
                  <c:v>葉宜津</c:v>
                </c:pt>
                <c:pt idx="9">
                  <c:v>管碧玲</c:v>
                </c:pt>
                <c:pt idx="10">
                  <c:v>劉櫂豪</c:v>
                </c:pt>
                <c:pt idx="11">
                  <c:v>蔡其昌</c:v>
                </c:pt>
                <c:pt idx="12">
                  <c:v>盧嘉辰</c:v>
                </c:pt>
                <c:pt idx="13">
                  <c:v>魏明谷</c:v>
                </c:pt>
                <c:pt idx="14">
                  <c:v>羅淑蕾</c:v>
                </c:pt>
              </c:strCache>
            </c:strRef>
          </c:cat>
          <c:val>
            <c:numRef>
              <c:f>工作表2!$C$2:$C$16</c:f>
              <c:numCache>
                <c:formatCode>General</c:formatCode>
                <c:ptCount val="15"/>
                <c:pt idx="0">
                  <c:v>76</c:v>
                </c:pt>
                <c:pt idx="1">
                  <c:v>111</c:v>
                </c:pt>
                <c:pt idx="2">
                  <c:v>55</c:v>
                </c:pt>
                <c:pt idx="3">
                  <c:v>92</c:v>
                </c:pt>
                <c:pt idx="4">
                  <c:v>74</c:v>
                </c:pt>
                <c:pt idx="5">
                  <c:v>50</c:v>
                </c:pt>
                <c:pt idx="6">
                  <c:v>35</c:v>
                </c:pt>
                <c:pt idx="7">
                  <c:v>80</c:v>
                </c:pt>
                <c:pt idx="8">
                  <c:v>105</c:v>
                </c:pt>
                <c:pt idx="9">
                  <c:v>129</c:v>
                </c:pt>
                <c:pt idx="10">
                  <c:v>72</c:v>
                </c:pt>
                <c:pt idx="11">
                  <c:v>115</c:v>
                </c:pt>
                <c:pt idx="12">
                  <c:v>110</c:v>
                </c:pt>
                <c:pt idx="13">
                  <c:v>70</c:v>
                </c:pt>
                <c:pt idx="14">
                  <c:v>110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8831744"/>
        <c:axId val="158833280"/>
      </c:barChart>
      <c:catAx>
        <c:axId val="158831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58833280"/>
        <c:crosses val="autoZero"/>
        <c:auto val="1"/>
        <c:lblAlgn val="ctr"/>
        <c:lblOffset val="100"/>
        <c:noMultiLvlLbl val="0"/>
      </c:catAx>
      <c:valAx>
        <c:axId val="158833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58831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第三會期 </a:t>
            </a:r>
            <a:r>
              <a:rPr lang="en-US" altLang="zh-TW"/>
              <a:t>- </a:t>
            </a:r>
            <a:r>
              <a:rPr lang="zh-TW" altLang="en-US"/>
              <a:t>內政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工作表2!$B$17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工作表2!$A$18:$A$31</c:f>
              <c:strCache>
                <c:ptCount val="14"/>
                <c:pt idx="0">
                  <c:v>江啟臣</c:v>
                </c:pt>
                <c:pt idx="1">
                  <c:v>吳育昇</c:v>
                </c:pt>
                <c:pt idx="2">
                  <c:v>李俊俋</c:v>
                </c:pt>
                <c:pt idx="3">
                  <c:v>邱文彥</c:v>
                </c:pt>
                <c:pt idx="4">
                  <c:v>姚文智</c:v>
                </c:pt>
                <c:pt idx="5">
                  <c:v>段宜康</c:v>
                </c:pt>
                <c:pt idx="6">
                  <c:v>紀國棟</c:v>
                </c:pt>
                <c:pt idx="7">
                  <c:v>徐欣瑩</c:v>
                </c:pt>
                <c:pt idx="8">
                  <c:v>高金素梅</c:v>
                </c:pt>
                <c:pt idx="9">
                  <c:v>張慶忠</c:v>
                </c:pt>
                <c:pt idx="10">
                  <c:v>陳其邁</c:v>
                </c:pt>
                <c:pt idx="11">
                  <c:v>陳超明</c:v>
                </c:pt>
                <c:pt idx="12">
                  <c:v>黃文玲</c:v>
                </c:pt>
                <c:pt idx="13">
                  <c:v>陳怡潔</c:v>
                </c:pt>
              </c:strCache>
            </c:strRef>
          </c:cat>
          <c:val>
            <c:numRef>
              <c:f>工作表2!$B$18:$B$31</c:f>
              <c:numCache>
                <c:formatCode>General</c:formatCode>
                <c:ptCount val="14"/>
                <c:pt idx="0">
                  <c:v>87</c:v>
                </c:pt>
                <c:pt idx="1">
                  <c:v>53</c:v>
                </c:pt>
                <c:pt idx="2">
                  <c:v>51</c:v>
                </c:pt>
                <c:pt idx="3">
                  <c:v>71</c:v>
                </c:pt>
                <c:pt idx="4">
                  <c:v>44</c:v>
                </c:pt>
                <c:pt idx="5">
                  <c:v>60</c:v>
                </c:pt>
                <c:pt idx="6">
                  <c:v>27</c:v>
                </c:pt>
                <c:pt idx="7">
                  <c:v>36</c:v>
                </c:pt>
                <c:pt idx="8">
                  <c:v>16</c:v>
                </c:pt>
                <c:pt idx="9">
                  <c:v>34</c:v>
                </c:pt>
                <c:pt idx="10">
                  <c:v>72</c:v>
                </c:pt>
                <c:pt idx="11">
                  <c:v>22</c:v>
                </c:pt>
                <c:pt idx="12">
                  <c:v>74</c:v>
                </c:pt>
                <c:pt idx="13">
                  <c:v>82</c:v>
                </c:pt>
              </c:numCache>
            </c:numRef>
          </c:val>
        </c:ser>
        <c:ser>
          <c:idx val="1"/>
          <c:order val="1"/>
          <c:tx>
            <c:strRef>
              <c:f>工作表2!$C$17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工作表2!$A$18:$A$31</c:f>
              <c:strCache>
                <c:ptCount val="14"/>
                <c:pt idx="0">
                  <c:v>江啟臣</c:v>
                </c:pt>
                <c:pt idx="1">
                  <c:v>吳育昇</c:v>
                </c:pt>
                <c:pt idx="2">
                  <c:v>李俊俋</c:v>
                </c:pt>
                <c:pt idx="3">
                  <c:v>邱文彥</c:v>
                </c:pt>
                <c:pt idx="4">
                  <c:v>姚文智</c:v>
                </c:pt>
                <c:pt idx="5">
                  <c:v>段宜康</c:v>
                </c:pt>
                <c:pt idx="6">
                  <c:v>紀國棟</c:v>
                </c:pt>
                <c:pt idx="7">
                  <c:v>徐欣瑩</c:v>
                </c:pt>
                <c:pt idx="8">
                  <c:v>高金素梅</c:v>
                </c:pt>
                <c:pt idx="9">
                  <c:v>張慶忠</c:v>
                </c:pt>
                <c:pt idx="10">
                  <c:v>陳其邁</c:v>
                </c:pt>
                <c:pt idx="11">
                  <c:v>陳超明</c:v>
                </c:pt>
                <c:pt idx="12">
                  <c:v>黃文玲</c:v>
                </c:pt>
                <c:pt idx="13">
                  <c:v>陳怡潔</c:v>
                </c:pt>
              </c:strCache>
            </c:strRef>
          </c:cat>
          <c:val>
            <c:numRef>
              <c:f>工作表2!$C$18:$C$31</c:f>
              <c:numCache>
                <c:formatCode>General</c:formatCode>
                <c:ptCount val="14"/>
                <c:pt idx="0">
                  <c:v>105</c:v>
                </c:pt>
                <c:pt idx="1">
                  <c:v>102</c:v>
                </c:pt>
                <c:pt idx="2">
                  <c:v>103</c:v>
                </c:pt>
                <c:pt idx="3">
                  <c:v>72</c:v>
                </c:pt>
                <c:pt idx="4">
                  <c:v>91</c:v>
                </c:pt>
                <c:pt idx="5">
                  <c:v>125</c:v>
                </c:pt>
                <c:pt idx="6">
                  <c:v>95</c:v>
                </c:pt>
                <c:pt idx="7">
                  <c:v>70</c:v>
                </c:pt>
                <c:pt idx="8">
                  <c:v>70</c:v>
                </c:pt>
                <c:pt idx="9">
                  <c:v>72</c:v>
                </c:pt>
                <c:pt idx="10">
                  <c:v>100</c:v>
                </c:pt>
                <c:pt idx="11">
                  <c:v>60</c:v>
                </c:pt>
                <c:pt idx="12">
                  <c:v>92</c:v>
                </c:pt>
                <c:pt idx="13">
                  <c:v>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1583488"/>
        <c:axId val="161585024"/>
      </c:barChart>
      <c:catAx>
        <c:axId val="16158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1585024"/>
        <c:crosses val="autoZero"/>
        <c:auto val="1"/>
        <c:lblAlgn val="ctr"/>
        <c:lblOffset val="100"/>
        <c:noMultiLvlLbl val="0"/>
      </c:catAx>
      <c:valAx>
        <c:axId val="161585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1583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第三會期 </a:t>
            </a:r>
            <a:r>
              <a:rPr lang="en-US" altLang="zh-TW"/>
              <a:t>- </a:t>
            </a:r>
            <a:r>
              <a:rPr lang="zh-TW" altLang="en-US"/>
              <a:t>教育文化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工作表2!$B$32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工作表2!$A$33:$A$46</c:f>
              <c:strCache>
                <c:ptCount val="14"/>
                <c:pt idx="0">
                  <c:v>孔文吉</c:v>
                </c:pt>
                <c:pt idx="1">
                  <c:v>何欣純</c:v>
                </c:pt>
                <c:pt idx="2">
                  <c:v>呂玉玲</c:v>
                </c:pt>
                <c:pt idx="3">
                  <c:v>李桐豪</c:v>
                </c:pt>
                <c:pt idx="4">
                  <c:v>林佳龍</c:v>
                </c:pt>
                <c:pt idx="5">
                  <c:v>邱志偉</c:v>
                </c:pt>
                <c:pt idx="6">
                  <c:v>許智傑</c:v>
                </c:pt>
                <c:pt idx="7">
                  <c:v>陳亭妃</c:v>
                </c:pt>
                <c:pt idx="8">
                  <c:v>陳淑慧</c:v>
                </c:pt>
                <c:pt idx="9">
                  <c:v>陳學聖</c:v>
                </c:pt>
                <c:pt idx="10">
                  <c:v>黃志雄</c:v>
                </c:pt>
                <c:pt idx="11">
                  <c:v>蔣乃辛</c:v>
                </c:pt>
                <c:pt idx="12">
                  <c:v>鄭天財</c:v>
                </c:pt>
                <c:pt idx="13">
                  <c:v>鄭麗君</c:v>
                </c:pt>
              </c:strCache>
            </c:strRef>
          </c:cat>
          <c:val>
            <c:numRef>
              <c:f>工作表2!$B$33:$B$46</c:f>
              <c:numCache>
                <c:formatCode>General</c:formatCode>
                <c:ptCount val="14"/>
                <c:pt idx="0">
                  <c:v>49</c:v>
                </c:pt>
                <c:pt idx="1">
                  <c:v>42</c:v>
                </c:pt>
                <c:pt idx="2">
                  <c:v>48</c:v>
                </c:pt>
                <c:pt idx="3">
                  <c:v>107</c:v>
                </c:pt>
                <c:pt idx="4">
                  <c:v>123</c:v>
                </c:pt>
                <c:pt idx="5">
                  <c:v>107</c:v>
                </c:pt>
                <c:pt idx="6">
                  <c:v>32</c:v>
                </c:pt>
                <c:pt idx="7">
                  <c:v>57</c:v>
                </c:pt>
                <c:pt idx="8">
                  <c:v>50</c:v>
                </c:pt>
                <c:pt idx="9">
                  <c:v>30</c:v>
                </c:pt>
                <c:pt idx="10">
                  <c:v>33</c:v>
                </c:pt>
                <c:pt idx="11">
                  <c:v>50</c:v>
                </c:pt>
                <c:pt idx="12">
                  <c:v>64</c:v>
                </c:pt>
                <c:pt idx="13">
                  <c:v>36</c:v>
                </c:pt>
              </c:numCache>
            </c:numRef>
          </c:val>
        </c:ser>
        <c:ser>
          <c:idx val="1"/>
          <c:order val="1"/>
          <c:tx>
            <c:strRef>
              <c:f>工作表2!$C$32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工作表2!$A$33:$A$46</c:f>
              <c:strCache>
                <c:ptCount val="14"/>
                <c:pt idx="0">
                  <c:v>孔文吉</c:v>
                </c:pt>
                <c:pt idx="1">
                  <c:v>何欣純</c:v>
                </c:pt>
                <c:pt idx="2">
                  <c:v>呂玉玲</c:v>
                </c:pt>
                <c:pt idx="3">
                  <c:v>李桐豪</c:v>
                </c:pt>
                <c:pt idx="4">
                  <c:v>林佳龍</c:v>
                </c:pt>
                <c:pt idx="5">
                  <c:v>邱志偉</c:v>
                </c:pt>
                <c:pt idx="6">
                  <c:v>許智傑</c:v>
                </c:pt>
                <c:pt idx="7">
                  <c:v>陳亭妃</c:v>
                </c:pt>
                <c:pt idx="8">
                  <c:v>陳淑慧</c:v>
                </c:pt>
                <c:pt idx="9">
                  <c:v>陳學聖</c:v>
                </c:pt>
                <c:pt idx="10">
                  <c:v>黃志雄</c:v>
                </c:pt>
                <c:pt idx="11">
                  <c:v>蔣乃辛</c:v>
                </c:pt>
                <c:pt idx="12">
                  <c:v>鄭天財</c:v>
                </c:pt>
                <c:pt idx="13">
                  <c:v>鄭麗君</c:v>
                </c:pt>
              </c:strCache>
            </c:strRef>
          </c:cat>
          <c:val>
            <c:numRef>
              <c:f>工作表2!$C$33:$C$46</c:f>
              <c:numCache>
                <c:formatCode>General</c:formatCode>
                <c:ptCount val="14"/>
                <c:pt idx="0">
                  <c:v>60</c:v>
                </c:pt>
                <c:pt idx="1">
                  <c:v>84</c:v>
                </c:pt>
                <c:pt idx="2">
                  <c:v>69</c:v>
                </c:pt>
                <c:pt idx="3">
                  <c:v>97</c:v>
                </c:pt>
                <c:pt idx="4">
                  <c:v>104</c:v>
                </c:pt>
                <c:pt idx="5">
                  <c:v>115</c:v>
                </c:pt>
                <c:pt idx="6">
                  <c:v>74</c:v>
                </c:pt>
                <c:pt idx="7">
                  <c:v>106</c:v>
                </c:pt>
                <c:pt idx="8">
                  <c:v>62</c:v>
                </c:pt>
                <c:pt idx="9">
                  <c:v>85</c:v>
                </c:pt>
                <c:pt idx="10">
                  <c:v>54</c:v>
                </c:pt>
                <c:pt idx="11">
                  <c:v>80</c:v>
                </c:pt>
                <c:pt idx="12">
                  <c:v>40</c:v>
                </c:pt>
                <c:pt idx="13">
                  <c:v>110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1598848"/>
        <c:axId val="161604736"/>
      </c:barChart>
      <c:catAx>
        <c:axId val="161598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1604736"/>
        <c:crosses val="autoZero"/>
        <c:auto val="1"/>
        <c:lblAlgn val="ctr"/>
        <c:lblOffset val="100"/>
        <c:noMultiLvlLbl val="0"/>
      </c:catAx>
      <c:valAx>
        <c:axId val="161604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1598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第三會期 </a:t>
            </a:r>
            <a:r>
              <a:rPr lang="en-US" altLang="zh-TW"/>
              <a:t>-</a:t>
            </a:r>
            <a:r>
              <a:rPr lang="zh-TW" altLang="en-US"/>
              <a:t> 司法法制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工作表2!$B$47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工作表2!$A$48:$A$60</c:f>
              <c:strCache>
                <c:ptCount val="13"/>
                <c:pt idx="0">
                  <c:v>王惠美</c:v>
                </c:pt>
                <c:pt idx="1">
                  <c:v>尤美女</c:v>
                </c:pt>
                <c:pt idx="2">
                  <c:v>吳宜臻</c:v>
                </c:pt>
                <c:pt idx="3">
                  <c:v>呂學樟</c:v>
                </c:pt>
                <c:pt idx="4">
                  <c:v>林鴻池</c:v>
                </c:pt>
                <c:pt idx="5">
                  <c:v>柯建銘</c:v>
                </c:pt>
                <c:pt idx="6">
                  <c:v>洪秀柱</c:v>
                </c:pt>
                <c:pt idx="7">
                  <c:v>廖正井</c:v>
                </c:pt>
                <c:pt idx="8">
                  <c:v>潘孟安</c:v>
                </c:pt>
                <c:pt idx="9">
                  <c:v>潘維剛</c:v>
                </c:pt>
                <c:pt idx="10">
                  <c:v>賴士葆</c:v>
                </c:pt>
                <c:pt idx="11">
                  <c:v>謝國樑</c:v>
                </c:pt>
                <c:pt idx="12">
                  <c:v>顏寬恒</c:v>
                </c:pt>
              </c:strCache>
            </c:strRef>
          </c:cat>
          <c:val>
            <c:numRef>
              <c:f>工作表2!$B$48:$B$60</c:f>
              <c:numCache>
                <c:formatCode>General</c:formatCode>
                <c:ptCount val="13"/>
                <c:pt idx="0">
                  <c:v>43</c:v>
                </c:pt>
                <c:pt idx="1">
                  <c:v>82</c:v>
                </c:pt>
                <c:pt idx="2">
                  <c:v>64</c:v>
                </c:pt>
                <c:pt idx="3">
                  <c:v>39</c:v>
                </c:pt>
                <c:pt idx="4">
                  <c:v>0</c:v>
                </c:pt>
                <c:pt idx="5">
                  <c:v>21</c:v>
                </c:pt>
                <c:pt idx="6">
                  <c:v>0</c:v>
                </c:pt>
                <c:pt idx="7">
                  <c:v>49</c:v>
                </c:pt>
                <c:pt idx="8">
                  <c:v>0</c:v>
                </c:pt>
                <c:pt idx="9">
                  <c:v>146</c:v>
                </c:pt>
                <c:pt idx="10">
                  <c:v>58</c:v>
                </c:pt>
                <c:pt idx="11">
                  <c:v>32</c:v>
                </c:pt>
                <c:pt idx="12">
                  <c:v>0</c:v>
                </c:pt>
              </c:numCache>
            </c:numRef>
          </c:val>
        </c:ser>
        <c:ser>
          <c:idx val="1"/>
          <c:order val="1"/>
          <c:tx>
            <c:strRef>
              <c:f>工作表2!$C$47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工作表2!$A$48:$A$60</c:f>
              <c:strCache>
                <c:ptCount val="13"/>
                <c:pt idx="0">
                  <c:v>王惠美</c:v>
                </c:pt>
                <c:pt idx="1">
                  <c:v>尤美女</c:v>
                </c:pt>
                <c:pt idx="2">
                  <c:v>吳宜臻</c:v>
                </c:pt>
                <c:pt idx="3">
                  <c:v>呂學樟</c:v>
                </c:pt>
                <c:pt idx="4">
                  <c:v>林鴻池</c:v>
                </c:pt>
                <c:pt idx="5">
                  <c:v>柯建銘</c:v>
                </c:pt>
                <c:pt idx="6">
                  <c:v>洪秀柱</c:v>
                </c:pt>
                <c:pt idx="7">
                  <c:v>廖正井</c:v>
                </c:pt>
                <c:pt idx="8">
                  <c:v>潘孟安</c:v>
                </c:pt>
                <c:pt idx="9">
                  <c:v>潘維剛</c:v>
                </c:pt>
                <c:pt idx="10">
                  <c:v>賴士葆</c:v>
                </c:pt>
                <c:pt idx="11">
                  <c:v>謝國樑</c:v>
                </c:pt>
                <c:pt idx="12">
                  <c:v>顏寬恒</c:v>
                </c:pt>
              </c:strCache>
            </c:strRef>
          </c:cat>
          <c:val>
            <c:numRef>
              <c:f>工作表2!$C$48:$C$60</c:f>
              <c:numCache>
                <c:formatCode>General</c:formatCode>
                <c:ptCount val="13"/>
                <c:pt idx="0">
                  <c:v>64</c:v>
                </c:pt>
                <c:pt idx="1">
                  <c:v>122</c:v>
                </c:pt>
                <c:pt idx="2">
                  <c:v>102</c:v>
                </c:pt>
                <c:pt idx="3">
                  <c:v>90</c:v>
                </c:pt>
                <c:pt idx="4">
                  <c:v>95</c:v>
                </c:pt>
                <c:pt idx="5">
                  <c:v>79</c:v>
                </c:pt>
                <c:pt idx="6">
                  <c:v>100</c:v>
                </c:pt>
                <c:pt idx="7">
                  <c:v>98</c:v>
                </c:pt>
                <c:pt idx="8">
                  <c:v>105</c:v>
                </c:pt>
                <c:pt idx="9">
                  <c:v>47</c:v>
                </c:pt>
                <c:pt idx="10">
                  <c:v>90</c:v>
                </c:pt>
                <c:pt idx="11">
                  <c:v>70</c:v>
                </c:pt>
                <c:pt idx="12">
                  <c:v>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1663616"/>
        <c:axId val="161665408"/>
      </c:barChart>
      <c:catAx>
        <c:axId val="161663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1665408"/>
        <c:crosses val="autoZero"/>
        <c:auto val="1"/>
        <c:lblAlgn val="ctr"/>
        <c:lblOffset val="100"/>
        <c:noMultiLvlLbl val="0"/>
      </c:catAx>
      <c:valAx>
        <c:axId val="161665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1663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第三會期 </a:t>
            </a:r>
            <a:r>
              <a:rPr lang="en-US" altLang="zh-TW"/>
              <a:t>-</a:t>
            </a:r>
            <a:r>
              <a:rPr lang="zh-TW" altLang="en-US"/>
              <a:t> 社會福利及衛生環境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工作表2!$B$61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工作表2!$A$62:$A$76</c:f>
              <c:strCache>
                <c:ptCount val="15"/>
                <c:pt idx="0">
                  <c:v>王育敏</c:v>
                </c:pt>
                <c:pt idx="1">
                  <c:v>田秋堇</c:v>
                </c:pt>
                <c:pt idx="2">
                  <c:v>江惠貞</c:v>
                </c:pt>
                <c:pt idx="3">
                  <c:v>吳育仁</c:v>
                </c:pt>
                <c:pt idx="4">
                  <c:v>林世嘉</c:v>
                </c:pt>
                <c:pt idx="5">
                  <c:v>林淑芬</c:v>
                </c:pt>
                <c:pt idx="6">
                  <c:v>徐少萍</c:v>
                </c:pt>
                <c:pt idx="7">
                  <c:v>陳節如</c:v>
                </c:pt>
                <c:pt idx="8">
                  <c:v>楊玉欣</c:v>
                </c:pt>
                <c:pt idx="9">
                  <c:v>楊曜</c:v>
                </c:pt>
                <c:pt idx="10">
                  <c:v>趙天麟</c:v>
                </c:pt>
                <c:pt idx="11">
                  <c:v>劉建國</c:v>
                </c:pt>
                <c:pt idx="12">
                  <c:v>蔡錦隆</c:v>
                </c:pt>
                <c:pt idx="13">
                  <c:v>鄭汝芬</c:v>
                </c:pt>
                <c:pt idx="14">
                  <c:v>蘇清泉</c:v>
                </c:pt>
              </c:strCache>
            </c:strRef>
          </c:cat>
          <c:val>
            <c:numRef>
              <c:f>工作表2!$B$62:$B$76</c:f>
              <c:numCache>
                <c:formatCode>General</c:formatCode>
                <c:ptCount val="15"/>
                <c:pt idx="0">
                  <c:v>57</c:v>
                </c:pt>
                <c:pt idx="1">
                  <c:v>51</c:v>
                </c:pt>
                <c:pt idx="2">
                  <c:v>42</c:v>
                </c:pt>
                <c:pt idx="3">
                  <c:v>34</c:v>
                </c:pt>
                <c:pt idx="4">
                  <c:v>26</c:v>
                </c:pt>
                <c:pt idx="5">
                  <c:v>48</c:v>
                </c:pt>
                <c:pt idx="6">
                  <c:v>32</c:v>
                </c:pt>
                <c:pt idx="7">
                  <c:v>30</c:v>
                </c:pt>
                <c:pt idx="8">
                  <c:v>13</c:v>
                </c:pt>
                <c:pt idx="9">
                  <c:v>27</c:v>
                </c:pt>
                <c:pt idx="10">
                  <c:v>36</c:v>
                </c:pt>
                <c:pt idx="11">
                  <c:v>37</c:v>
                </c:pt>
                <c:pt idx="12">
                  <c:v>0</c:v>
                </c:pt>
                <c:pt idx="13">
                  <c:v>86</c:v>
                </c:pt>
                <c:pt idx="14">
                  <c:v>0</c:v>
                </c:pt>
              </c:numCache>
            </c:numRef>
          </c:val>
        </c:ser>
        <c:ser>
          <c:idx val="1"/>
          <c:order val="1"/>
          <c:tx>
            <c:strRef>
              <c:f>工作表2!$C$61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工作表2!$A$62:$A$76</c:f>
              <c:strCache>
                <c:ptCount val="15"/>
                <c:pt idx="0">
                  <c:v>王育敏</c:v>
                </c:pt>
                <c:pt idx="1">
                  <c:v>田秋堇</c:v>
                </c:pt>
                <c:pt idx="2">
                  <c:v>江惠貞</c:v>
                </c:pt>
                <c:pt idx="3">
                  <c:v>吳育仁</c:v>
                </c:pt>
                <c:pt idx="4">
                  <c:v>林世嘉</c:v>
                </c:pt>
                <c:pt idx="5">
                  <c:v>林淑芬</c:v>
                </c:pt>
                <c:pt idx="6">
                  <c:v>徐少萍</c:v>
                </c:pt>
                <c:pt idx="7">
                  <c:v>陳節如</c:v>
                </c:pt>
                <c:pt idx="8">
                  <c:v>楊玉欣</c:v>
                </c:pt>
                <c:pt idx="9">
                  <c:v>楊曜</c:v>
                </c:pt>
                <c:pt idx="10">
                  <c:v>趙天麟</c:v>
                </c:pt>
                <c:pt idx="11">
                  <c:v>劉建國</c:v>
                </c:pt>
                <c:pt idx="12">
                  <c:v>蔡錦隆</c:v>
                </c:pt>
                <c:pt idx="13">
                  <c:v>鄭汝芬</c:v>
                </c:pt>
                <c:pt idx="14">
                  <c:v>蘇清泉</c:v>
                </c:pt>
              </c:strCache>
            </c:strRef>
          </c:cat>
          <c:val>
            <c:numRef>
              <c:f>工作表2!$C$62:$C$76</c:f>
              <c:numCache>
                <c:formatCode>General</c:formatCode>
                <c:ptCount val="15"/>
                <c:pt idx="0">
                  <c:v>90</c:v>
                </c:pt>
                <c:pt idx="1">
                  <c:v>105</c:v>
                </c:pt>
                <c:pt idx="2">
                  <c:v>87</c:v>
                </c:pt>
                <c:pt idx="3">
                  <c:v>80</c:v>
                </c:pt>
                <c:pt idx="4">
                  <c:v>105</c:v>
                </c:pt>
                <c:pt idx="5">
                  <c:v>120</c:v>
                </c:pt>
                <c:pt idx="6">
                  <c:v>50</c:v>
                </c:pt>
                <c:pt idx="7">
                  <c:v>77</c:v>
                </c:pt>
                <c:pt idx="8">
                  <c:v>40</c:v>
                </c:pt>
                <c:pt idx="9">
                  <c:v>82</c:v>
                </c:pt>
                <c:pt idx="10">
                  <c:v>95</c:v>
                </c:pt>
                <c:pt idx="11">
                  <c:v>93</c:v>
                </c:pt>
                <c:pt idx="12">
                  <c:v>80</c:v>
                </c:pt>
                <c:pt idx="13">
                  <c:v>62</c:v>
                </c:pt>
                <c:pt idx="14">
                  <c:v>101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1761152"/>
        <c:axId val="161762688"/>
      </c:barChart>
      <c:catAx>
        <c:axId val="161761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1762688"/>
        <c:crosses val="autoZero"/>
        <c:auto val="1"/>
        <c:lblAlgn val="ctr"/>
        <c:lblOffset val="100"/>
        <c:noMultiLvlLbl val="0"/>
      </c:catAx>
      <c:valAx>
        <c:axId val="161762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1761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第三會期 </a:t>
            </a:r>
            <a:r>
              <a:rPr lang="en-US" altLang="zh-TW"/>
              <a:t>-</a:t>
            </a:r>
            <a:r>
              <a:rPr lang="zh-TW" altLang="en-US"/>
              <a:t> 外交國防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工作表2!$B$77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工作表2!$A$78:$A$90</c:f>
              <c:strCache>
                <c:ptCount val="13"/>
                <c:pt idx="0">
                  <c:v>王金平</c:v>
                </c:pt>
                <c:pt idx="1">
                  <c:v>王進士</c:v>
                </c:pt>
                <c:pt idx="2">
                  <c:v>林郁方</c:v>
                </c:pt>
                <c:pt idx="3">
                  <c:v>邱議瑩</c:v>
                </c:pt>
                <c:pt idx="4">
                  <c:v>馬文君</c:v>
                </c:pt>
                <c:pt idx="5">
                  <c:v>陳唐山</c:v>
                </c:pt>
                <c:pt idx="6">
                  <c:v>陳碧涵</c:v>
                </c:pt>
                <c:pt idx="7">
                  <c:v>陳歐珀</c:v>
                </c:pt>
                <c:pt idx="8">
                  <c:v>陳鎮湘</c:v>
                </c:pt>
                <c:pt idx="9">
                  <c:v>楊應雄</c:v>
                </c:pt>
                <c:pt idx="10">
                  <c:v>蔡煌瑯</c:v>
                </c:pt>
                <c:pt idx="11">
                  <c:v>蕭美琴</c:v>
                </c:pt>
                <c:pt idx="12">
                  <c:v>詹凱臣</c:v>
                </c:pt>
              </c:strCache>
            </c:strRef>
          </c:cat>
          <c:val>
            <c:numRef>
              <c:f>工作表2!$B$78:$B$90</c:f>
              <c:numCache>
                <c:formatCode>General</c:formatCode>
                <c:ptCount val="13"/>
                <c:pt idx="0">
                  <c:v>0</c:v>
                </c:pt>
                <c:pt idx="1">
                  <c:v>36</c:v>
                </c:pt>
                <c:pt idx="2">
                  <c:v>39</c:v>
                </c:pt>
                <c:pt idx="3">
                  <c:v>32</c:v>
                </c:pt>
                <c:pt idx="4">
                  <c:v>32</c:v>
                </c:pt>
                <c:pt idx="5">
                  <c:v>28</c:v>
                </c:pt>
                <c:pt idx="6">
                  <c:v>80</c:v>
                </c:pt>
                <c:pt idx="7">
                  <c:v>133</c:v>
                </c:pt>
                <c:pt idx="8">
                  <c:v>56</c:v>
                </c:pt>
                <c:pt idx="9">
                  <c:v>23</c:v>
                </c:pt>
                <c:pt idx="10">
                  <c:v>36</c:v>
                </c:pt>
                <c:pt idx="11">
                  <c:v>73</c:v>
                </c:pt>
                <c:pt idx="12">
                  <c:v>0</c:v>
                </c:pt>
              </c:numCache>
            </c:numRef>
          </c:val>
        </c:ser>
        <c:ser>
          <c:idx val="1"/>
          <c:order val="1"/>
          <c:tx>
            <c:strRef>
              <c:f>工作表2!$C$77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工作表2!$A$78:$A$90</c:f>
              <c:strCache>
                <c:ptCount val="13"/>
                <c:pt idx="0">
                  <c:v>王金平</c:v>
                </c:pt>
                <c:pt idx="1">
                  <c:v>王進士</c:v>
                </c:pt>
                <c:pt idx="2">
                  <c:v>林郁方</c:v>
                </c:pt>
                <c:pt idx="3">
                  <c:v>邱議瑩</c:v>
                </c:pt>
                <c:pt idx="4">
                  <c:v>馬文君</c:v>
                </c:pt>
                <c:pt idx="5">
                  <c:v>陳唐山</c:v>
                </c:pt>
                <c:pt idx="6">
                  <c:v>陳碧涵</c:v>
                </c:pt>
                <c:pt idx="7">
                  <c:v>陳歐珀</c:v>
                </c:pt>
                <c:pt idx="8">
                  <c:v>陳鎮湘</c:v>
                </c:pt>
                <c:pt idx="9">
                  <c:v>楊應雄</c:v>
                </c:pt>
                <c:pt idx="10">
                  <c:v>蔡煌瑯</c:v>
                </c:pt>
                <c:pt idx="11">
                  <c:v>蕭美琴</c:v>
                </c:pt>
                <c:pt idx="12">
                  <c:v>詹凱臣</c:v>
                </c:pt>
              </c:strCache>
            </c:strRef>
          </c:cat>
          <c:val>
            <c:numRef>
              <c:f>工作表2!$C$78:$C$90</c:f>
              <c:numCache>
                <c:formatCode>General</c:formatCode>
                <c:ptCount val="13"/>
                <c:pt idx="0">
                  <c:v>90</c:v>
                </c:pt>
                <c:pt idx="1">
                  <c:v>52</c:v>
                </c:pt>
                <c:pt idx="2">
                  <c:v>93</c:v>
                </c:pt>
                <c:pt idx="3">
                  <c:v>91</c:v>
                </c:pt>
                <c:pt idx="4">
                  <c:v>80</c:v>
                </c:pt>
                <c:pt idx="5">
                  <c:v>76</c:v>
                </c:pt>
                <c:pt idx="6">
                  <c:v>48</c:v>
                </c:pt>
                <c:pt idx="7">
                  <c:v>84</c:v>
                </c:pt>
                <c:pt idx="8">
                  <c:v>53</c:v>
                </c:pt>
                <c:pt idx="9">
                  <c:v>40</c:v>
                </c:pt>
                <c:pt idx="10">
                  <c:v>99</c:v>
                </c:pt>
                <c:pt idx="11">
                  <c:v>101</c:v>
                </c:pt>
                <c:pt idx="12">
                  <c:v>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3124352"/>
        <c:axId val="163125888"/>
      </c:barChart>
      <c:catAx>
        <c:axId val="163124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125888"/>
        <c:crosses val="autoZero"/>
        <c:auto val="1"/>
        <c:lblAlgn val="ctr"/>
        <c:lblOffset val="100"/>
        <c:noMultiLvlLbl val="0"/>
      </c:catAx>
      <c:valAx>
        <c:axId val="163125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124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第三會期 </a:t>
            </a:r>
            <a:r>
              <a:rPr lang="en-US" altLang="zh-TW"/>
              <a:t>-</a:t>
            </a:r>
            <a:r>
              <a:rPr lang="zh-TW" altLang="en-US"/>
              <a:t> 經濟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工作表2!$B$91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工作表2!$A$92:$A$106</c:f>
              <c:strCache>
                <c:ptCount val="15"/>
                <c:pt idx="0">
                  <c:v>丁守中</c:v>
                </c:pt>
                <c:pt idx="1">
                  <c:v>李慶華</c:v>
                </c:pt>
                <c:pt idx="2">
                  <c:v>林岱樺</c:v>
                </c:pt>
                <c:pt idx="3">
                  <c:v>林滄敏</c:v>
                </c:pt>
                <c:pt idx="4">
                  <c:v>徐耀昌</c:v>
                </c:pt>
                <c:pt idx="5">
                  <c:v>高志鵬</c:v>
                </c:pt>
                <c:pt idx="6">
                  <c:v>張嘉郡</c:v>
                </c:pt>
                <c:pt idx="7">
                  <c:v>許忠信</c:v>
                </c:pt>
                <c:pt idx="8">
                  <c:v>陳明文</c:v>
                </c:pt>
                <c:pt idx="9">
                  <c:v>黃昭順</c:v>
                </c:pt>
                <c:pt idx="10">
                  <c:v>黃偉哲</c:v>
                </c:pt>
                <c:pt idx="11">
                  <c:v>楊瓊瓔</c:v>
                </c:pt>
                <c:pt idx="12">
                  <c:v>廖國棟</c:v>
                </c:pt>
                <c:pt idx="13">
                  <c:v>簡東明</c:v>
                </c:pt>
                <c:pt idx="14">
                  <c:v>蘇震清</c:v>
                </c:pt>
              </c:strCache>
            </c:strRef>
          </c:cat>
          <c:val>
            <c:numRef>
              <c:f>工作表2!$B$92:$B$106</c:f>
              <c:numCache>
                <c:formatCode>General</c:formatCode>
                <c:ptCount val="15"/>
                <c:pt idx="0">
                  <c:v>40</c:v>
                </c:pt>
                <c:pt idx="1">
                  <c:v>21</c:v>
                </c:pt>
                <c:pt idx="2">
                  <c:v>27</c:v>
                </c:pt>
                <c:pt idx="3">
                  <c:v>25</c:v>
                </c:pt>
                <c:pt idx="4">
                  <c:v>36</c:v>
                </c:pt>
                <c:pt idx="5">
                  <c:v>28</c:v>
                </c:pt>
                <c:pt idx="6">
                  <c:v>28</c:v>
                </c:pt>
                <c:pt idx="7">
                  <c:v>124</c:v>
                </c:pt>
                <c:pt idx="8">
                  <c:v>37</c:v>
                </c:pt>
                <c:pt idx="9">
                  <c:v>43</c:v>
                </c:pt>
                <c:pt idx="10">
                  <c:v>92</c:v>
                </c:pt>
                <c:pt idx="11">
                  <c:v>71</c:v>
                </c:pt>
                <c:pt idx="12">
                  <c:v>54</c:v>
                </c:pt>
                <c:pt idx="13">
                  <c:v>61</c:v>
                </c:pt>
                <c:pt idx="14">
                  <c:v>31</c:v>
                </c:pt>
              </c:numCache>
            </c:numRef>
          </c:val>
        </c:ser>
        <c:ser>
          <c:idx val="1"/>
          <c:order val="1"/>
          <c:tx>
            <c:strRef>
              <c:f>工作表2!$C$91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工作表2!$A$92:$A$106</c:f>
              <c:strCache>
                <c:ptCount val="15"/>
                <c:pt idx="0">
                  <c:v>丁守中</c:v>
                </c:pt>
                <c:pt idx="1">
                  <c:v>李慶華</c:v>
                </c:pt>
                <c:pt idx="2">
                  <c:v>林岱樺</c:v>
                </c:pt>
                <c:pt idx="3">
                  <c:v>林滄敏</c:v>
                </c:pt>
                <c:pt idx="4">
                  <c:v>徐耀昌</c:v>
                </c:pt>
                <c:pt idx="5">
                  <c:v>高志鵬</c:v>
                </c:pt>
                <c:pt idx="6">
                  <c:v>張嘉郡</c:v>
                </c:pt>
                <c:pt idx="7">
                  <c:v>許忠信</c:v>
                </c:pt>
                <c:pt idx="8">
                  <c:v>陳明文</c:v>
                </c:pt>
                <c:pt idx="9">
                  <c:v>黃昭順</c:v>
                </c:pt>
                <c:pt idx="10">
                  <c:v>黃偉哲</c:v>
                </c:pt>
                <c:pt idx="11">
                  <c:v>楊瓊瓔</c:v>
                </c:pt>
                <c:pt idx="12">
                  <c:v>廖國棟</c:v>
                </c:pt>
                <c:pt idx="13">
                  <c:v>簡東明</c:v>
                </c:pt>
                <c:pt idx="14">
                  <c:v>蘇震清</c:v>
                </c:pt>
              </c:strCache>
            </c:strRef>
          </c:cat>
          <c:val>
            <c:numRef>
              <c:f>工作表2!$C$92:$C$106</c:f>
              <c:numCache>
                <c:formatCode>General</c:formatCode>
                <c:ptCount val="15"/>
                <c:pt idx="0">
                  <c:v>70</c:v>
                </c:pt>
                <c:pt idx="1">
                  <c:v>81</c:v>
                </c:pt>
                <c:pt idx="2">
                  <c:v>54</c:v>
                </c:pt>
                <c:pt idx="3">
                  <c:v>83</c:v>
                </c:pt>
                <c:pt idx="4">
                  <c:v>74</c:v>
                </c:pt>
                <c:pt idx="5">
                  <c:v>73</c:v>
                </c:pt>
                <c:pt idx="6">
                  <c:v>61</c:v>
                </c:pt>
                <c:pt idx="7">
                  <c:v>117</c:v>
                </c:pt>
                <c:pt idx="8">
                  <c:v>68</c:v>
                </c:pt>
                <c:pt idx="9">
                  <c:v>74</c:v>
                </c:pt>
                <c:pt idx="10">
                  <c:v>115</c:v>
                </c:pt>
                <c:pt idx="11">
                  <c:v>74</c:v>
                </c:pt>
                <c:pt idx="12">
                  <c:v>95</c:v>
                </c:pt>
                <c:pt idx="13">
                  <c:v>40</c:v>
                </c:pt>
                <c:pt idx="14">
                  <c:v>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3168640"/>
        <c:axId val="163170176"/>
      </c:barChart>
      <c:catAx>
        <c:axId val="163168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170176"/>
        <c:crosses val="autoZero"/>
        <c:auto val="1"/>
        <c:lblAlgn val="ctr"/>
        <c:lblOffset val="100"/>
        <c:noMultiLvlLbl val="0"/>
      </c:catAx>
      <c:valAx>
        <c:axId val="163170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168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第一會期 </a:t>
            </a:r>
            <a:r>
              <a:rPr lang="en-US" altLang="zh-TW"/>
              <a:t>-</a:t>
            </a:r>
            <a:r>
              <a:rPr lang="zh-TW" altLang="en-US"/>
              <a:t> 司法及法制 委員會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媒體!$T$2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媒體!$S$3:$S$15</c:f>
              <c:strCache>
                <c:ptCount val="13"/>
                <c:pt idx="0">
                  <c:v>呂學樟</c:v>
                </c:pt>
                <c:pt idx="1">
                  <c:v>廖正井</c:v>
                </c:pt>
                <c:pt idx="2">
                  <c:v>柯建銘</c:v>
                </c:pt>
                <c:pt idx="3">
                  <c:v>尤美女</c:v>
                </c:pt>
                <c:pt idx="4">
                  <c:v>潘孟安</c:v>
                </c:pt>
                <c:pt idx="5">
                  <c:v>吳宜臻</c:v>
                </c:pt>
                <c:pt idx="6">
                  <c:v>林正二</c:v>
                </c:pt>
                <c:pt idx="7">
                  <c:v>謝國樑</c:v>
                </c:pt>
                <c:pt idx="8">
                  <c:v>王廷升</c:v>
                </c:pt>
                <c:pt idx="9">
                  <c:v>王惠美</c:v>
                </c:pt>
                <c:pt idx="10">
                  <c:v>林國正</c:v>
                </c:pt>
                <c:pt idx="11">
                  <c:v>李貴敏</c:v>
                </c:pt>
                <c:pt idx="12">
                  <c:v>鄭天財</c:v>
                </c:pt>
              </c:strCache>
            </c:strRef>
          </c:cat>
          <c:val>
            <c:numRef>
              <c:f>媒體!$T$3:$T$15</c:f>
              <c:numCache>
                <c:formatCode>General</c:formatCode>
                <c:ptCount val="13"/>
                <c:pt idx="0">
                  <c:v>40</c:v>
                </c:pt>
                <c:pt idx="1">
                  <c:v>71</c:v>
                </c:pt>
                <c:pt idx="2">
                  <c:v>30</c:v>
                </c:pt>
                <c:pt idx="3">
                  <c:v>85</c:v>
                </c:pt>
                <c:pt idx="4">
                  <c:v>0</c:v>
                </c:pt>
                <c:pt idx="5">
                  <c:v>71</c:v>
                </c:pt>
                <c:pt idx="6">
                  <c:v>72</c:v>
                </c:pt>
                <c:pt idx="7">
                  <c:v>45</c:v>
                </c:pt>
                <c:pt idx="8">
                  <c:v>11</c:v>
                </c:pt>
                <c:pt idx="9">
                  <c:v>35</c:v>
                </c:pt>
                <c:pt idx="10">
                  <c:v>51</c:v>
                </c:pt>
                <c:pt idx="11">
                  <c:v>51</c:v>
                </c:pt>
                <c:pt idx="12">
                  <c:v>73</c:v>
                </c:pt>
              </c:numCache>
            </c:numRef>
          </c:val>
        </c:ser>
        <c:ser>
          <c:idx val="1"/>
          <c:order val="1"/>
          <c:tx>
            <c:strRef>
              <c:f>媒體!$U$2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媒體!$S$3:$S$15</c:f>
              <c:strCache>
                <c:ptCount val="13"/>
                <c:pt idx="0">
                  <c:v>呂學樟</c:v>
                </c:pt>
                <c:pt idx="1">
                  <c:v>廖正井</c:v>
                </c:pt>
                <c:pt idx="2">
                  <c:v>柯建銘</c:v>
                </c:pt>
                <c:pt idx="3">
                  <c:v>尤美女</c:v>
                </c:pt>
                <c:pt idx="4">
                  <c:v>潘孟安</c:v>
                </c:pt>
                <c:pt idx="5">
                  <c:v>吳宜臻</c:v>
                </c:pt>
                <c:pt idx="6">
                  <c:v>林正二</c:v>
                </c:pt>
                <c:pt idx="7">
                  <c:v>謝國樑</c:v>
                </c:pt>
                <c:pt idx="8">
                  <c:v>王廷升</c:v>
                </c:pt>
                <c:pt idx="9">
                  <c:v>王惠美</c:v>
                </c:pt>
                <c:pt idx="10">
                  <c:v>林國正</c:v>
                </c:pt>
                <c:pt idx="11">
                  <c:v>李貴敏</c:v>
                </c:pt>
                <c:pt idx="12">
                  <c:v>鄭天財</c:v>
                </c:pt>
              </c:strCache>
            </c:strRef>
          </c:cat>
          <c:val>
            <c:numRef>
              <c:f>媒體!$U$3:$U$15</c:f>
              <c:numCache>
                <c:formatCode>General</c:formatCode>
                <c:ptCount val="13"/>
                <c:pt idx="0">
                  <c:v>67</c:v>
                </c:pt>
                <c:pt idx="1">
                  <c:v>60</c:v>
                </c:pt>
                <c:pt idx="2">
                  <c:v>92</c:v>
                </c:pt>
                <c:pt idx="3">
                  <c:v>120</c:v>
                </c:pt>
                <c:pt idx="4">
                  <c:v>113</c:v>
                </c:pt>
                <c:pt idx="5">
                  <c:v>100</c:v>
                </c:pt>
                <c:pt idx="6">
                  <c:v>35</c:v>
                </c:pt>
                <c:pt idx="7">
                  <c:v>73</c:v>
                </c:pt>
                <c:pt idx="8">
                  <c:v>37</c:v>
                </c:pt>
                <c:pt idx="9">
                  <c:v>58</c:v>
                </c:pt>
                <c:pt idx="10">
                  <c:v>41</c:v>
                </c:pt>
                <c:pt idx="11">
                  <c:v>31</c:v>
                </c:pt>
                <c:pt idx="12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736128"/>
        <c:axId val="24737664"/>
      </c:barChart>
      <c:catAx>
        <c:axId val="24736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4737664"/>
        <c:crosses val="autoZero"/>
        <c:auto val="1"/>
        <c:lblAlgn val="ctr"/>
        <c:lblOffset val="100"/>
        <c:noMultiLvlLbl val="0"/>
      </c:catAx>
      <c:valAx>
        <c:axId val="24737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4736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第三會期 </a:t>
            </a:r>
            <a:r>
              <a:rPr lang="en-US" altLang="zh-TW"/>
              <a:t>-</a:t>
            </a:r>
            <a:r>
              <a:rPr lang="en-US" altLang="zh-TW" baseline="0"/>
              <a:t> </a:t>
            </a:r>
            <a:r>
              <a:rPr lang="zh-TW" altLang="en-US" baseline="0"/>
              <a:t>財政 委員會</a:t>
            </a:r>
            <a:endParaRPr lang="zh-TW" alt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工作表2!$B$107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工作表2!$A$108:$A$120</c:f>
              <c:strCache>
                <c:ptCount val="13"/>
                <c:pt idx="0">
                  <c:v>吳秉叡</c:v>
                </c:pt>
                <c:pt idx="1">
                  <c:v>李貴敏</c:v>
                </c:pt>
                <c:pt idx="2">
                  <c:v>李應元</c:v>
                </c:pt>
                <c:pt idx="3">
                  <c:v>薛凌</c:v>
                </c:pt>
                <c:pt idx="4">
                  <c:v>林德福</c:v>
                </c:pt>
                <c:pt idx="5">
                  <c:v>孫大千</c:v>
                </c:pt>
                <c:pt idx="6">
                  <c:v>翁重鈞</c:v>
                </c:pt>
                <c:pt idx="7">
                  <c:v>羅明才</c:v>
                </c:pt>
                <c:pt idx="8">
                  <c:v>許添財</c:v>
                </c:pt>
                <c:pt idx="9">
                  <c:v>曾巨威</c:v>
                </c:pt>
                <c:pt idx="10">
                  <c:v>費鴻泰</c:v>
                </c:pt>
                <c:pt idx="11">
                  <c:v>蔡正元</c:v>
                </c:pt>
                <c:pt idx="12">
                  <c:v>盧秀燕</c:v>
                </c:pt>
              </c:strCache>
            </c:strRef>
          </c:cat>
          <c:val>
            <c:numRef>
              <c:f>工作表2!$B$108:$B$120</c:f>
              <c:numCache>
                <c:formatCode>General</c:formatCode>
                <c:ptCount val="13"/>
                <c:pt idx="0">
                  <c:v>36</c:v>
                </c:pt>
                <c:pt idx="1">
                  <c:v>88</c:v>
                </c:pt>
                <c:pt idx="2">
                  <c:v>32</c:v>
                </c:pt>
                <c:pt idx="3">
                  <c:v>45</c:v>
                </c:pt>
                <c:pt idx="4">
                  <c:v>36</c:v>
                </c:pt>
                <c:pt idx="5">
                  <c:v>22</c:v>
                </c:pt>
                <c:pt idx="6">
                  <c:v>29</c:v>
                </c:pt>
                <c:pt idx="7">
                  <c:v>26</c:v>
                </c:pt>
                <c:pt idx="8">
                  <c:v>169</c:v>
                </c:pt>
                <c:pt idx="9">
                  <c:v>21</c:v>
                </c:pt>
                <c:pt idx="10">
                  <c:v>29</c:v>
                </c:pt>
                <c:pt idx="11">
                  <c:v>18</c:v>
                </c:pt>
                <c:pt idx="12">
                  <c:v>32</c:v>
                </c:pt>
              </c:numCache>
            </c:numRef>
          </c:val>
        </c:ser>
        <c:ser>
          <c:idx val="1"/>
          <c:order val="1"/>
          <c:tx>
            <c:strRef>
              <c:f>工作表2!$C$107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工作表2!$A$108:$A$120</c:f>
              <c:strCache>
                <c:ptCount val="13"/>
                <c:pt idx="0">
                  <c:v>吳秉叡</c:v>
                </c:pt>
                <c:pt idx="1">
                  <c:v>李貴敏</c:v>
                </c:pt>
                <c:pt idx="2">
                  <c:v>李應元</c:v>
                </c:pt>
                <c:pt idx="3">
                  <c:v>薛凌</c:v>
                </c:pt>
                <c:pt idx="4">
                  <c:v>林德福</c:v>
                </c:pt>
                <c:pt idx="5">
                  <c:v>孫大千</c:v>
                </c:pt>
                <c:pt idx="6">
                  <c:v>翁重鈞</c:v>
                </c:pt>
                <c:pt idx="7">
                  <c:v>羅明才</c:v>
                </c:pt>
                <c:pt idx="8">
                  <c:v>許添財</c:v>
                </c:pt>
                <c:pt idx="9">
                  <c:v>曾巨威</c:v>
                </c:pt>
                <c:pt idx="10">
                  <c:v>費鴻泰</c:v>
                </c:pt>
                <c:pt idx="11">
                  <c:v>蔡正元</c:v>
                </c:pt>
                <c:pt idx="12">
                  <c:v>盧秀燕</c:v>
                </c:pt>
              </c:strCache>
            </c:strRef>
          </c:cat>
          <c:val>
            <c:numRef>
              <c:f>工作表2!$C$108:$C$120</c:f>
              <c:numCache>
                <c:formatCode>General</c:formatCode>
                <c:ptCount val="13"/>
                <c:pt idx="0">
                  <c:v>71</c:v>
                </c:pt>
                <c:pt idx="1">
                  <c:v>61</c:v>
                </c:pt>
                <c:pt idx="2">
                  <c:v>94</c:v>
                </c:pt>
                <c:pt idx="3">
                  <c:v>102</c:v>
                </c:pt>
                <c:pt idx="4">
                  <c:v>70</c:v>
                </c:pt>
                <c:pt idx="5">
                  <c:v>77</c:v>
                </c:pt>
                <c:pt idx="6">
                  <c:v>69</c:v>
                </c:pt>
                <c:pt idx="7">
                  <c:v>68</c:v>
                </c:pt>
                <c:pt idx="8">
                  <c:v>109</c:v>
                </c:pt>
                <c:pt idx="9">
                  <c:v>48</c:v>
                </c:pt>
                <c:pt idx="10">
                  <c:v>105</c:v>
                </c:pt>
                <c:pt idx="11">
                  <c:v>92</c:v>
                </c:pt>
                <c:pt idx="12">
                  <c:v>112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1828224"/>
        <c:axId val="161842304"/>
      </c:barChart>
      <c:catAx>
        <c:axId val="161828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1842304"/>
        <c:crosses val="autoZero"/>
        <c:auto val="1"/>
        <c:lblAlgn val="ctr"/>
        <c:lblOffset val="100"/>
        <c:noMultiLvlLbl val="0"/>
      </c:catAx>
      <c:valAx>
        <c:axId val="161842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18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第三會期 </a:t>
            </a:r>
            <a:r>
              <a:rPr lang="en-US" altLang="zh-TW" sz="1400" b="0" i="0" baseline="0">
                <a:effectLst/>
              </a:rPr>
              <a:t>- </a:t>
            </a:r>
            <a:r>
              <a:rPr lang="zh-TW" altLang="zh-TW" sz="1400" b="0" i="0" baseline="0">
                <a:effectLst/>
              </a:rPr>
              <a:t>內政 委員會</a:t>
            </a:r>
            <a:endParaRPr lang="zh-TW" altLang="zh-TW" sz="140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</a:t>
            </a:r>
            <a:r>
              <a:rPr lang="zh-TW" altLang="en-US" sz="1400" b="0" i="0" baseline="0">
                <a:effectLst/>
              </a:rPr>
              <a:t>次數</a:t>
            </a:r>
            <a:r>
              <a:rPr lang="zh-TW" altLang="zh-TW" sz="1400" b="0" i="0" baseline="0">
                <a:effectLst/>
              </a:rPr>
              <a:t>相關圖</a:t>
            </a:r>
            <a:endParaRPr lang="zh-TW" altLang="zh-TW" sz="1400">
              <a:effectLst/>
            </a:endParaRPr>
          </a:p>
        </c:rich>
      </c:tx>
      <c:layout>
        <c:manualLayout>
          <c:xMode val="edge"/>
          <c:yMode val="edge"/>
          <c:x val="0.11997520830057166"/>
          <c:y val="3.1199496035137161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工作表2!$C$17</c:f>
              <c:strCache>
                <c:ptCount val="1"/>
                <c:pt idx="0">
                  <c:v>媒體曝光次數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工作表2!$B$18:$B$31</c:f>
              <c:numCache>
                <c:formatCode>General</c:formatCode>
                <c:ptCount val="14"/>
                <c:pt idx="0">
                  <c:v>87</c:v>
                </c:pt>
                <c:pt idx="1">
                  <c:v>53</c:v>
                </c:pt>
                <c:pt idx="2">
                  <c:v>51</c:v>
                </c:pt>
                <c:pt idx="3">
                  <c:v>71</c:v>
                </c:pt>
                <c:pt idx="4">
                  <c:v>44</c:v>
                </c:pt>
                <c:pt idx="5">
                  <c:v>60</c:v>
                </c:pt>
                <c:pt idx="6">
                  <c:v>27</c:v>
                </c:pt>
                <c:pt idx="7">
                  <c:v>36</c:v>
                </c:pt>
                <c:pt idx="8">
                  <c:v>16</c:v>
                </c:pt>
                <c:pt idx="9">
                  <c:v>34</c:v>
                </c:pt>
                <c:pt idx="10">
                  <c:v>72</c:v>
                </c:pt>
                <c:pt idx="11">
                  <c:v>22</c:v>
                </c:pt>
                <c:pt idx="12">
                  <c:v>74</c:v>
                </c:pt>
                <c:pt idx="13">
                  <c:v>82</c:v>
                </c:pt>
              </c:numCache>
            </c:numRef>
          </c:xVal>
          <c:yVal>
            <c:numRef>
              <c:f>工作表2!$C$18:$C$31</c:f>
              <c:numCache>
                <c:formatCode>General</c:formatCode>
                <c:ptCount val="14"/>
                <c:pt idx="0">
                  <c:v>105</c:v>
                </c:pt>
                <c:pt idx="1">
                  <c:v>102</c:v>
                </c:pt>
                <c:pt idx="2">
                  <c:v>103</c:v>
                </c:pt>
                <c:pt idx="3">
                  <c:v>72</c:v>
                </c:pt>
                <c:pt idx="4">
                  <c:v>91</c:v>
                </c:pt>
                <c:pt idx="5">
                  <c:v>125</c:v>
                </c:pt>
                <c:pt idx="6">
                  <c:v>95</c:v>
                </c:pt>
                <c:pt idx="7">
                  <c:v>70</c:v>
                </c:pt>
                <c:pt idx="8">
                  <c:v>70</c:v>
                </c:pt>
                <c:pt idx="9">
                  <c:v>72</c:v>
                </c:pt>
                <c:pt idx="10">
                  <c:v>100</c:v>
                </c:pt>
                <c:pt idx="11">
                  <c:v>60</c:v>
                </c:pt>
                <c:pt idx="12">
                  <c:v>92</c:v>
                </c:pt>
                <c:pt idx="13">
                  <c:v>75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1856128"/>
        <c:axId val="161882496"/>
      </c:scatterChart>
      <c:valAx>
        <c:axId val="1618561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1882496"/>
        <c:crosses val="autoZero"/>
        <c:crossBetween val="midCat"/>
      </c:valAx>
      <c:valAx>
        <c:axId val="161882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18561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sz="1400" b="0" i="0" baseline="0">
                <a:effectLst/>
              </a:rPr>
              <a:t>第三會期 </a:t>
            </a:r>
            <a:r>
              <a:rPr lang="en-US" altLang="zh-TW" sz="1400" b="0" i="0" baseline="0">
                <a:effectLst/>
              </a:rPr>
              <a:t>-</a:t>
            </a:r>
            <a:r>
              <a:rPr lang="zh-TW" altLang="en-US" sz="1400" b="0" i="0" baseline="0">
                <a:effectLst/>
              </a:rPr>
              <a:t> 教育文化 委員會</a:t>
            </a:r>
            <a:endParaRPr lang="en-US" altLang="zh-TW" sz="1400" b="0" i="0" baseline="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</a:t>
            </a:r>
            <a:r>
              <a:rPr lang="zh-TW" altLang="en-US" sz="1400" b="0" i="0" baseline="0">
                <a:effectLst/>
              </a:rPr>
              <a:t>次數</a:t>
            </a:r>
            <a:r>
              <a:rPr lang="zh-TW" altLang="zh-TW" sz="1400" b="0" i="0" baseline="0">
                <a:effectLst/>
              </a:rPr>
              <a:t>相關圖</a:t>
            </a:r>
            <a:endParaRPr lang="zh-TW" altLang="zh-TW" sz="1400"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工作表2!$B$33:$B$46</c:f>
              <c:numCache>
                <c:formatCode>General</c:formatCode>
                <c:ptCount val="14"/>
                <c:pt idx="0">
                  <c:v>49</c:v>
                </c:pt>
                <c:pt idx="1">
                  <c:v>42</c:v>
                </c:pt>
                <c:pt idx="2">
                  <c:v>48</c:v>
                </c:pt>
                <c:pt idx="3">
                  <c:v>107</c:v>
                </c:pt>
                <c:pt idx="4">
                  <c:v>123</c:v>
                </c:pt>
                <c:pt idx="5">
                  <c:v>107</c:v>
                </c:pt>
                <c:pt idx="6">
                  <c:v>32</c:v>
                </c:pt>
                <c:pt idx="7">
                  <c:v>57</c:v>
                </c:pt>
                <c:pt idx="8">
                  <c:v>50</c:v>
                </c:pt>
                <c:pt idx="9">
                  <c:v>30</c:v>
                </c:pt>
                <c:pt idx="10">
                  <c:v>33</c:v>
                </c:pt>
                <c:pt idx="11">
                  <c:v>50</c:v>
                </c:pt>
                <c:pt idx="12">
                  <c:v>64</c:v>
                </c:pt>
                <c:pt idx="13">
                  <c:v>36</c:v>
                </c:pt>
              </c:numCache>
            </c:numRef>
          </c:xVal>
          <c:yVal>
            <c:numRef>
              <c:f>工作表2!$C$33:$C$46</c:f>
              <c:numCache>
                <c:formatCode>General</c:formatCode>
                <c:ptCount val="14"/>
                <c:pt idx="0">
                  <c:v>60</c:v>
                </c:pt>
                <c:pt idx="1">
                  <c:v>84</c:v>
                </c:pt>
                <c:pt idx="2">
                  <c:v>69</c:v>
                </c:pt>
                <c:pt idx="3">
                  <c:v>97</c:v>
                </c:pt>
                <c:pt idx="4">
                  <c:v>104</c:v>
                </c:pt>
                <c:pt idx="5">
                  <c:v>115</c:v>
                </c:pt>
                <c:pt idx="6">
                  <c:v>74</c:v>
                </c:pt>
                <c:pt idx="7">
                  <c:v>106</c:v>
                </c:pt>
                <c:pt idx="8">
                  <c:v>62</c:v>
                </c:pt>
                <c:pt idx="9">
                  <c:v>85</c:v>
                </c:pt>
                <c:pt idx="10">
                  <c:v>54</c:v>
                </c:pt>
                <c:pt idx="11">
                  <c:v>80</c:v>
                </c:pt>
                <c:pt idx="12">
                  <c:v>40</c:v>
                </c:pt>
                <c:pt idx="13">
                  <c:v>110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1911552"/>
        <c:axId val="161913088"/>
      </c:scatterChart>
      <c:valAx>
        <c:axId val="161911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1913088"/>
        <c:crosses val="autoZero"/>
        <c:crossBetween val="midCat"/>
      </c:valAx>
      <c:valAx>
        <c:axId val="161913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19115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第三會期 </a:t>
            </a:r>
            <a:r>
              <a:rPr lang="en-US" altLang="zh-TW" sz="1400" b="0" i="0" baseline="0">
                <a:effectLst/>
              </a:rPr>
              <a:t>-</a:t>
            </a:r>
            <a:r>
              <a:rPr lang="zh-TW" altLang="zh-TW" sz="1400" b="0" i="0" baseline="0">
                <a:effectLst/>
              </a:rPr>
              <a:t> </a:t>
            </a:r>
            <a:r>
              <a:rPr lang="zh-TW" altLang="en-US" sz="1400" b="0" i="0" baseline="0">
                <a:effectLst/>
              </a:rPr>
              <a:t>司法法制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</a:t>
            </a:r>
            <a:r>
              <a:rPr lang="zh-TW" altLang="en-US" sz="1400" b="0" i="0" baseline="0">
                <a:effectLst/>
              </a:rPr>
              <a:t>次數</a:t>
            </a:r>
            <a:r>
              <a:rPr lang="zh-TW" altLang="zh-TW" sz="1400" b="0" i="0" baseline="0">
                <a:effectLst/>
              </a:rPr>
              <a:t>相關圖</a:t>
            </a:r>
            <a:endParaRPr lang="zh-TW" altLang="zh-TW" sz="1400"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工作表2!$B$48:$B$60</c:f>
              <c:numCache>
                <c:formatCode>General</c:formatCode>
                <c:ptCount val="13"/>
                <c:pt idx="0">
                  <c:v>43</c:v>
                </c:pt>
                <c:pt idx="1">
                  <c:v>82</c:v>
                </c:pt>
                <c:pt idx="2">
                  <c:v>64</c:v>
                </c:pt>
                <c:pt idx="3">
                  <c:v>39</c:v>
                </c:pt>
                <c:pt idx="4">
                  <c:v>0</c:v>
                </c:pt>
                <c:pt idx="5">
                  <c:v>21</c:v>
                </c:pt>
                <c:pt idx="6">
                  <c:v>0</c:v>
                </c:pt>
                <c:pt idx="7">
                  <c:v>49</c:v>
                </c:pt>
                <c:pt idx="8">
                  <c:v>0</c:v>
                </c:pt>
                <c:pt idx="9">
                  <c:v>146</c:v>
                </c:pt>
                <c:pt idx="10">
                  <c:v>58</c:v>
                </c:pt>
                <c:pt idx="11">
                  <c:v>32</c:v>
                </c:pt>
                <c:pt idx="12">
                  <c:v>0</c:v>
                </c:pt>
              </c:numCache>
            </c:numRef>
          </c:xVal>
          <c:yVal>
            <c:numRef>
              <c:f>工作表2!$C$48:$C$60</c:f>
              <c:numCache>
                <c:formatCode>General</c:formatCode>
                <c:ptCount val="13"/>
                <c:pt idx="0">
                  <c:v>64</c:v>
                </c:pt>
                <c:pt idx="1">
                  <c:v>122</c:v>
                </c:pt>
                <c:pt idx="2">
                  <c:v>102</c:v>
                </c:pt>
                <c:pt idx="3">
                  <c:v>90</c:v>
                </c:pt>
                <c:pt idx="4">
                  <c:v>95</c:v>
                </c:pt>
                <c:pt idx="5">
                  <c:v>79</c:v>
                </c:pt>
                <c:pt idx="6">
                  <c:v>100</c:v>
                </c:pt>
                <c:pt idx="7">
                  <c:v>98</c:v>
                </c:pt>
                <c:pt idx="8">
                  <c:v>105</c:v>
                </c:pt>
                <c:pt idx="9">
                  <c:v>47</c:v>
                </c:pt>
                <c:pt idx="10">
                  <c:v>90</c:v>
                </c:pt>
                <c:pt idx="11">
                  <c:v>70</c:v>
                </c:pt>
                <c:pt idx="12">
                  <c:v>45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3474048"/>
        <c:axId val="163479936"/>
      </c:scatterChart>
      <c:valAx>
        <c:axId val="1634740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479936"/>
        <c:crosses val="autoZero"/>
        <c:crossBetween val="midCat"/>
      </c:valAx>
      <c:valAx>
        <c:axId val="163479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4740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第三會期 </a:t>
            </a:r>
            <a:r>
              <a:rPr lang="en-US" altLang="zh-TW" sz="1400" b="0" i="0" baseline="0">
                <a:effectLst/>
              </a:rPr>
              <a:t>-</a:t>
            </a:r>
            <a:r>
              <a:rPr lang="zh-TW" altLang="zh-TW" sz="1400" b="0" i="0" baseline="0">
                <a:effectLst/>
              </a:rPr>
              <a:t> </a:t>
            </a:r>
            <a:r>
              <a:rPr lang="zh-TW" altLang="en-US" sz="1400" b="0" i="0" baseline="0">
                <a:effectLst/>
              </a:rPr>
              <a:t>社會福利及衛生環境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</a:t>
            </a:r>
            <a:r>
              <a:rPr lang="zh-TW" altLang="en-US" sz="1400" b="0" i="0" baseline="0">
                <a:effectLst/>
              </a:rPr>
              <a:t>次數</a:t>
            </a:r>
            <a:r>
              <a:rPr lang="zh-TW" altLang="zh-TW" sz="1400" b="0" i="0" baseline="0">
                <a:effectLst/>
              </a:rPr>
              <a:t>相關圖</a:t>
            </a:r>
            <a:endParaRPr lang="zh-TW" altLang="zh-TW" sz="1400"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工作表2!$B$62:$B$76</c:f>
              <c:numCache>
                <c:formatCode>General</c:formatCode>
                <c:ptCount val="15"/>
                <c:pt idx="0">
                  <c:v>57</c:v>
                </c:pt>
                <c:pt idx="1">
                  <c:v>51</c:v>
                </c:pt>
                <c:pt idx="2">
                  <c:v>42</c:v>
                </c:pt>
                <c:pt idx="3">
                  <c:v>34</c:v>
                </c:pt>
                <c:pt idx="4">
                  <c:v>26</c:v>
                </c:pt>
                <c:pt idx="5">
                  <c:v>48</c:v>
                </c:pt>
                <c:pt idx="6">
                  <c:v>32</c:v>
                </c:pt>
                <c:pt idx="7">
                  <c:v>30</c:v>
                </c:pt>
                <c:pt idx="8">
                  <c:v>13</c:v>
                </c:pt>
                <c:pt idx="9">
                  <c:v>27</c:v>
                </c:pt>
                <c:pt idx="10">
                  <c:v>36</c:v>
                </c:pt>
                <c:pt idx="11">
                  <c:v>37</c:v>
                </c:pt>
                <c:pt idx="12">
                  <c:v>0</c:v>
                </c:pt>
                <c:pt idx="13">
                  <c:v>86</c:v>
                </c:pt>
                <c:pt idx="14">
                  <c:v>0</c:v>
                </c:pt>
              </c:numCache>
            </c:numRef>
          </c:xVal>
          <c:yVal>
            <c:numRef>
              <c:f>工作表2!$C$62:$C$76</c:f>
              <c:numCache>
                <c:formatCode>General</c:formatCode>
                <c:ptCount val="15"/>
                <c:pt idx="0">
                  <c:v>90</c:v>
                </c:pt>
                <c:pt idx="1">
                  <c:v>105</c:v>
                </c:pt>
                <c:pt idx="2">
                  <c:v>87</c:v>
                </c:pt>
                <c:pt idx="3">
                  <c:v>80</c:v>
                </c:pt>
                <c:pt idx="4">
                  <c:v>105</c:v>
                </c:pt>
                <c:pt idx="5">
                  <c:v>120</c:v>
                </c:pt>
                <c:pt idx="6">
                  <c:v>50</c:v>
                </c:pt>
                <c:pt idx="7">
                  <c:v>77</c:v>
                </c:pt>
                <c:pt idx="8">
                  <c:v>40</c:v>
                </c:pt>
                <c:pt idx="9">
                  <c:v>82</c:v>
                </c:pt>
                <c:pt idx="10">
                  <c:v>95</c:v>
                </c:pt>
                <c:pt idx="11">
                  <c:v>93</c:v>
                </c:pt>
                <c:pt idx="12">
                  <c:v>80</c:v>
                </c:pt>
                <c:pt idx="13">
                  <c:v>62</c:v>
                </c:pt>
                <c:pt idx="14">
                  <c:v>101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1940224"/>
        <c:axId val="161941760"/>
      </c:scatterChart>
      <c:valAx>
        <c:axId val="1619402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1941760"/>
        <c:crosses val="autoZero"/>
        <c:crossBetween val="midCat"/>
      </c:valAx>
      <c:valAx>
        <c:axId val="161941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194022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第三會期 </a:t>
            </a:r>
            <a:r>
              <a:rPr lang="en-US" altLang="zh-TW" sz="1400" b="0" i="0" baseline="0">
                <a:effectLst/>
              </a:rPr>
              <a:t>-</a:t>
            </a:r>
            <a:r>
              <a:rPr lang="zh-TW" altLang="zh-TW" sz="1400" b="0" i="0" baseline="0">
                <a:effectLst/>
              </a:rPr>
              <a:t> </a:t>
            </a:r>
            <a:r>
              <a:rPr lang="zh-TW" altLang="en-US" sz="1400" b="0" i="0" baseline="0">
                <a:effectLst/>
              </a:rPr>
              <a:t>外交國防 </a:t>
            </a:r>
            <a:r>
              <a:rPr lang="zh-TW" altLang="zh-TW" sz="1400" b="0" i="0" baseline="0">
                <a:effectLst/>
              </a:rPr>
              <a:t>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</a:t>
            </a:r>
            <a:r>
              <a:rPr lang="zh-TW" altLang="en-US" sz="1400" b="0" i="0" baseline="0">
                <a:effectLst/>
              </a:rPr>
              <a:t>次數</a:t>
            </a:r>
            <a:r>
              <a:rPr lang="zh-TW" altLang="zh-TW" sz="1400" b="0" i="0" baseline="0">
                <a:effectLst/>
              </a:rPr>
              <a:t>相關圖</a:t>
            </a:r>
            <a:endParaRPr lang="zh-TW" altLang="zh-TW" sz="1400"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工作表2!$B$78:$B$90</c:f>
              <c:numCache>
                <c:formatCode>General</c:formatCode>
                <c:ptCount val="13"/>
                <c:pt idx="0">
                  <c:v>0</c:v>
                </c:pt>
                <c:pt idx="1">
                  <c:v>36</c:v>
                </c:pt>
                <c:pt idx="2">
                  <c:v>39</c:v>
                </c:pt>
                <c:pt idx="3">
                  <c:v>32</c:v>
                </c:pt>
                <c:pt idx="4">
                  <c:v>32</c:v>
                </c:pt>
                <c:pt idx="5">
                  <c:v>28</c:v>
                </c:pt>
                <c:pt idx="6">
                  <c:v>80</c:v>
                </c:pt>
                <c:pt idx="7">
                  <c:v>133</c:v>
                </c:pt>
                <c:pt idx="8">
                  <c:v>56</c:v>
                </c:pt>
                <c:pt idx="9">
                  <c:v>23</c:v>
                </c:pt>
                <c:pt idx="10">
                  <c:v>36</c:v>
                </c:pt>
                <c:pt idx="11">
                  <c:v>73</c:v>
                </c:pt>
                <c:pt idx="12">
                  <c:v>0</c:v>
                </c:pt>
              </c:numCache>
            </c:numRef>
          </c:xVal>
          <c:yVal>
            <c:numRef>
              <c:f>工作表2!$C$78:$C$90</c:f>
              <c:numCache>
                <c:formatCode>General</c:formatCode>
                <c:ptCount val="13"/>
                <c:pt idx="0">
                  <c:v>90</c:v>
                </c:pt>
                <c:pt idx="1">
                  <c:v>52</c:v>
                </c:pt>
                <c:pt idx="2">
                  <c:v>93</c:v>
                </c:pt>
                <c:pt idx="3">
                  <c:v>91</c:v>
                </c:pt>
                <c:pt idx="4">
                  <c:v>80</c:v>
                </c:pt>
                <c:pt idx="5">
                  <c:v>76</c:v>
                </c:pt>
                <c:pt idx="6">
                  <c:v>48</c:v>
                </c:pt>
                <c:pt idx="7">
                  <c:v>84</c:v>
                </c:pt>
                <c:pt idx="8">
                  <c:v>53</c:v>
                </c:pt>
                <c:pt idx="9">
                  <c:v>40</c:v>
                </c:pt>
                <c:pt idx="10">
                  <c:v>99</c:v>
                </c:pt>
                <c:pt idx="11">
                  <c:v>101</c:v>
                </c:pt>
                <c:pt idx="12">
                  <c:v>69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1974912"/>
        <c:axId val="161988992"/>
      </c:scatterChart>
      <c:valAx>
        <c:axId val="1619749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1988992"/>
        <c:crosses val="autoZero"/>
        <c:crossBetween val="midCat"/>
        <c:majorUnit val="20"/>
      </c:valAx>
      <c:valAx>
        <c:axId val="161988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197491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第三會期 </a:t>
            </a:r>
            <a:r>
              <a:rPr lang="en-US" altLang="zh-TW" sz="1400" b="0" i="0" baseline="0">
                <a:effectLst/>
              </a:rPr>
              <a:t>-</a:t>
            </a:r>
            <a:r>
              <a:rPr lang="zh-TW" altLang="zh-TW" sz="1400" b="0" i="0" baseline="0">
                <a:effectLst/>
              </a:rPr>
              <a:t> </a:t>
            </a:r>
            <a:r>
              <a:rPr lang="zh-TW" altLang="en-US" sz="1400" b="0" i="0" baseline="0">
                <a:effectLst/>
              </a:rPr>
              <a:t>經濟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</a:t>
            </a:r>
            <a:r>
              <a:rPr lang="zh-TW" altLang="en-US" sz="1400" b="0" i="0" baseline="0">
                <a:effectLst/>
              </a:rPr>
              <a:t>次數</a:t>
            </a:r>
            <a:r>
              <a:rPr lang="zh-TW" altLang="zh-TW" sz="1400" b="0" i="0" baseline="0">
                <a:effectLst/>
              </a:rPr>
              <a:t>相關圖</a:t>
            </a:r>
            <a:endParaRPr lang="zh-TW" altLang="zh-TW" sz="1400"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工作表2!$B$92:$B$106</c:f>
              <c:numCache>
                <c:formatCode>General</c:formatCode>
                <c:ptCount val="15"/>
                <c:pt idx="0">
                  <c:v>40</c:v>
                </c:pt>
                <c:pt idx="1">
                  <c:v>21</c:v>
                </c:pt>
                <c:pt idx="2">
                  <c:v>27</c:v>
                </c:pt>
                <c:pt idx="3">
                  <c:v>25</c:v>
                </c:pt>
                <c:pt idx="4">
                  <c:v>36</c:v>
                </c:pt>
                <c:pt idx="5">
                  <c:v>28</c:v>
                </c:pt>
                <c:pt idx="6">
                  <c:v>28</c:v>
                </c:pt>
                <c:pt idx="7">
                  <c:v>124</c:v>
                </c:pt>
                <c:pt idx="8">
                  <c:v>37</c:v>
                </c:pt>
                <c:pt idx="9">
                  <c:v>43</c:v>
                </c:pt>
                <c:pt idx="10">
                  <c:v>92</c:v>
                </c:pt>
                <c:pt idx="11">
                  <c:v>71</c:v>
                </c:pt>
                <c:pt idx="12">
                  <c:v>54</c:v>
                </c:pt>
                <c:pt idx="13">
                  <c:v>61</c:v>
                </c:pt>
                <c:pt idx="14">
                  <c:v>31</c:v>
                </c:pt>
              </c:numCache>
            </c:numRef>
          </c:xVal>
          <c:yVal>
            <c:numRef>
              <c:f>工作表2!$C$92:$C$106</c:f>
              <c:numCache>
                <c:formatCode>General</c:formatCode>
                <c:ptCount val="15"/>
                <c:pt idx="0">
                  <c:v>70</c:v>
                </c:pt>
                <c:pt idx="1">
                  <c:v>81</c:v>
                </c:pt>
                <c:pt idx="2">
                  <c:v>54</c:v>
                </c:pt>
                <c:pt idx="3">
                  <c:v>83</c:v>
                </c:pt>
                <c:pt idx="4">
                  <c:v>74</c:v>
                </c:pt>
                <c:pt idx="5">
                  <c:v>73</c:v>
                </c:pt>
                <c:pt idx="6">
                  <c:v>61</c:v>
                </c:pt>
                <c:pt idx="7">
                  <c:v>117</c:v>
                </c:pt>
                <c:pt idx="8">
                  <c:v>68</c:v>
                </c:pt>
                <c:pt idx="9">
                  <c:v>74</c:v>
                </c:pt>
                <c:pt idx="10">
                  <c:v>115</c:v>
                </c:pt>
                <c:pt idx="11">
                  <c:v>74</c:v>
                </c:pt>
                <c:pt idx="12">
                  <c:v>95</c:v>
                </c:pt>
                <c:pt idx="13">
                  <c:v>40</c:v>
                </c:pt>
                <c:pt idx="14">
                  <c:v>79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3517184"/>
        <c:axId val="163518720"/>
      </c:scatterChart>
      <c:valAx>
        <c:axId val="1635171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518720"/>
        <c:crosses val="autoZero"/>
        <c:crossBetween val="midCat"/>
      </c:valAx>
      <c:valAx>
        <c:axId val="163518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51718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第三會期 </a:t>
            </a:r>
            <a:r>
              <a:rPr lang="en-US" altLang="zh-TW" sz="1400" b="0" i="0" baseline="0">
                <a:effectLst/>
              </a:rPr>
              <a:t>-</a:t>
            </a:r>
            <a:r>
              <a:rPr lang="zh-TW" altLang="zh-TW" sz="1400" b="0" i="0" baseline="0">
                <a:effectLst/>
              </a:rPr>
              <a:t> </a:t>
            </a:r>
            <a:r>
              <a:rPr lang="zh-TW" altLang="en-US" sz="1400" b="0" i="0" baseline="0">
                <a:effectLst/>
              </a:rPr>
              <a:t>財政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口頭質詢次數與媒體曝光次數相關圖</a:t>
            </a:r>
            <a:endParaRPr lang="zh-TW" altLang="zh-TW" sz="1400"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工作表2!$B$108:$B$120</c:f>
              <c:numCache>
                <c:formatCode>General</c:formatCode>
                <c:ptCount val="13"/>
                <c:pt idx="0">
                  <c:v>36</c:v>
                </c:pt>
                <c:pt idx="1">
                  <c:v>88</c:v>
                </c:pt>
                <c:pt idx="2">
                  <c:v>32</c:v>
                </c:pt>
                <c:pt idx="3">
                  <c:v>45</c:v>
                </c:pt>
                <c:pt idx="4">
                  <c:v>36</c:v>
                </c:pt>
                <c:pt idx="5">
                  <c:v>22</c:v>
                </c:pt>
                <c:pt idx="6">
                  <c:v>29</c:v>
                </c:pt>
                <c:pt idx="7">
                  <c:v>26</c:v>
                </c:pt>
                <c:pt idx="8">
                  <c:v>169</c:v>
                </c:pt>
                <c:pt idx="9">
                  <c:v>21</c:v>
                </c:pt>
                <c:pt idx="10">
                  <c:v>29</c:v>
                </c:pt>
                <c:pt idx="11">
                  <c:v>18</c:v>
                </c:pt>
                <c:pt idx="12">
                  <c:v>32</c:v>
                </c:pt>
              </c:numCache>
            </c:numRef>
          </c:xVal>
          <c:yVal>
            <c:numRef>
              <c:f>工作表2!$C$108:$C$120</c:f>
              <c:numCache>
                <c:formatCode>General</c:formatCode>
                <c:ptCount val="13"/>
                <c:pt idx="0">
                  <c:v>71</c:v>
                </c:pt>
                <c:pt idx="1">
                  <c:v>61</c:v>
                </c:pt>
                <c:pt idx="2">
                  <c:v>94</c:v>
                </c:pt>
                <c:pt idx="3">
                  <c:v>102</c:v>
                </c:pt>
                <c:pt idx="4">
                  <c:v>70</c:v>
                </c:pt>
                <c:pt idx="5">
                  <c:v>77</c:v>
                </c:pt>
                <c:pt idx="6">
                  <c:v>69</c:v>
                </c:pt>
                <c:pt idx="7">
                  <c:v>68</c:v>
                </c:pt>
                <c:pt idx="8">
                  <c:v>109</c:v>
                </c:pt>
                <c:pt idx="9">
                  <c:v>48</c:v>
                </c:pt>
                <c:pt idx="10">
                  <c:v>105</c:v>
                </c:pt>
                <c:pt idx="11">
                  <c:v>92</c:v>
                </c:pt>
                <c:pt idx="12">
                  <c:v>112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3547776"/>
        <c:axId val="163553664"/>
      </c:scatterChart>
      <c:valAx>
        <c:axId val="1635477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553664"/>
        <c:crosses val="autoZero"/>
        <c:crossBetween val="midCat"/>
        <c:majorUnit val="20"/>
      </c:valAx>
      <c:valAx>
        <c:axId val="163553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5477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 dirty="0">
                <a:effectLst/>
              </a:rPr>
              <a:t>第三會期 </a:t>
            </a:r>
            <a:r>
              <a:rPr lang="en-US" altLang="zh-TW" sz="1400" b="0" i="0" baseline="0" dirty="0">
                <a:effectLst/>
              </a:rPr>
              <a:t>- </a:t>
            </a:r>
            <a:r>
              <a:rPr lang="zh-TW" altLang="zh-TW" sz="1400" b="0" i="0" baseline="0" dirty="0">
                <a:effectLst/>
              </a:rPr>
              <a:t>交通 委員會</a:t>
            </a:r>
            <a:endParaRPr lang="zh-TW" altLang="zh-TW" sz="1400" dirty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sz="1400" dirty="0"/>
              <a:t>口頭質詢次數與媒體</a:t>
            </a:r>
            <a:r>
              <a:rPr lang="zh-TW" altLang="en-US" sz="1400" dirty="0" smtClean="0"/>
              <a:t>曝光次數相關</a:t>
            </a:r>
            <a:r>
              <a:rPr lang="zh-TW" altLang="en-US" sz="1400" dirty="0"/>
              <a:t>圖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工作表2!$C$1</c:f>
              <c:strCache>
                <c:ptCount val="1"/>
                <c:pt idx="0">
                  <c:v>媒體曝光次數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工作表2!$B$2:$B$16</c:f>
              <c:numCache>
                <c:formatCode>General</c:formatCode>
                <c:ptCount val="15"/>
                <c:pt idx="0">
                  <c:v>12</c:v>
                </c:pt>
                <c:pt idx="1">
                  <c:v>57</c:v>
                </c:pt>
                <c:pt idx="2">
                  <c:v>19</c:v>
                </c:pt>
                <c:pt idx="3">
                  <c:v>27</c:v>
                </c:pt>
                <c:pt idx="4">
                  <c:v>35</c:v>
                </c:pt>
                <c:pt idx="5">
                  <c:v>15</c:v>
                </c:pt>
                <c:pt idx="6">
                  <c:v>16</c:v>
                </c:pt>
                <c:pt idx="7">
                  <c:v>28</c:v>
                </c:pt>
                <c:pt idx="8">
                  <c:v>46</c:v>
                </c:pt>
                <c:pt idx="9">
                  <c:v>44</c:v>
                </c:pt>
                <c:pt idx="10">
                  <c:v>31</c:v>
                </c:pt>
                <c:pt idx="11">
                  <c:v>33</c:v>
                </c:pt>
                <c:pt idx="12">
                  <c:v>23</c:v>
                </c:pt>
                <c:pt idx="13">
                  <c:v>32</c:v>
                </c:pt>
                <c:pt idx="14">
                  <c:v>36</c:v>
                </c:pt>
              </c:numCache>
            </c:numRef>
          </c:xVal>
          <c:yVal>
            <c:numRef>
              <c:f>工作表2!$C$2:$C$16</c:f>
              <c:numCache>
                <c:formatCode>General</c:formatCode>
                <c:ptCount val="15"/>
                <c:pt idx="0">
                  <c:v>76</c:v>
                </c:pt>
                <c:pt idx="1">
                  <c:v>111</c:v>
                </c:pt>
                <c:pt idx="2">
                  <c:v>55</c:v>
                </c:pt>
                <c:pt idx="3">
                  <c:v>92</c:v>
                </c:pt>
                <c:pt idx="4">
                  <c:v>74</c:v>
                </c:pt>
                <c:pt idx="5">
                  <c:v>50</c:v>
                </c:pt>
                <c:pt idx="6">
                  <c:v>35</c:v>
                </c:pt>
                <c:pt idx="7">
                  <c:v>80</c:v>
                </c:pt>
                <c:pt idx="8">
                  <c:v>105</c:v>
                </c:pt>
                <c:pt idx="9">
                  <c:v>129</c:v>
                </c:pt>
                <c:pt idx="10">
                  <c:v>72</c:v>
                </c:pt>
                <c:pt idx="11">
                  <c:v>115</c:v>
                </c:pt>
                <c:pt idx="12">
                  <c:v>110</c:v>
                </c:pt>
                <c:pt idx="13">
                  <c:v>70</c:v>
                </c:pt>
                <c:pt idx="14">
                  <c:v>110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3676928"/>
        <c:axId val="163678464"/>
      </c:scatterChart>
      <c:valAx>
        <c:axId val="1636769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678464"/>
        <c:crosses val="autoZero"/>
        <c:crossBetween val="midCat"/>
      </c:valAx>
      <c:valAx>
        <c:axId val="163678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6769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第四會期 </a:t>
            </a:r>
            <a:r>
              <a:rPr lang="en-US" altLang="zh-TW"/>
              <a:t>-</a:t>
            </a:r>
            <a:r>
              <a:rPr lang="zh-TW" altLang="en-US"/>
              <a:t> 交通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工作表1!$B$105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工作表1!$A$106:$A$120</c:f>
              <c:strCache>
                <c:ptCount val="15"/>
                <c:pt idx="0">
                  <c:v>王廷升</c:v>
                </c:pt>
                <c:pt idx="1">
                  <c:v>李昆澤 </c:v>
                </c:pt>
                <c:pt idx="2">
                  <c:v>李鴻鈞</c:v>
                </c:pt>
                <c:pt idx="3">
                  <c:v>林明溱 </c:v>
                </c:pt>
                <c:pt idx="4">
                  <c:v>林國正</c:v>
                </c:pt>
                <c:pt idx="5">
                  <c:v>陳根德 </c:v>
                </c:pt>
                <c:pt idx="6">
                  <c:v>陳雪生 </c:v>
                </c:pt>
                <c:pt idx="7">
                  <c:v>楊麗環 </c:v>
                </c:pt>
                <c:pt idx="8">
                  <c:v>葉宜津 </c:v>
                </c:pt>
                <c:pt idx="9">
                  <c:v>管碧玲</c:v>
                </c:pt>
                <c:pt idx="10">
                  <c:v>劉櫂豪</c:v>
                </c:pt>
                <c:pt idx="11">
                  <c:v>蔡其昌 </c:v>
                </c:pt>
                <c:pt idx="12">
                  <c:v>盧嘉辰</c:v>
                </c:pt>
                <c:pt idx="13">
                  <c:v>魏明谷</c:v>
                </c:pt>
                <c:pt idx="14">
                  <c:v>羅淑蕾 </c:v>
                </c:pt>
              </c:strCache>
            </c:strRef>
          </c:cat>
          <c:val>
            <c:numRef>
              <c:f>工作表1!$B$106:$B$120</c:f>
              <c:numCache>
                <c:formatCode>General</c:formatCode>
                <c:ptCount val="15"/>
                <c:pt idx="0">
                  <c:v>22</c:v>
                </c:pt>
                <c:pt idx="1">
                  <c:v>70</c:v>
                </c:pt>
                <c:pt idx="2">
                  <c:v>29</c:v>
                </c:pt>
                <c:pt idx="3">
                  <c:v>34</c:v>
                </c:pt>
                <c:pt idx="4">
                  <c:v>41</c:v>
                </c:pt>
                <c:pt idx="5">
                  <c:v>19</c:v>
                </c:pt>
                <c:pt idx="6">
                  <c:v>31</c:v>
                </c:pt>
                <c:pt idx="7">
                  <c:v>48</c:v>
                </c:pt>
                <c:pt idx="8">
                  <c:v>46</c:v>
                </c:pt>
                <c:pt idx="9">
                  <c:v>63</c:v>
                </c:pt>
                <c:pt idx="10">
                  <c:v>42</c:v>
                </c:pt>
                <c:pt idx="11">
                  <c:v>40</c:v>
                </c:pt>
                <c:pt idx="12">
                  <c:v>41</c:v>
                </c:pt>
                <c:pt idx="13">
                  <c:v>41</c:v>
                </c:pt>
                <c:pt idx="14">
                  <c:v>39</c:v>
                </c:pt>
              </c:numCache>
            </c:numRef>
          </c:val>
        </c:ser>
        <c:ser>
          <c:idx val="1"/>
          <c:order val="1"/>
          <c:tx>
            <c:strRef>
              <c:f>工作表1!$C$105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工作表1!$A$106:$A$120</c:f>
              <c:strCache>
                <c:ptCount val="15"/>
                <c:pt idx="0">
                  <c:v>王廷升</c:v>
                </c:pt>
                <c:pt idx="1">
                  <c:v>李昆澤 </c:v>
                </c:pt>
                <c:pt idx="2">
                  <c:v>李鴻鈞</c:v>
                </c:pt>
                <c:pt idx="3">
                  <c:v>林明溱 </c:v>
                </c:pt>
                <c:pt idx="4">
                  <c:v>林國正</c:v>
                </c:pt>
                <c:pt idx="5">
                  <c:v>陳根德 </c:v>
                </c:pt>
                <c:pt idx="6">
                  <c:v>陳雪生 </c:v>
                </c:pt>
                <c:pt idx="7">
                  <c:v>楊麗環 </c:v>
                </c:pt>
                <c:pt idx="8">
                  <c:v>葉宜津 </c:v>
                </c:pt>
                <c:pt idx="9">
                  <c:v>管碧玲</c:v>
                </c:pt>
                <c:pt idx="10">
                  <c:v>劉櫂豪</c:v>
                </c:pt>
                <c:pt idx="11">
                  <c:v>蔡其昌 </c:v>
                </c:pt>
                <c:pt idx="12">
                  <c:v>盧嘉辰</c:v>
                </c:pt>
                <c:pt idx="13">
                  <c:v>魏明谷</c:v>
                </c:pt>
                <c:pt idx="14">
                  <c:v>羅淑蕾 </c:v>
                </c:pt>
              </c:strCache>
            </c:strRef>
          </c:cat>
          <c:val>
            <c:numRef>
              <c:f>工作表1!$C$106:$C$120</c:f>
              <c:numCache>
                <c:formatCode>General</c:formatCode>
                <c:ptCount val="15"/>
                <c:pt idx="0">
                  <c:v>41</c:v>
                </c:pt>
                <c:pt idx="1">
                  <c:v>202</c:v>
                </c:pt>
                <c:pt idx="2">
                  <c:v>69</c:v>
                </c:pt>
                <c:pt idx="3">
                  <c:v>151</c:v>
                </c:pt>
                <c:pt idx="4">
                  <c:v>92</c:v>
                </c:pt>
                <c:pt idx="5">
                  <c:v>169</c:v>
                </c:pt>
                <c:pt idx="6">
                  <c:v>100</c:v>
                </c:pt>
                <c:pt idx="7">
                  <c:v>81</c:v>
                </c:pt>
                <c:pt idx="8">
                  <c:v>310</c:v>
                </c:pt>
                <c:pt idx="9">
                  <c:v>424</c:v>
                </c:pt>
                <c:pt idx="10">
                  <c:v>65</c:v>
                </c:pt>
                <c:pt idx="11">
                  <c:v>422</c:v>
                </c:pt>
                <c:pt idx="12">
                  <c:v>22</c:v>
                </c:pt>
                <c:pt idx="13">
                  <c:v>173</c:v>
                </c:pt>
                <c:pt idx="14">
                  <c:v>185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3606912"/>
        <c:axId val="163608448"/>
      </c:barChart>
      <c:catAx>
        <c:axId val="163606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608448"/>
        <c:crosses val="autoZero"/>
        <c:auto val="1"/>
        <c:lblAlgn val="ctr"/>
        <c:lblOffset val="100"/>
        <c:noMultiLvlLbl val="0"/>
      </c:catAx>
      <c:valAx>
        <c:axId val="163608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606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第一會期 </a:t>
            </a:r>
            <a:r>
              <a:rPr lang="en-US" altLang="zh-TW"/>
              <a:t>-</a:t>
            </a:r>
            <a:r>
              <a:rPr lang="zh-TW" altLang="en-US"/>
              <a:t> 社會福利及環境衛生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媒體!$W$2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媒體!$V$3:$V$17</c:f>
              <c:strCache>
                <c:ptCount val="15"/>
                <c:pt idx="0">
                  <c:v>蔡錦隆</c:v>
                </c:pt>
                <c:pt idx="1">
                  <c:v>田秋堇</c:v>
                </c:pt>
                <c:pt idx="2">
                  <c:v>劉建國</c:v>
                </c:pt>
                <c:pt idx="3">
                  <c:v>陳節如</c:v>
                </c:pt>
                <c:pt idx="4">
                  <c:v>楊曜</c:v>
                </c:pt>
                <c:pt idx="5">
                  <c:v>趙天麟</c:v>
                </c:pt>
                <c:pt idx="6">
                  <c:v>陳歐珀</c:v>
                </c:pt>
                <c:pt idx="7">
                  <c:v>林世嘉</c:v>
                </c:pt>
                <c:pt idx="8">
                  <c:v>徐少萍</c:v>
                </c:pt>
                <c:pt idx="9">
                  <c:v>鄭汝芬 </c:v>
                </c:pt>
                <c:pt idx="10">
                  <c:v>王育敏</c:v>
                </c:pt>
                <c:pt idx="11">
                  <c:v>江惠貞 </c:v>
                </c:pt>
                <c:pt idx="12">
                  <c:v>吳育仁 </c:v>
                </c:pt>
                <c:pt idx="13">
                  <c:v>楊玉欣</c:v>
                </c:pt>
                <c:pt idx="14">
                  <c:v>蘇清泉 </c:v>
                </c:pt>
              </c:strCache>
            </c:strRef>
          </c:cat>
          <c:val>
            <c:numRef>
              <c:f>媒體!$W$3:$W$17</c:f>
              <c:numCache>
                <c:formatCode>General</c:formatCode>
                <c:ptCount val="15"/>
                <c:pt idx="0">
                  <c:v>0</c:v>
                </c:pt>
                <c:pt idx="1">
                  <c:v>49</c:v>
                </c:pt>
                <c:pt idx="2">
                  <c:v>60</c:v>
                </c:pt>
                <c:pt idx="3">
                  <c:v>47</c:v>
                </c:pt>
                <c:pt idx="4">
                  <c:v>31</c:v>
                </c:pt>
                <c:pt idx="5">
                  <c:v>44</c:v>
                </c:pt>
                <c:pt idx="6">
                  <c:v>84</c:v>
                </c:pt>
                <c:pt idx="7">
                  <c:v>47</c:v>
                </c:pt>
                <c:pt idx="8">
                  <c:v>45</c:v>
                </c:pt>
                <c:pt idx="9">
                  <c:v>64</c:v>
                </c:pt>
                <c:pt idx="10">
                  <c:v>55</c:v>
                </c:pt>
                <c:pt idx="11">
                  <c:v>79</c:v>
                </c:pt>
                <c:pt idx="12">
                  <c:v>64</c:v>
                </c:pt>
                <c:pt idx="13">
                  <c:v>20</c:v>
                </c:pt>
                <c:pt idx="14">
                  <c:v>0</c:v>
                </c:pt>
              </c:numCache>
            </c:numRef>
          </c:val>
        </c:ser>
        <c:ser>
          <c:idx val="1"/>
          <c:order val="1"/>
          <c:tx>
            <c:strRef>
              <c:f>媒體!$X$2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媒體!$V$3:$V$17</c:f>
              <c:strCache>
                <c:ptCount val="15"/>
                <c:pt idx="0">
                  <c:v>蔡錦隆</c:v>
                </c:pt>
                <c:pt idx="1">
                  <c:v>田秋堇</c:v>
                </c:pt>
                <c:pt idx="2">
                  <c:v>劉建國</c:v>
                </c:pt>
                <c:pt idx="3">
                  <c:v>陳節如</c:v>
                </c:pt>
                <c:pt idx="4">
                  <c:v>楊曜</c:v>
                </c:pt>
                <c:pt idx="5">
                  <c:v>趙天麟</c:v>
                </c:pt>
                <c:pt idx="6">
                  <c:v>陳歐珀</c:v>
                </c:pt>
                <c:pt idx="7">
                  <c:v>林世嘉</c:v>
                </c:pt>
                <c:pt idx="8">
                  <c:v>徐少萍</c:v>
                </c:pt>
                <c:pt idx="9">
                  <c:v>鄭汝芬 </c:v>
                </c:pt>
                <c:pt idx="10">
                  <c:v>王育敏</c:v>
                </c:pt>
                <c:pt idx="11">
                  <c:v>江惠貞 </c:v>
                </c:pt>
                <c:pt idx="12">
                  <c:v>吳育仁 </c:v>
                </c:pt>
                <c:pt idx="13">
                  <c:v>楊玉欣</c:v>
                </c:pt>
                <c:pt idx="14">
                  <c:v>蘇清泉 </c:v>
                </c:pt>
              </c:strCache>
            </c:strRef>
          </c:cat>
          <c:val>
            <c:numRef>
              <c:f>媒體!$X$3:$X$17</c:f>
              <c:numCache>
                <c:formatCode>General</c:formatCode>
                <c:ptCount val="15"/>
                <c:pt idx="0">
                  <c:v>78</c:v>
                </c:pt>
                <c:pt idx="1">
                  <c:v>93</c:v>
                </c:pt>
                <c:pt idx="2">
                  <c:v>96</c:v>
                </c:pt>
                <c:pt idx="3">
                  <c:v>53</c:v>
                </c:pt>
                <c:pt idx="4">
                  <c:v>52</c:v>
                </c:pt>
                <c:pt idx="5">
                  <c:v>97</c:v>
                </c:pt>
                <c:pt idx="6">
                  <c:v>64</c:v>
                </c:pt>
                <c:pt idx="7">
                  <c:v>91</c:v>
                </c:pt>
                <c:pt idx="8">
                  <c:v>32</c:v>
                </c:pt>
                <c:pt idx="9">
                  <c:v>62</c:v>
                </c:pt>
                <c:pt idx="10">
                  <c:v>88</c:v>
                </c:pt>
                <c:pt idx="11">
                  <c:v>57</c:v>
                </c:pt>
                <c:pt idx="12">
                  <c:v>80</c:v>
                </c:pt>
                <c:pt idx="13">
                  <c:v>111</c:v>
                </c:pt>
                <c:pt idx="14">
                  <c:v>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751488"/>
        <c:axId val="24769664"/>
      </c:barChart>
      <c:catAx>
        <c:axId val="24751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4769664"/>
        <c:crosses val="autoZero"/>
        <c:auto val="1"/>
        <c:lblAlgn val="ctr"/>
        <c:lblOffset val="100"/>
        <c:noMultiLvlLbl val="0"/>
      </c:catAx>
      <c:valAx>
        <c:axId val="24769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4751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第四會期 </a:t>
            </a:r>
            <a:r>
              <a:rPr lang="en-US" altLang="zh-TW"/>
              <a:t>-</a:t>
            </a:r>
            <a:r>
              <a:rPr lang="zh-TW" altLang="en-US"/>
              <a:t> 內政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工作表1!$B$90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工作表1!$A$91:$A$104</c:f>
              <c:strCache>
                <c:ptCount val="14"/>
                <c:pt idx="0">
                  <c:v>江啟臣</c:v>
                </c:pt>
                <c:pt idx="1">
                  <c:v>吳育昇 </c:v>
                </c:pt>
                <c:pt idx="2">
                  <c:v>李俊俋 </c:v>
                </c:pt>
                <c:pt idx="3">
                  <c:v>邱文彥</c:v>
                </c:pt>
                <c:pt idx="4">
                  <c:v>姚文智 </c:v>
                </c:pt>
                <c:pt idx="5">
                  <c:v>段宜康 </c:v>
                </c:pt>
                <c:pt idx="6">
                  <c:v>紀國棟 </c:v>
                </c:pt>
                <c:pt idx="7">
                  <c:v>徐欣瑩</c:v>
                </c:pt>
                <c:pt idx="8">
                  <c:v>高金素梅</c:v>
                </c:pt>
                <c:pt idx="9">
                  <c:v>張慶忠 </c:v>
                </c:pt>
                <c:pt idx="10">
                  <c:v>陳其邁 </c:v>
                </c:pt>
                <c:pt idx="11">
                  <c:v>陳超明 </c:v>
                </c:pt>
                <c:pt idx="12">
                  <c:v>黃文玲 </c:v>
                </c:pt>
                <c:pt idx="13">
                  <c:v>陳怡潔 </c:v>
                </c:pt>
              </c:strCache>
            </c:strRef>
          </c:cat>
          <c:val>
            <c:numRef>
              <c:f>工作表1!$B$91:$B$104</c:f>
              <c:numCache>
                <c:formatCode>General</c:formatCode>
                <c:ptCount val="14"/>
                <c:pt idx="0">
                  <c:v>70</c:v>
                </c:pt>
                <c:pt idx="1">
                  <c:v>59</c:v>
                </c:pt>
                <c:pt idx="2">
                  <c:v>57</c:v>
                </c:pt>
                <c:pt idx="3">
                  <c:v>93</c:v>
                </c:pt>
                <c:pt idx="4">
                  <c:v>44</c:v>
                </c:pt>
                <c:pt idx="5">
                  <c:v>59</c:v>
                </c:pt>
                <c:pt idx="6">
                  <c:v>27</c:v>
                </c:pt>
                <c:pt idx="7">
                  <c:v>38</c:v>
                </c:pt>
                <c:pt idx="8">
                  <c:v>9</c:v>
                </c:pt>
                <c:pt idx="9">
                  <c:v>25</c:v>
                </c:pt>
                <c:pt idx="10">
                  <c:v>71</c:v>
                </c:pt>
                <c:pt idx="11">
                  <c:v>37</c:v>
                </c:pt>
                <c:pt idx="12">
                  <c:v>55</c:v>
                </c:pt>
                <c:pt idx="13">
                  <c:v>61</c:v>
                </c:pt>
              </c:numCache>
            </c:numRef>
          </c:val>
        </c:ser>
        <c:ser>
          <c:idx val="1"/>
          <c:order val="1"/>
          <c:tx>
            <c:strRef>
              <c:f>工作表1!$C$90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工作表1!$A$91:$A$104</c:f>
              <c:strCache>
                <c:ptCount val="14"/>
                <c:pt idx="0">
                  <c:v>江啟臣</c:v>
                </c:pt>
                <c:pt idx="1">
                  <c:v>吳育昇 </c:v>
                </c:pt>
                <c:pt idx="2">
                  <c:v>李俊俋 </c:v>
                </c:pt>
                <c:pt idx="3">
                  <c:v>邱文彥</c:v>
                </c:pt>
                <c:pt idx="4">
                  <c:v>姚文智 </c:v>
                </c:pt>
                <c:pt idx="5">
                  <c:v>段宜康 </c:v>
                </c:pt>
                <c:pt idx="6">
                  <c:v>紀國棟 </c:v>
                </c:pt>
                <c:pt idx="7">
                  <c:v>徐欣瑩</c:v>
                </c:pt>
                <c:pt idx="8">
                  <c:v>高金素梅</c:v>
                </c:pt>
                <c:pt idx="9">
                  <c:v>張慶忠 </c:v>
                </c:pt>
                <c:pt idx="10">
                  <c:v>陳其邁 </c:v>
                </c:pt>
                <c:pt idx="11">
                  <c:v>陳超明 </c:v>
                </c:pt>
                <c:pt idx="12">
                  <c:v>黃文玲 </c:v>
                </c:pt>
                <c:pt idx="13">
                  <c:v>陳怡潔 </c:v>
                </c:pt>
              </c:strCache>
            </c:strRef>
          </c:cat>
          <c:val>
            <c:numRef>
              <c:f>工作表1!$C$91:$C$104</c:f>
              <c:numCache>
                <c:formatCode>General</c:formatCode>
                <c:ptCount val="14"/>
                <c:pt idx="0">
                  <c:v>37</c:v>
                </c:pt>
                <c:pt idx="1">
                  <c:v>242</c:v>
                </c:pt>
                <c:pt idx="2">
                  <c:v>187</c:v>
                </c:pt>
                <c:pt idx="3">
                  <c:v>63</c:v>
                </c:pt>
                <c:pt idx="4">
                  <c:v>191</c:v>
                </c:pt>
                <c:pt idx="5">
                  <c:v>406</c:v>
                </c:pt>
                <c:pt idx="6">
                  <c:v>136</c:v>
                </c:pt>
                <c:pt idx="7">
                  <c:v>44</c:v>
                </c:pt>
                <c:pt idx="8">
                  <c:v>117</c:v>
                </c:pt>
                <c:pt idx="9">
                  <c:v>80</c:v>
                </c:pt>
                <c:pt idx="10">
                  <c:v>330</c:v>
                </c:pt>
                <c:pt idx="11">
                  <c:v>60</c:v>
                </c:pt>
                <c:pt idx="12">
                  <c:v>413</c:v>
                </c:pt>
                <c:pt idx="13">
                  <c:v>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3622272"/>
        <c:axId val="163189888"/>
      </c:barChart>
      <c:catAx>
        <c:axId val="163622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189888"/>
        <c:crosses val="autoZero"/>
        <c:auto val="1"/>
        <c:lblAlgn val="ctr"/>
        <c:lblOffset val="100"/>
        <c:noMultiLvlLbl val="0"/>
      </c:catAx>
      <c:valAx>
        <c:axId val="163189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622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第四會期 </a:t>
            </a:r>
            <a:r>
              <a:rPr lang="en-US" altLang="zh-TW"/>
              <a:t>- </a:t>
            </a:r>
            <a:r>
              <a:rPr lang="zh-TW" altLang="en-US"/>
              <a:t>教育及文化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工作表1!$B$15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工作表1!$A$16:$A$29</c:f>
              <c:strCache>
                <c:ptCount val="14"/>
                <c:pt idx="0">
                  <c:v>孔文吉</c:v>
                </c:pt>
                <c:pt idx="1">
                  <c:v>何欣純 </c:v>
                </c:pt>
                <c:pt idx="2">
                  <c:v>呂玉玲</c:v>
                </c:pt>
                <c:pt idx="3">
                  <c:v>李桐豪 </c:v>
                </c:pt>
                <c:pt idx="4">
                  <c:v>林佳龍 </c:v>
                </c:pt>
                <c:pt idx="5">
                  <c:v>邱志偉 </c:v>
                </c:pt>
                <c:pt idx="6">
                  <c:v>許智傑 </c:v>
                </c:pt>
                <c:pt idx="7">
                  <c:v>陳亭妃 </c:v>
                </c:pt>
                <c:pt idx="8">
                  <c:v>陳淑慧</c:v>
                </c:pt>
                <c:pt idx="9">
                  <c:v>陳學聖 </c:v>
                </c:pt>
                <c:pt idx="10">
                  <c:v>黃志雄 </c:v>
                </c:pt>
                <c:pt idx="11">
                  <c:v>蔣乃辛 </c:v>
                </c:pt>
                <c:pt idx="12">
                  <c:v>鄭天財 </c:v>
                </c:pt>
                <c:pt idx="13">
                  <c:v>鄭麗君 </c:v>
                </c:pt>
              </c:strCache>
            </c:strRef>
          </c:cat>
          <c:val>
            <c:numRef>
              <c:f>工作表1!$B$16:$B$29</c:f>
              <c:numCache>
                <c:formatCode>General</c:formatCode>
                <c:ptCount val="14"/>
                <c:pt idx="0">
                  <c:v>87</c:v>
                </c:pt>
                <c:pt idx="1">
                  <c:v>61</c:v>
                </c:pt>
                <c:pt idx="2">
                  <c:v>55</c:v>
                </c:pt>
                <c:pt idx="3">
                  <c:v>149</c:v>
                </c:pt>
                <c:pt idx="4">
                  <c:v>88</c:v>
                </c:pt>
                <c:pt idx="5">
                  <c:v>94</c:v>
                </c:pt>
                <c:pt idx="6">
                  <c:v>49</c:v>
                </c:pt>
                <c:pt idx="7">
                  <c:v>62</c:v>
                </c:pt>
                <c:pt idx="8">
                  <c:v>71</c:v>
                </c:pt>
                <c:pt idx="9">
                  <c:v>38</c:v>
                </c:pt>
                <c:pt idx="10">
                  <c:v>54</c:v>
                </c:pt>
                <c:pt idx="11">
                  <c:v>70</c:v>
                </c:pt>
                <c:pt idx="12">
                  <c:v>81</c:v>
                </c:pt>
                <c:pt idx="13">
                  <c:v>63</c:v>
                </c:pt>
              </c:numCache>
            </c:numRef>
          </c:val>
        </c:ser>
        <c:ser>
          <c:idx val="1"/>
          <c:order val="1"/>
          <c:tx>
            <c:strRef>
              <c:f>工作表1!$C$15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工作表1!$A$16:$A$29</c:f>
              <c:strCache>
                <c:ptCount val="14"/>
                <c:pt idx="0">
                  <c:v>孔文吉</c:v>
                </c:pt>
                <c:pt idx="1">
                  <c:v>何欣純 </c:v>
                </c:pt>
                <c:pt idx="2">
                  <c:v>呂玉玲</c:v>
                </c:pt>
                <c:pt idx="3">
                  <c:v>李桐豪 </c:v>
                </c:pt>
                <c:pt idx="4">
                  <c:v>林佳龍 </c:v>
                </c:pt>
                <c:pt idx="5">
                  <c:v>邱志偉 </c:v>
                </c:pt>
                <c:pt idx="6">
                  <c:v>許智傑 </c:v>
                </c:pt>
                <c:pt idx="7">
                  <c:v>陳亭妃 </c:v>
                </c:pt>
                <c:pt idx="8">
                  <c:v>陳淑慧</c:v>
                </c:pt>
                <c:pt idx="9">
                  <c:v>陳學聖 </c:v>
                </c:pt>
                <c:pt idx="10">
                  <c:v>黃志雄 </c:v>
                </c:pt>
                <c:pt idx="11">
                  <c:v>蔣乃辛 </c:v>
                </c:pt>
                <c:pt idx="12">
                  <c:v>鄭天財 </c:v>
                </c:pt>
                <c:pt idx="13">
                  <c:v>鄭麗君 </c:v>
                </c:pt>
              </c:strCache>
            </c:strRef>
          </c:cat>
          <c:val>
            <c:numRef>
              <c:f>工作表1!$C$16:$C$29</c:f>
              <c:numCache>
                <c:formatCode>General</c:formatCode>
                <c:ptCount val="14"/>
                <c:pt idx="0">
                  <c:v>120</c:v>
                </c:pt>
                <c:pt idx="1">
                  <c:v>92</c:v>
                </c:pt>
                <c:pt idx="2">
                  <c:v>65</c:v>
                </c:pt>
                <c:pt idx="3">
                  <c:v>106</c:v>
                </c:pt>
                <c:pt idx="4">
                  <c:v>77</c:v>
                </c:pt>
                <c:pt idx="5">
                  <c:v>102</c:v>
                </c:pt>
                <c:pt idx="6">
                  <c:v>98</c:v>
                </c:pt>
                <c:pt idx="7">
                  <c:v>96</c:v>
                </c:pt>
                <c:pt idx="8">
                  <c:v>90</c:v>
                </c:pt>
                <c:pt idx="9">
                  <c:v>130</c:v>
                </c:pt>
                <c:pt idx="10">
                  <c:v>73</c:v>
                </c:pt>
                <c:pt idx="11">
                  <c:v>83</c:v>
                </c:pt>
                <c:pt idx="12">
                  <c:v>74</c:v>
                </c:pt>
                <c:pt idx="13">
                  <c:v>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3228288"/>
        <c:axId val="163230080"/>
      </c:barChart>
      <c:catAx>
        <c:axId val="163228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230080"/>
        <c:crosses val="autoZero"/>
        <c:auto val="1"/>
        <c:lblAlgn val="ctr"/>
        <c:lblOffset val="100"/>
        <c:noMultiLvlLbl val="0"/>
      </c:catAx>
      <c:valAx>
        <c:axId val="163230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228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第四會期 </a:t>
            </a:r>
            <a:r>
              <a:rPr lang="en-US" altLang="zh-TW"/>
              <a:t>- </a:t>
            </a:r>
            <a:r>
              <a:rPr lang="zh-TW" altLang="en-US"/>
              <a:t>司法及法制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工作表1!$A$2:$A$14</c:f>
              <c:strCache>
                <c:ptCount val="13"/>
                <c:pt idx="0">
                  <c:v>王惠美 </c:v>
                </c:pt>
                <c:pt idx="1">
                  <c:v>尤美女 </c:v>
                </c:pt>
                <c:pt idx="2">
                  <c:v>吳宜臻 </c:v>
                </c:pt>
                <c:pt idx="3">
                  <c:v>呂學樟</c:v>
                </c:pt>
                <c:pt idx="4">
                  <c:v>林鴻池 </c:v>
                </c:pt>
                <c:pt idx="5">
                  <c:v>柯建銘 </c:v>
                </c:pt>
                <c:pt idx="6">
                  <c:v>洪秀柱 </c:v>
                </c:pt>
                <c:pt idx="7">
                  <c:v>廖正井 </c:v>
                </c:pt>
                <c:pt idx="8">
                  <c:v>潘孟安 </c:v>
                </c:pt>
                <c:pt idx="9">
                  <c:v>潘維剛 </c:v>
                </c:pt>
                <c:pt idx="10">
                  <c:v>賴士葆</c:v>
                </c:pt>
                <c:pt idx="11">
                  <c:v>謝國樑 </c:v>
                </c:pt>
                <c:pt idx="12">
                  <c:v>顏寬恒</c:v>
                </c:pt>
              </c:strCache>
            </c:strRef>
          </c:cat>
          <c:val>
            <c:numRef>
              <c:f>工作表1!$B$2:$B$14</c:f>
              <c:numCache>
                <c:formatCode>General</c:formatCode>
                <c:ptCount val="13"/>
                <c:pt idx="0">
                  <c:v>41</c:v>
                </c:pt>
                <c:pt idx="1">
                  <c:v>86</c:v>
                </c:pt>
                <c:pt idx="2">
                  <c:v>71</c:v>
                </c:pt>
                <c:pt idx="3">
                  <c:v>49</c:v>
                </c:pt>
                <c:pt idx="4">
                  <c:v>17</c:v>
                </c:pt>
                <c:pt idx="5">
                  <c:v>32</c:v>
                </c:pt>
                <c:pt idx="6">
                  <c:v>0</c:v>
                </c:pt>
                <c:pt idx="7">
                  <c:v>68</c:v>
                </c:pt>
                <c:pt idx="8">
                  <c:v>35</c:v>
                </c:pt>
                <c:pt idx="9">
                  <c:v>160</c:v>
                </c:pt>
                <c:pt idx="10">
                  <c:v>91</c:v>
                </c:pt>
                <c:pt idx="11">
                  <c:v>26</c:v>
                </c:pt>
                <c:pt idx="12">
                  <c:v>0</c:v>
                </c:pt>
              </c:numCache>
            </c:numRef>
          </c:val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工作表1!$A$2:$A$14</c:f>
              <c:strCache>
                <c:ptCount val="13"/>
                <c:pt idx="0">
                  <c:v>王惠美 </c:v>
                </c:pt>
                <c:pt idx="1">
                  <c:v>尤美女 </c:v>
                </c:pt>
                <c:pt idx="2">
                  <c:v>吳宜臻 </c:v>
                </c:pt>
                <c:pt idx="3">
                  <c:v>呂學樟</c:v>
                </c:pt>
                <c:pt idx="4">
                  <c:v>林鴻池 </c:v>
                </c:pt>
                <c:pt idx="5">
                  <c:v>柯建銘 </c:v>
                </c:pt>
                <c:pt idx="6">
                  <c:v>洪秀柱 </c:v>
                </c:pt>
                <c:pt idx="7">
                  <c:v>廖正井 </c:v>
                </c:pt>
                <c:pt idx="8">
                  <c:v>潘孟安 </c:v>
                </c:pt>
                <c:pt idx="9">
                  <c:v>潘維剛 </c:v>
                </c:pt>
                <c:pt idx="10">
                  <c:v>賴士葆</c:v>
                </c:pt>
                <c:pt idx="11">
                  <c:v>謝國樑 </c:v>
                </c:pt>
                <c:pt idx="12">
                  <c:v>顏寬恒</c:v>
                </c:pt>
              </c:strCache>
            </c:strRef>
          </c:cat>
          <c:val>
            <c:numRef>
              <c:f>工作表1!$C$2:$C$14</c:f>
              <c:numCache>
                <c:formatCode>General</c:formatCode>
                <c:ptCount val="13"/>
                <c:pt idx="0">
                  <c:v>23</c:v>
                </c:pt>
                <c:pt idx="1">
                  <c:v>115</c:v>
                </c:pt>
                <c:pt idx="2">
                  <c:v>101</c:v>
                </c:pt>
                <c:pt idx="3">
                  <c:v>76</c:v>
                </c:pt>
                <c:pt idx="4">
                  <c:v>88</c:v>
                </c:pt>
                <c:pt idx="5">
                  <c:v>55</c:v>
                </c:pt>
                <c:pt idx="6">
                  <c:v>112</c:v>
                </c:pt>
                <c:pt idx="7">
                  <c:v>87</c:v>
                </c:pt>
                <c:pt idx="8">
                  <c:v>93</c:v>
                </c:pt>
                <c:pt idx="9">
                  <c:v>85</c:v>
                </c:pt>
                <c:pt idx="10">
                  <c:v>111</c:v>
                </c:pt>
                <c:pt idx="11">
                  <c:v>112</c:v>
                </c:pt>
                <c:pt idx="12">
                  <c:v>114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3260288"/>
        <c:axId val="163261824"/>
      </c:barChart>
      <c:catAx>
        <c:axId val="163260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261824"/>
        <c:crosses val="autoZero"/>
        <c:auto val="1"/>
        <c:lblAlgn val="ctr"/>
        <c:lblOffset val="100"/>
        <c:noMultiLvlLbl val="0"/>
      </c:catAx>
      <c:valAx>
        <c:axId val="163261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260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5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第四會期 </a:t>
            </a:r>
            <a:r>
              <a:rPr lang="en-US" altLang="zh-TW"/>
              <a:t>-</a:t>
            </a:r>
            <a:r>
              <a:rPr lang="zh-TW" altLang="en-US"/>
              <a:t> 社會福利及衛生環境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工作表1!$B$60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工作表1!$A$61:$A$75</c:f>
              <c:strCache>
                <c:ptCount val="15"/>
                <c:pt idx="0">
                  <c:v>王育敏</c:v>
                </c:pt>
                <c:pt idx="1">
                  <c:v>田秋堇 </c:v>
                </c:pt>
                <c:pt idx="2">
                  <c:v>江惠貞 </c:v>
                </c:pt>
                <c:pt idx="3">
                  <c:v>吳育仁 </c:v>
                </c:pt>
                <c:pt idx="4">
                  <c:v>林淑芬 </c:v>
                </c:pt>
                <c:pt idx="5">
                  <c:v>徐少萍 </c:v>
                </c:pt>
                <c:pt idx="6">
                  <c:v>陳節如</c:v>
                </c:pt>
                <c:pt idx="7">
                  <c:v>楊玉欣</c:v>
                </c:pt>
                <c:pt idx="8">
                  <c:v>楊曜  </c:v>
                </c:pt>
                <c:pt idx="9">
                  <c:v>趙天麟 </c:v>
                </c:pt>
                <c:pt idx="10">
                  <c:v>劉建國</c:v>
                </c:pt>
                <c:pt idx="11">
                  <c:v>蔡錦隆</c:v>
                </c:pt>
                <c:pt idx="12">
                  <c:v>鄭汝芬</c:v>
                </c:pt>
                <c:pt idx="13">
                  <c:v>蘇清泉 </c:v>
                </c:pt>
                <c:pt idx="14">
                  <c:v>葉津鈴 </c:v>
                </c:pt>
              </c:strCache>
            </c:strRef>
          </c:cat>
          <c:val>
            <c:numRef>
              <c:f>工作表1!$B$61:$B$75</c:f>
              <c:numCache>
                <c:formatCode>General</c:formatCode>
                <c:ptCount val="15"/>
                <c:pt idx="0">
                  <c:v>71</c:v>
                </c:pt>
                <c:pt idx="1">
                  <c:v>50</c:v>
                </c:pt>
                <c:pt idx="2">
                  <c:v>50</c:v>
                </c:pt>
                <c:pt idx="3">
                  <c:v>43</c:v>
                </c:pt>
                <c:pt idx="4">
                  <c:v>40</c:v>
                </c:pt>
                <c:pt idx="5">
                  <c:v>30</c:v>
                </c:pt>
                <c:pt idx="6">
                  <c:v>41</c:v>
                </c:pt>
                <c:pt idx="7">
                  <c:v>20</c:v>
                </c:pt>
                <c:pt idx="8">
                  <c:v>31</c:v>
                </c:pt>
                <c:pt idx="9">
                  <c:v>30</c:v>
                </c:pt>
                <c:pt idx="10">
                  <c:v>42</c:v>
                </c:pt>
                <c:pt idx="11">
                  <c:v>30</c:v>
                </c:pt>
                <c:pt idx="12">
                  <c:v>70</c:v>
                </c:pt>
                <c:pt idx="13">
                  <c:v>50</c:v>
                </c:pt>
                <c:pt idx="14">
                  <c:v>60</c:v>
                </c:pt>
              </c:numCache>
            </c:numRef>
          </c:val>
        </c:ser>
        <c:ser>
          <c:idx val="1"/>
          <c:order val="1"/>
          <c:tx>
            <c:strRef>
              <c:f>工作表1!$C$60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工作表1!$A$61:$A$75</c:f>
              <c:strCache>
                <c:ptCount val="15"/>
                <c:pt idx="0">
                  <c:v>王育敏</c:v>
                </c:pt>
                <c:pt idx="1">
                  <c:v>田秋堇 </c:v>
                </c:pt>
                <c:pt idx="2">
                  <c:v>江惠貞 </c:v>
                </c:pt>
                <c:pt idx="3">
                  <c:v>吳育仁 </c:v>
                </c:pt>
                <c:pt idx="4">
                  <c:v>林淑芬 </c:v>
                </c:pt>
                <c:pt idx="5">
                  <c:v>徐少萍 </c:v>
                </c:pt>
                <c:pt idx="6">
                  <c:v>陳節如</c:v>
                </c:pt>
                <c:pt idx="7">
                  <c:v>楊玉欣</c:v>
                </c:pt>
                <c:pt idx="8">
                  <c:v>楊曜  </c:v>
                </c:pt>
                <c:pt idx="9">
                  <c:v>趙天麟 </c:v>
                </c:pt>
                <c:pt idx="10">
                  <c:v>劉建國</c:v>
                </c:pt>
                <c:pt idx="11">
                  <c:v>蔡錦隆</c:v>
                </c:pt>
                <c:pt idx="12">
                  <c:v>鄭汝芬</c:v>
                </c:pt>
                <c:pt idx="13">
                  <c:v>蘇清泉 </c:v>
                </c:pt>
                <c:pt idx="14">
                  <c:v>葉津鈴 </c:v>
                </c:pt>
              </c:strCache>
            </c:strRef>
          </c:cat>
          <c:val>
            <c:numRef>
              <c:f>工作表1!$C$61:$C$75</c:f>
              <c:numCache>
                <c:formatCode>General</c:formatCode>
                <c:ptCount val="15"/>
                <c:pt idx="0">
                  <c:v>91</c:v>
                </c:pt>
                <c:pt idx="1">
                  <c:v>118</c:v>
                </c:pt>
                <c:pt idx="2">
                  <c:v>211</c:v>
                </c:pt>
                <c:pt idx="3">
                  <c:v>39</c:v>
                </c:pt>
                <c:pt idx="4">
                  <c:v>247</c:v>
                </c:pt>
                <c:pt idx="5">
                  <c:v>80</c:v>
                </c:pt>
                <c:pt idx="6">
                  <c:v>113</c:v>
                </c:pt>
                <c:pt idx="7">
                  <c:v>43</c:v>
                </c:pt>
                <c:pt idx="8">
                  <c:v>26</c:v>
                </c:pt>
                <c:pt idx="9">
                  <c:v>383</c:v>
                </c:pt>
                <c:pt idx="10">
                  <c:v>197</c:v>
                </c:pt>
                <c:pt idx="11">
                  <c:v>192</c:v>
                </c:pt>
                <c:pt idx="12">
                  <c:v>32</c:v>
                </c:pt>
                <c:pt idx="13">
                  <c:v>84</c:v>
                </c:pt>
                <c:pt idx="14">
                  <c:v>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3300480"/>
        <c:axId val="163302016"/>
      </c:barChart>
      <c:catAx>
        <c:axId val="16330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302016"/>
        <c:crosses val="autoZero"/>
        <c:auto val="1"/>
        <c:lblAlgn val="ctr"/>
        <c:lblOffset val="100"/>
        <c:noMultiLvlLbl val="0"/>
      </c:catAx>
      <c:valAx>
        <c:axId val="163302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300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5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第四會期 </a:t>
            </a:r>
            <a:r>
              <a:rPr lang="en-US" altLang="zh-TW"/>
              <a:t>-</a:t>
            </a:r>
            <a:r>
              <a:rPr lang="zh-TW" altLang="en-US"/>
              <a:t> 外交及國防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工作表1!$B$76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工作表1!$A$77:$A$89</c:f>
              <c:strCache>
                <c:ptCount val="13"/>
                <c:pt idx="0">
                  <c:v>王金平</c:v>
                </c:pt>
                <c:pt idx="1">
                  <c:v>王進士 </c:v>
                </c:pt>
                <c:pt idx="2">
                  <c:v>林郁方</c:v>
                </c:pt>
                <c:pt idx="3">
                  <c:v>邱議瑩 </c:v>
                </c:pt>
                <c:pt idx="4">
                  <c:v>馬文君 </c:v>
                </c:pt>
                <c:pt idx="5">
                  <c:v>陳唐山 </c:v>
                </c:pt>
                <c:pt idx="6">
                  <c:v>陳碧涵 </c:v>
                </c:pt>
                <c:pt idx="7">
                  <c:v>陳歐珀 </c:v>
                </c:pt>
                <c:pt idx="8">
                  <c:v>陳鎮湘 </c:v>
                </c:pt>
                <c:pt idx="9">
                  <c:v>楊應雄 </c:v>
                </c:pt>
                <c:pt idx="10">
                  <c:v>詹凱臣 </c:v>
                </c:pt>
                <c:pt idx="11">
                  <c:v>蔡煌瑯 </c:v>
                </c:pt>
                <c:pt idx="12">
                  <c:v>蕭美琴 </c:v>
                </c:pt>
              </c:strCache>
            </c:strRef>
          </c:cat>
          <c:val>
            <c:numRef>
              <c:f>工作表1!$B$77:$B$89</c:f>
              <c:numCache>
                <c:formatCode>General</c:formatCode>
                <c:ptCount val="13"/>
                <c:pt idx="0">
                  <c:v>0</c:v>
                </c:pt>
                <c:pt idx="1">
                  <c:v>35</c:v>
                </c:pt>
                <c:pt idx="2">
                  <c:v>38</c:v>
                </c:pt>
                <c:pt idx="3">
                  <c:v>44</c:v>
                </c:pt>
                <c:pt idx="4">
                  <c:v>31</c:v>
                </c:pt>
                <c:pt idx="5">
                  <c:v>47</c:v>
                </c:pt>
                <c:pt idx="6">
                  <c:v>97</c:v>
                </c:pt>
                <c:pt idx="7">
                  <c:v>62</c:v>
                </c:pt>
                <c:pt idx="8">
                  <c:v>51</c:v>
                </c:pt>
                <c:pt idx="9">
                  <c:v>34</c:v>
                </c:pt>
                <c:pt idx="10">
                  <c:v>48</c:v>
                </c:pt>
                <c:pt idx="11">
                  <c:v>34</c:v>
                </c:pt>
                <c:pt idx="12">
                  <c:v>60</c:v>
                </c:pt>
              </c:numCache>
            </c:numRef>
          </c:val>
        </c:ser>
        <c:ser>
          <c:idx val="1"/>
          <c:order val="1"/>
          <c:tx>
            <c:strRef>
              <c:f>工作表1!$C$76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工作表1!$A$77:$A$89</c:f>
              <c:strCache>
                <c:ptCount val="13"/>
                <c:pt idx="0">
                  <c:v>王金平</c:v>
                </c:pt>
                <c:pt idx="1">
                  <c:v>王進士 </c:v>
                </c:pt>
                <c:pt idx="2">
                  <c:v>林郁方</c:v>
                </c:pt>
                <c:pt idx="3">
                  <c:v>邱議瑩 </c:v>
                </c:pt>
                <c:pt idx="4">
                  <c:v>馬文君 </c:v>
                </c:pt>
                <c:pt idx="5">
                  <c:v>陳唐山 </c:v>
                </c:pt>
                <c:pt idx="6">
                  <c:v>陳碧涵 </c:v>
                </c:pt>
                <c:pt idx="7">
                  <c:v>陳歐珀 </c:v>
                </c:pt>
                <c:pt idx="8">
                  <c:v>陳鎮湘 </c:v>
                </c:pt>
                <c:pt idx="9">
                  <c:v>楊應雄 </c:v>
                </c:pt>
                <c:pt idx="10">
                  <c:v>詹凱臣 </c:v>
                </c:pt>
                <c:pt idx="11">
                  <c:v>蔡煌瑯 </c:v>
                </c:pt>
                <c:pt idx="12">
                  <c:v>蕭美琴 </c:v>
                </c:pt>
              </c:strCache>
            </c:strRef>
          </c:cat>
          <c:val>
            <c:numRef>
              <c:f>工作表1!$C$77:$C$89</c:f>
              <c:numCache>
                <c:formatCode>General</c:formatCode>
                <c:ptCount val="13"/>
                <c:pt idx="0">
                  <c:v>390</c:v>
                </c:pt>
                <c:pt idx="1">
                  <c:v>45</c:v>
                </c:pt>
                <c:pt idx="2">
                  <c:v>279</c:v>
                </c:pt>
                <c:pt idx="3">
                  <c:v>236</c:v>
                </c:pt>
                <c:pt idx="4">
                  <c:v>139</c:v>
                </c:pt>
                <c:pt idx="5">
                  <c:v>59</c:v>
                </c:pt>
                <c:pt idx="6">
                  <c:v>43</c:v>
                </c:pt>
                <c:pt idx="7">
                  <c:v>127</c:v>
                </c:pt>
                <c:pt idx="8">
                  <c:v>73</c:v>
                </c:pt>
                <c:pt idx="9">
                  <c:v>90</c:v>
                </c:pt>
                <c:pt idx="10">
                  <c:v>27</c:v>
                </c:pt>
                <c:pt idx="11">
                  <c:v>219</c:v>
                </c:pt>
                <c:pt idx="12">
                  <c:v>279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3352960"/>
        <c:axId val="163354496"/>
      </c:barChart>
      <c:catAx>
        <c:axId val="16335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354496"/>
        <c:crosses val="autoZero"/>
        <c:auto val="1"/>
        <c:lblAlgn val="ctr"/>
        <c:lblOffset val="100"/>
        <c:noMultiLvlLbl val="0"/>
      </c:catAx>
      <c:valAx>
        <c:axId val="163354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352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5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第四會期 </a:t>
            </a:r>
            <a:r>
              <a:rPr lang="en-US" altLang="zh-TW"/>
              <a:t>-</a:t>
            </a:r>
            <a:r>
              <a:rPr lang="zh-TW" altLang="en-US"/>
              <a:t> 經濟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工作表1!$B$44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工作表1!$A$45:$A$59</c:f>
              <c:strCache>
                <c:ptCount val="15"/>
                <c:pt idx="0">
                  <c:v>丁守中 </c:v>
                </c:pt>
                <c:pt idx="1">
                  <c:v>李慶華</c:v>
                </c:pt>
                <c:pt idx="2">
                  <c:v>林岱樺 </c:v>
                </c:pt>
                <c:pt idx="3">
                  <c:v>林滄敏 </c:v>
                </c:pt>
                <c:pt idx="4">
                  <c:v>徐耀昌 </c:v>
                </c:pt>
                <c:pt idx="5">
                  <c:v>高志鵬 </c:v>
                </c:pt>
                <c:pt idx="6">
                  <c:v>張嘉郡 </c:v>
                </c:pt>
                <c:pt idx="7">
                  <c:v>許忠信</c:v>
                </c:pt>
                <c:pt idx="8">
                  <c:v>陳明文</c:v>
                </c:pt>
                <c:pt idx="9">
                  <c:v>黃昭順 </c:v>
                </c:pt>
                <c:pt idx="10">
                  <c:v>黃偉哲 </c:v>
                </c:pt>
                <c:pt idx="11">
                  <c:v>楊瓊瓔 </c:v>
                </c:pt>
                <c:pt idx="12">
                  <c:v>廖國棟 </c:v>
                </c:pt>
                <c:pt idx="13">
                  <c:v>簡東明 </c:v>
                </c:pt>
                <c:pt idx="14">
                  <c:v>蘇震清</c:v>
                </c:pt>
              </c:strCache>
            </c:strRef>
          </c:cat>
          <c:val>
            <c:numRef>
              <c:f>工作表1!$B$45:$B$59</c:f>
              <c:numCache>
                <c:formatCode>General</c:formatCode>
                <c:ptCount val="15"/>
                <c:pt idx="0">
                  <c:v>42</c:v>
                </c:pt>
                <c:pt idx="1">
                  <c:v>29</c:v>
                </c:pt>
                <c:pt idx="2">
                  <c:v>34</c:v>
                </c:pt>
                <c:pt idx="3">
                  <c:v>23</c:v>
                </c:pt>
                <c:pt idx="4">
                  <c:v>43</c:v>
                </c:pt>
                <c:pt idx="5">
                  <c:v>39</c:v>
                </c:pt>
                <c:pt idx="6">
                  <c:v>62</c:v>
                </c:pt>
                <c:pt idx="7">
                  <c:v>113</c:v>
                </c:pt>
                <c:pt idx="8">
                  <c:v>55</c:v>
                </c:pt>
                <c:pt idx="9">
                  <c:v>68</c:v>
                </c:pt>
                <c:pt idx="10">
                  <c:v>102</c:v>
                </c:pt>
                <c:pt idx="11">
                  <c:v>58</c:v>
                </c:pt>
                <c:pt idx="12">
                  <c:v>51</c:v>
                </c:pt>
                <c:pt idx="13">
                  <c:v>65</c:v>
                </c:pt>
                <c:pt idx="14">
                  <c:v>25</c:v>
                </c:pt>
              </c:numCache>
            </c:numRef>
          </c:val>
        </c:ser>
        <c:ser>
          <c:idx val="1"/>
          <c:order val="1"/>
          <c:tx>
            <c:strRef>
              <c:f>工作表1!$C$44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工作表1!$A$45:$A$59</c:f>
              <c:strCache>
                <c:ptCount val="15"/>
                <c:pt idx="0">
                  <c:v>丁守中 </c:v>
                </c:pt>
                <c:pt idx="1">
                  <c:v>李慶華</c:v>
                </c:pt>
                <c:pt idx="2">
                  <c:v>林岱樺 </c:v>
                </c:pt>
                <c:pt idx="3">
                  <c:v>林滄敏 </c:v>
                </c:pt>
                <c:pt idx="4">
                  <c:v>徐耀昌 </c:v>
                </c:pt>
                <c:pt idx="5">
                  <c:v>高志鵬 </c:v>
                </c:pt>
                <c:pt idx="6">
                  <c:v>張嘉郡 </c:v>
                </c:pt>
                <c:pt idx="7">
                  <c:v>許忠信</c:v>
                </c:pt>
                <c:pt idx="8">
                  <c:v>陳明文</c:v>
                </c:pt>
                <c:pt idx="9">
                  <c:v>黃昭順 </c:v>
                </c:pt>
                <c:pt idx="10">
                  <c:v>黃偉哲 </c:v>
                </c:pt>
                <c:pt idx="11">
                  <c:v>楊瓊瓔 </c:v>
                </c:pt>
                <c:pt idx="12">
                  <c:v>廖國棟 </c:v>
                </c:pt>
                <c:pt idx="13">
                  <c:v>簡東明 </c:v>
                </c:pt>
                <c:pt idx="14">
                  <c:v>蘇震清</c:v>
                </c:pt>
              </c:strCache>
            </c:strRef>
          </c:cat>
          <c:val>
            <c:numRef>
              <c:f>工作表1!$C$45:$C$59</c:f>
              <c:numCache>
                <c:formatCode>General</c:formatCode>
                <c:ptCount val="15"/>
                <c:pt idx="0">
                  <c:v>83</c:v>
                </c:pt>
                <c:pt idx="1">
                  <c:v>90</c:v>
                </c:pt>
                <c:pt idx="2">
                  <c:v>110</c:v>
                </c:pt>
                <c:pt idx="3">
                  <c:v>111</c:v>
                </c:pt>
                <c:pt idx="4">
                  <c:v>102</c:v>
                </c:pt>
                <c:pt idx="5">
                  <c:v>82</c:v>
                </c:pt>
                <c:pt idx="6">
                  <c:v>82</c:v>
                </c:pt>
                <c:pt idx="7">
                  <c:v>74</c:v>
                </c:pt>
                <c:pt idx="8">
                  <c:v>106</c:v>
                </c:pt>
                <c:pt idx="9">
                  <c:v>270</c:v>
                </c:pt>
                <c:pt idx="10">
                  <c:v>372</c:v>
                </c:pt>
                <c:pt idx="11">
                  <c:v>198</c:v>
                </c:pt>
                <c:pt idx="12">
                  <c:v>56</c:v>
                </c:pt>
                <c:pt idx="13">
                  <c:v>78</c:v>
                </c:pt>
                <c:pt idx="14">
                  <c:v>140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4511104"/>
        <c:axId val="164512896"/>
      </c:barChart>
      <c:catAx>
        <c:axId val="164511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4512896"/>
        <c:crosses val="autoZero"/>
        <c:auto val="1"/>
        <c:lblAlgn val="ctr"/>
        <c:lblOffset val="100"/>
        <c:noMultiLvlLbl val="0"/>
      </c:catAx>
      <c:valAx>
        <c:axId val="164512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4511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5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第四會期 </a:t>
            </a:r>
            <a:r>
              <a:rPr lang="en-US" altLang="zh-TW"/>
              <a:t>-</a:t>
            </a:r>
            <a:r>
              <a:rPr lang="zh-TW" altLang="en-US"/>
              <a:t> 財政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工作表1!$B$30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工作表1!$A$31:$A$43</c:f>
              <c:strCache>
                <c:ptCount val="13"/>
                <c:pt idx="0">
                  <c:v>吳秉叡</c:v>
                </c:pt>
                <c:pt idx="1">
                  <c:v>李貴敏 </c:v>
                </c:pt>
                <c:pt idx="2">
                  <c:v>李應元</c:v>
                </c:pt>
                <c:pt idx="3">
                  <c:v>林德福</c:v>
                </c:pt>
                <c:pt idx="4">
                  <c:v>孫大千</c:v>
                </c:pt>
                <c:pt idx="5">
                  <c:v>翁重鈞</c:v>
                </c:pt>
                <c:pt idx="6">
                  <c:v>許添財</c:v>
                </c:pt>
                <c:pt idx="7">
                  <c:v>曾巨威</c:v>
                </c:pt>
                <c:pt idx="8">
                  <c:v>費鴻泰 </c:v>
                </c:pt>
                <c:pt idx="9">
                  <c:v>蔡正元 </c:v>
                </c:pt>
                <c:pt idx="10">
                  <c:v>盧秀燕</c:v>
                </c:pt>
                <c:pt idx="11">
                  <c:v>薛凌 </c:v>
                </c:pt>
                <c:pt idx="12">
                  <c:v>羅明才</c:v>
                </c:pt>
              </c:strCache>
            </c:strRef>
          </c:cat>
          <c:val>
            <c:numRef>
              <c:f>工作表1!$B$31:$B$43</c:f>
              <c:numCache>
                <c:formatCode>General</c:formatCode>
                <c:ptCount val="13"/>
                <c:pt idx="0">
                  <c:v>47</c:v>
                </c:pt>
                <c:pt idx="1">
                  <c:v>72</c:v>
                </c:pt>
                <c:pt idx="2">
                  <c:v>44</c:v>
                </c:pt>
                <c:pt idx="3">
                  <c:v>45</c:v>
                </c:pt>
                <c:pt idx="4">
                  <c:v>27</c:v>
                </c:pt>
                <c:pt idx="5">
                  <c:v>43</c:v>
                </c:pt>
                <c:pt idx="6">
                  <c:v>144</c:v>
                </c:pt>
                <c:pt idx="7">
                  <c:v>30</c:v>
                </c:pt>
                <c:pt idx="8">
                  <c:v>39</c:v>
                </c:pt>
                <c:pt idx="9">
                  <c:v>16</c:v>
                </c:pt>
                <c:pt idx="10">
                  <c:v>43</c:v>
                </c:pt>
                <c:pt idx="11">
                  <c:v>33</c:v>
                </c:pt>
                <c:pt idx="12">
                  <c:v>37</c:v>
                </c:pt>
              </c:numCache>
            </c:numRef>
          </c:val>
        </c:ser>
        <c:ser>
          <c:idx val="1"/>
          <c:order val="1"/>
          <c:tx>
            <c:strRef>
              <c:f>工作表1!$C$30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工作表1!$A$31:$A$43</c:f>
              <c:strCache>
                <c:ptCount val="13"/>
                <c:pt idx="0">
                  <c:v>吳秉叡</c:v>
                </c:pt>
                <c:pt idx="1">
                  <c:v>李貴敏 </c:v>
                </c:pt>
                <c:pt idx="2">
                  <c:v>李應元</c:v>
                </c:pt>
                <c:pt idx="3">
                  <c:v>林德福</c:v>
                </c:pt>
                <c:pt idx="4">
                  <c:v>孫大千</c:v>
                </c:pt>
                <c:pt idx="5">
                  <c:v>翁重鈞</c:v>
                </c:pt>
                <c:pt idx="6">
                  <c:v>許添財</c:v>
                </c:pt>
                <c:pt idx="7">
                  <c:v>曾巨威</c:v>
                </c:pt>
                <c:pt idx="8">
                  <c:v>費鴻泰 </c:v>
                </c:pt>
                <c:pt idx="9">
                  <c:v>蔡正元 </c:v>
                </c:pt>
                <c:pt idx="10">
                  <c:v>盧秀燕</c:v>
                </c:pt>
                <c:pt idx="11">
                  <c:v>薛凌 </c:v>
                </c:pt>
                <c:pt idx="12">
                  <c:v>羅明才</c:v>
                </c:pt>
              </c:strCache>
            </c:strRef>
          </c:cat>
          <c:val>
            <c:numRef>
              <c:f>工作表1!$C$31:$C$43</c:f>
              <c:numCache>
                <c:formatCode>General</c:formatCode>
                <c:ptCount val="13"/>
                <c:pt idx="0">
                  <c:v>80</c:v>
                </c:pt>
                <c:pt idx="1">
                  <c:v>89</c:v>
                </c:pt>
                <c:pt idx="2">
                  <c:v>79</c:v>
                </c:pt>
                <c:pt idx="3">
                  <c:v>83</c:v>
                </c:pt>
                <c:pt idx="4">
                  <c:v>133</c:v>
                </c:pt>
                <c:pt idx="5">
                  <c:v>79</c:v>
                </c:pt>
                <c:pt idx="6">
                  <c:v>93</c:v>
                </c:pt>
                <c:pt idx="7">
                  <c:v>66</c:v>
                </c:pt>
                <c:pt idx="8">
                  <c:v>60</c:v>
                </c:pt>
                <c:pt idx="9">
                  <c:v>95</c:v>
                </c:pt>
                <c:pt idx="10">
                  <c:v>93</c:v>
                </c:pt>
                <c:pt idx="11">
                  <c:v>88</c:v>
                </c:pt>
                <c:pt idx="12">
                  <c:v>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4522624"/>
        <c:axId val="163713408"/>
      </c:barChart>
      <c:catAx>
        <c:axId val="164522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713408"/>
        <c:crosses val="autoZero"/>
        <c:auto val="1"/>
        <c:lblAlgn val="ctr"/>
        <c:lblOffset val="100"/>
        <c:noMultiLvlLbl val="0"/>
      </c:catAx>
      <c:valAx>
        <c:axId val="163713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4522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5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第四會期 </a:t>
            </a:r>
            <a:r>
              <a:rPr lang="en-US" altLang="zh-TW"/>
              <a:t>-</a:t>
            </a:r>
            <a:r>
              <a:rPr lang="zh-TW" altLang="en-US"/>
              <a:t> 司法及法制 委員會</a:t>
            </a:r>
            <a:endParaRPr lang="en-US" altLang="zh-TW"/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sz="1400" b="0" i="0" u="none" strike="noStrike" baseline="0">
                <a:effectLst/>
              </a:rPr>
              <a:t>口頭質詢次數與媒體曝光次數相關圖</a:t>
            </a:r>
            <a:r>
              <a:rPr lang="zh-TW" altLang="en-US" sz="1400" b="0" i="0" u="none" strike="noStrike" baseline="0"/>
              <a:t> </a:t>
            </a:r>
            <a:endParaRPr lang="zh-TW" alt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工作表1!$B$2:$B$14</c:f>
              <c:numCache>
                <c:formatCode>General</c:formatCode>
                <c:ptCount val="13"/>
                <c:pt idx="0">
                  <c:v>41</c:v>
                </c:pt>
                <c:pt idx="1">
                  <c:v>86</c:v>
                </c:pt>
                <c:pt idx="2">
                  <c:v>71</c:v>
                </c:pt>
                <c:pt idx="3">
                  <c:v>49</c:v>
                </c:pt>
                <c:pt idx="4">
                  <c:v>17</c:v>
                </c:pt>
                <c:pt idx="5">
                  <c:v>32</c:v>
                </c:pt>
                <c:pt idx="6">
                  <c:v>0</c:v>
                </c:pt>
                <c:pt idx="7">
                  <c:v>68</c:v>
                </c:pt>
                <c:pt idx="8">
                  <c:v>35</c:v>
                </c:pt>
                <c:pt idx="9">
                  <c:v>160</c:v>
                </c:pt>
                <c:pt idx="10">
                  <c:v>91</c:v>
                </c:pt>
                <c:pt idx="11">
                  <c:v>26</c:v>
                </c:pt>
                <c:pt idx="12">
                  <c:v>0</c:v>
                </c:pt>
              </c:numCache>
            </c:numRef>
          </c:xVal>
          <c:yVal>
            <c:numRef>
              <c:f>工作表1!$C$2:$C$14</c:f>
              <c:numCache>
                <c:formatCode>General</c:formatCode>
                <c:ptCount val="13"/>
                <c:pt idx="0">
                  <c:v>23</c:v>
                </c:pt>
                <c:pt idx="1">
                  <c:v>115</c:v>
                </c:pt>
                <c:pt idx="2">
                  <c:v>101</c:v>
                </c:pt>
                <c:pt idx="3">
                  <c:v>76</c:v>
                </c:pt>
                <c:pt idx="4">
                  <c:v>88</c:v>
                </c:pt>
                <c:pt idx="5">
                  <c:v>55</c:v>
                </c:pt>
                <c:pt idx="6">
                  <c:v>112</c:v>
                </c:pt>
                <c:pt idx="7">
                  <c:v>87</c:v>
                </c:pt>
                <c:pt idx="8">
                  <c:v>93</c:v>
                </c:pt>
                <c:pt idx="9">
                  <c:v>85</c:v>
                </c:pt>
                <c:pt idx="10">
                  <c:v>111</c:v>
                </c:pt>
                <c:pt idx="11">
                  <c:v>112</c:v>
                </c:pt>
                <c:pt idx="12">
                  <c:v>114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3751808"/>
        <c:axId val="163753344"/>
      </c:scatterChart>
      <c:valAx>
        <c:axId val="1637518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753344"/>
        <c:crosses val="autoZero"/>
        <c:crossBetween val="midCat"/>
      </c:valAx>
      <c:valAx>
        <c:axId val="163753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6375180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5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第四會期 </a:t>
            </a:r>
            <a:r>
              <a:rPr lang="en-US" altLang="zh-TW" sz="1400" b="0" i="0" baseline="0">
                <a:effectLst/>
              </a:rPr>
              <a:t>-</a:t>
            </a:r>
            <a:r>
              <a:rPr lang="zh-TW" altLang="zh-TW" sz="1400" b="0" i="0" baseline="0">
                <a:effectLst/>
              </a:rPr>
              <a:t> </a:t>
            </a:r>
            <a:r>
              <a:rPr lang="zh-TW" altLang="en-US" sz="1400" b="0" i="0" baseline="0">
                <a:effectLst/>
              </a:rPr>
              <a:t>教育及文化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口頭質詢次數與媒體曝光次數相關圖</a:t>
            </a:r>
            <a:endParaRPr lang="zh-TW" altLang="en-US" sz="140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工作表1!$B$16:$B$29</c:f>
              <c:numCache>
                <c:formatCode>General</c:formatCode>
                <c:ptCount val="14"/>
                <c:pt idx="0">
                  <c:v>87</c:v>
                </c:pt>
                <c:pt idx="1">
                  <c:v>61</c:v>
                </c:pt>
                <c:pt idx="2">
                  <c:v>55</c:v>
                </c:pt>
                <c:pt idx="3">
                  <c:v>149</c:v>
                </c:pt>
                <c:pt idx="4">
                  <c:v>88</c:v>
                </c:pt>
                <c:pt idx="5">
                  <c:v>94</c:v>
                </c:pt>
                <c:pt idx="6">
                  <c:v>49</c:v>
                </c:pt>
                <c:pt idx="7">
                  <c:v>62</c:v>
                </c:pt>
                <c:pt idx="8">
                  <c:v>71</c:v>
                </c:pt>
                <c:pt idx="9">
                  <c:v>38</c:v>
                </c:pt>
                <c:pt idx="10">
                  <c:v>54</c:v>
                </c:pt>
                <c:pt idx="11">
                  <c:v>70</c:v>
                </c:pt>
                <c:pt idx="12">
                  <c:v>81</c:v>
                </c:pt>
                <c:pt idx="13">
                  <c:v>63</c:v>
                </c:pt>
              </c:numCache>
            </c:numRef>
          </c:xVal>
          <c:yVal>
            <c:numRef>
              <c:f>工作表1!$C$16:$C$29</c:f>
              <c:numCache>
                <c:formatCode>General</c:formatCode>
                <c:ptCount val="14"/>
                <c:pt idx="0">
                  <c:v>120</c:v>
                </c:pt>
                <c:pt idx="1">
                  <c:v>92</c:v>
                </c:pt>
                <c:pt idx="2">
                  <c:v>65</c:v>
                </c:pt>
                <c:pt idx="3">
                  <c:v>106</c:v>
                </c:pt>
                <c:pt idx="4">
                  <c:v>77</c:v>
                </c:pt>
                <c:pt idx="5">
                  <c:v>102</c:v>
                </c:pt>
                <c:pt idx="6">
                  <c:v>98</c:v>
                </c:pt>
                <c:pt idx="7">
                  <c:v>96</c:v>
                </c:pt>
                <c:pt idx="8">
                  <c:v>90</c:v>
                </c:pt>
                <c:pt idx="9">
                  <c:v>130</c:v>
                </c:pt>
                <c:pt idx="10">
                  <c:v>73</c:v>
                </c:pt>
                <c:pt idx="11">
                  <c:v>83</c:v>
                </c:pt>
                <c:pt idx="12">
                  <c:v>74</c:v>
                </c:pt>
                <c:pt idx="13">
                  <c:v>93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5644672"/>
        <c:axId val="175646208"/>
      </c:scatterChart>
      <c:valAx>
        <c:axId val="1756446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75646208"/>
        <c:crosses val="autoZero"/>
        <c:crossBetween val="midCat"/>
      </c:valAx>
      <c:valAx>
        <c:axId val="175646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756446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5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第四會期 </a:t>
            </a:r>
            <a:r>
              <a:rPr lang="en-US" altLang="zh-TW" sz="1400" b="0" i="0" baseline="0">
                <a:effectLst/>
              </a:rPr>
              <a:t>-</a:t>
            </a:r>
            <a:r>
              <a:rPr lang="zh-TW" altLang="zh-TW" sz="1400" b="0" i="0" baseline="0">
                <a:effectLst/>
              </a:rPr>
              <a:t> </a:t>
            </a:r>
            <a:r>
              <a:rPr lang="zh-TW" altLang="en-US" sz="1400" b="0" i="0" baseline="0">
                <a:effectLst/>
              </a:rPr>
              <a:t>財政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口頭質詢次數與媒體曝光次數相關圖</a:t>
            </a:r>
            <a:endParaRPr lang="zh-TW" altLang="en-US" sz="140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工作表1!$B$31:$B$43</c:f>
              <c:numCache>
                <c:formatCode>General</c:formatCode>
                <c:ptCount val="13"/>
                <c:pt idx="0">
                  <c:v>47</c:v>
                </c:pt>
                <c:pt idx="1">
                  <c:v>72</c:v>
                </c:pt>
                <c:pt idx="2">
                  <c:v>44</c:v>
                </c:pt>
                <c:pt idx="3">
                  <c:v>45</c:v>
                </c:pt>
                <c:pt idx="4">
                  <c:v>27</c:v>
                </c:pt>
                <c:pt idx="5">
                  <c:v>43</c:v>
                </c:pt>
                <c:pt idx="6">
                  <c:v>144</c:v>
                </c:pt>
                <c:pt idx="7">
                  <c:v>30</c:v>
                </c:pt>
                <c:pt idx="8">
                  <c:v>39</c:v>
                </c:pt>
                <c:pt idx="9">
                  <c:v>16</c:v>
                </c:pt>
                <c:pt idx="10">
                  <c:v>43</c:v>
                </c:pt>
                <c:pt idx="11">
                  <c:v>33</c:v>
                </c:pt>
                <c:pt idx="12">
                  <c:v>37</c:v>
                </c:pt>
              </c:numCache>
            </c:numRef>
          </c:xVal>
          <c:yVal>
            <c:numRef>
              <c:f>工作表1!$C$31:$C$43</c:f>
              <c:numCache>
                <c:formatCode>General</c:formatCode>
                <c:ptCount val="13"/>
                <c:pt idx="0">
                  <c:v>80</c:v>
                </c:pt>
                <c:pt idx="1">
                  <c:v>89</c:v>
                </c:pt>
                <c:pt idx="2">
                  <c:v>79</c:v>
                </c:pt>
                <c:pt idx="3">
                  <c:v>83</c:v>
                </c:pt>
                <c:pt idx="4">
                  <c:v>133</c:v>
                </c:pt>
                <c:pt idx="5">
                  <c:v>79</c:v>
                </c:pt>
                <c:pt idx="6">
                  <c:v>93</c:v>
                </c:pt>
                <c:pt idx="7">
                  <c:v>66</c:v>
                </c:pt>
                <c:pt idx="8">
                  <c:v>60</c:v>
                </c:pt>
                <c:pt idx="9">
                  <c:v>95</c:v>
                </c:pt>
                <c:pt idx="10">
                  <c:v>93</c:v>
                </c:pt>
                <c:pt idx="11">
                  <c:v>88</c:v>
                </c:pt>
                <c:pt idx="12">
                  <c:v>73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5691648"/>
        <c:axId val="175693184"/>
      </c:scatterChart>
      <c:valAx>
        <c:axId val="1756916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75693184"/>
        <c:crosses val="autoZero"/>
        <c:crossBetween val="midCat"/>
      </c:valAx>
      <c:valAx>
        <c:axId val="175693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756916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第一會期 </a:t>
            </a:r>
            <a:r>
              <a:rPr lang="en-US" altLang="zh-TW"/>
              <a:t>-</a:t>
            </a:r>
            <a:r>
              <a:rPr lang="zh-TW" altLang="en-US"/>
              <a:t> 外交國防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媒體!$E$2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媒體!$D$3:$D$15</c:f>
              <c:strCache>
                <c:ptCount val="13"/>
                <c:pt idx="0">
                  <c:v>林郁方</c:v>
                </c:pt>
                <c:pt idx="1">
                  <c:v>陳唐山</c:v>
                </c:pt>
                <c:pt idx="2">
                  <c:v>蔡煌瑯</c:v>
                </c:pt>
                <c:pt idx="3">
                  <c:v>蕭美琴</c:v>
                </c:pt>
                <c:pt idx="4">
                  <c:v>陳亭妃</c:v>
                </c:pt>
                <c:pt idx="5">
                  <c:v>邱議瑩</c:v>
                </c:pt>
                <c:pt idx="6">
                  <c:v>王金平</c:v>
                </c:pt>
                <c:pt idx="7">
                  <c:v>洪秀柱</c:v>
                </c:pt>
                <c:pt idx="8">
                  <c:v>陳鎮湘</c:v>
                </c:pt>
                <c:pt idx="9">
                  <c:v>馬文君</c:v>
                </c:pt>
                <c:pt idx="10">
                  <c:v>詹凱臣</c:v>
                </c:pt>
                <c:pt idx="11">
                  <c:v>張嘉郡</c:v>
                </c:pt>
                <c:pt idx="12">
                  <c:v>林鴻池</c:v>
                </c:pt>
              </c:strCache>
            </c:strRef>
          </c:cat>
          <c:val>
            <c:numRef>
              <c:f>媒體!$E$3:$E$15</c:f>
              <c:numCache>
                <c:formatCode>General</c:formatCode>
                <c:ptCount val="13"/>
                <c:pt idx="0">
                  <c:v>30</c:v>
                </c:pt>
                <c:pt idx="1">
                  <c:v>26</c:v>
                </c:pt>
                <c:pt idx="2">
                  <c:v>32</c:v>
                </c:pt>
                <c:pt idx="3">
                  <c:v>84</c:v>
                </c:pt>
                <c:pt idx="4">
                  <c:v>77</c:v>
                </c:pt>
                <c:pt idx="5">
                  <c:v>33</c:v>
                </c:pt>
                <c:pt idx="6">
                  <c:v>0</c:v>
                </c:pt>
                <c:pt idx="7">
                  <c:v>0</c:v>
                </c:pt>
                <c:pt idx="8">
                  <c:v>49</c:v>
                </c:pt>
                <c:pt idx="9">
                  <c:v>31</c:v>
                </c:pt>
                <c:pt idx="10">
                  <c:v>0</c:v>
                </c:pt>
                <c:pt idx="11">
                  <c:v>25</c:v>
                </c:pt>
                <c:pt idx="12">
                  <c:v>0</c:v>
                </c:pt>
              </c:numCache>
            </c:numRef>
          </c:val>
        </c:ser>
        <c:ser>
          <c:idx val="1"/>
          <c:order val="1"/>
          <c:tx>
            <c:strRef>
              <c:f>媒體!$F$2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媒體!$D$3:$D$15</c:f>
              <c:strCache>
                <c:ptCount val="13"/>
                <c:pt idx="0">
                  <c:v>林郁方</c:v>
                </c:pt>
                <c:pt idx="1">
                  <c:v>陳唐山</c:v>
                </c:pt>
                <c:pt idx="2">
                  <c:v>蔡煌瑯</c:v>
                </c:pt>
                <c:pt idx="3">
                  <c:v>蕭美琴</c:v>
                </c:pt>
                <c:pt idx="4">
                  <c:v>陳亭妃</c:v>
                </c:pt>
                <c:pt idx="5">
                  <c:v>邱議瑩</c:v>
                </c:pt>
                <c:pt idx="6">
                  <c:v>王金平</c:v>
                </c:pt>
                <c:pt idx="7">
                  <c:v>洪秀柱</c:v>
                </c:pt>
                <c:pt idx="8">
                  <c:v>陳鎮湘</c:v>
                </c:pt>
                <c:pt idx="9">
                  <c:v>馬文君</c:v>
                </c:pt>
                <c:pt idx="10">
                  <c:v>詹凱臣</c:v>
                </c:pt>
                <c:pt idx="11">
                  <c:v>張嘉郡</c:v>
                </c:pt>
                <c:pt idx="12">
                  <c:v>林鴻池</c:v>
                </c:pt>
              </c:strCache>
            </c:strRef>
          </c:cat>
          <c:val>
            <c:numRef>
              <c:f>媒體!$F$3:$F$15</c:f>
              <c:numCache>
                <c:formatCode>General</c:formatCode>
                <c:ptCount val="13"/>
                <c:pt idx="0">
                  <c:v>109</c:v>
                </c:pt>
                <c:pt idx="1">
                  <c:v>124</c:v>
                </c:pt>
                <c:pt idx="2">
                  <c:v>130</c:v>
                </c:pt>
                <c:pt idx="3">
                  <c:v>76</c:v>
                </c:pt>
                <c:pt idx="4">
                  <c:v>91</c:v>
                </c:pt>
                <c:pt idx="5">
                  <c:v>75</c:v>
                </c:pt>
                <c:pt idx="6">
                  <c:v>90</c:v>
                </c:pt>
                <c:pt idx="7">
                  <c:v>127</c:v>
                </c:pt>
                <c:pt idx="8">
                  <c:v>86</c:v>
                </c:pt>
                <c:pt idx="9">
                  <c:v>41</c:v>
                </c:pt>
                <c:pt idx="10">
                  <c:v>56</c:v>
                </c:pt>
                <c:pt idx="11">
                  <c:v>46</c:v>
                </c:pt>
                <c:pt idx="12">
                  <c:v>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6046464"/>
        <c:axId val="116048256"/>
      </c:barChart>
      <c:catAx>
        <c:axId val="11604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6048256"/>
        <c:crosses val="autoZero"/>
        <c:auto val="1"/>
        <c:lblAlgn val="ctr"/>
        <c:lblOffset val="100"/>
        <c:noMultiLvlLbl val="0"/>
      </c:catAx>
      <c:valAx>
        <c:axId val="116048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6046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6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第四會期 </a:t>
            </a:r>
            <a:r>
              <a:rPr lang="en-US" altLang="zh-TW" sz="1400" b="0" i="0" baseline="0">
                <a:effectLst/>
              </a:rPr>
              <a:t>-</a:t>
            </a:r>
            <a:r>
              <a:rPr lang="zh-TW" altLang="zh-TW" sz="1400" b="0" i="0" baseline="0">
                <a:effectLst/>
              </a:rPr>
              <a:t> </a:t>
            </a:r>
            <a:r>
              <a:rPr lang="zh-TW" altLang="en-US" sz="1400" b="0" i="0" baseline="0">
                <a:effectLst/>
              </a:rPr>
              <a:t>經濟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口頭質詢次數與媒體曝光次數相關圖</a:t>
            </a:r>
            <a:endParaRPr lang="zh-TW" altLang="en-US" sz="140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工作表1!$B$45:$B$59</c:f>
              <c:numCache>
                <c:formatCode>General</c:formatCode>
                <c:ptCount val="15"/>
                <c:pt idx="0">
                  <c:v>42</c:v>
                </c:pt>
                <c:pt idx="1">
                  <c:v>29</c:v>
                </c:pt>
                <c:pt idx="2">
                  <c:v>34</c:v>
                </c:pt>
                <c:pt idx="3">
                  <c:v>23</c:v>
                </c:pt>
                <c:pt idx="4">
                  <c:v>43</c:v>
                </c:pt>
                <c:pt idx="5">
                  <c:v>39</c:v>
                </c:pt>
                <c:pt idx="6">
                  <c:v>62</c:v>
                </c:pt>
                <c:pt idx="7">
                  <c:v>113</c:v>
                </c:pt>
                <c:pt idx="8">
                  <c:v>55</c:v>
                </c:pt>
                <c:pt idx="9">
                  <c:v>68</c:v>
                </c:pt>
                <c:pt idx="10">
                  <c:v>102</c:v>
                </c:pt>
                <c:pt idx="11">
                  <c:v>58</c:v>
                </c:pt>
                <c:pt idx="12">
                  <c:v>51</c:v>
                </c:pt>
                <c:pt idx="13">
                  <c:v>65</c:v>
                </c:pt>
                <c:pt idx="14">
                  <c:v>25</c:v>
                </c:pt>
              </c:numCache>
            </c:numRef>
          </c:xVal>
          <c:yVal>
            <c:numRef>
              <c:f>工作表1!$C$45:$C$59</c:f>
              <c:numCache>
                <c:formatCode>General</c:formatCode>
                <c:ptCount val="15"/>
                <c:pt idx="0">
                  <c:v>83</c:v>
                </c:pt>
                <c:pt idx="1">
                  <c:v>90</c:v>
                </c:pt>
                <c:pt idx="2">
                  <c:v>110</c:v>
                </c:pt>
                <c:pt idx="3">
                  <c:v>111</c:v>
                </c:pt>
                <c:pt idx="4">
                  <c:v>102</c:v>
                </c:pt>
                <c:pt idx="5">
                  <c:v>82</c:v>
                </c:pt>
                <c:pt idx="6">
                  <c:v>82</c:v>
                </c:pt>
                <c:pt idx="7">
                  <c:v>74</c:v>
                </c:pt>
                <c:pt idx="8">
                  <c:v>106</c:v>
                </c:pt>
                <c:pt idx="9">
                  <c:v>270</c:v>
                </c:pt>
                <c:pt idx="10">
                  <c:v>372</c:v>
                </c:pt>
                <c:pt idx="11">
                  <c:v>198</c:v>
                </c:pt>
                <c:pt idx="12">
                  <c:v>56</c:v>
                </c:pt>
                <c:pt idx="13">
                  <c:v>78</c:v>
                </c:pt>
                <c:pt idx="14">
                  <c:v>140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6001024"/>
        <c:axId val="176002560"/>
      </c:scatterChart>
      <c:valAx>
        <c:axId val="1760010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76002560"/>
        <c:crosses val="autoZero"/>
        <c:crossBetween val="midCat"/>
      </c:valAx>
      <c:valAx>
        <c:axId val="176002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7600102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6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第四會期 </a:t>
            </a:r>
            <a:r>
              <a:rPr lang="en-US" altLang="zh-TW" sz="1400" b="0" i="0" baseline="0">
                <a:effectLst/>
              </a:rPr>
              <a:t>-</a:t>
            </a:r>
            <a:r>
              <a:rPr lang="zh-TW" altLang="zh-TW" sz="1400" b="0" i="0" baseline="0">
                <a:effectLst/>
              </a:rPr>
              <a:t> </a:t>
            </a:r>
            <a:r>
              <a:rPr lang="zh-TW" altLang="en-US" sz="1400" b="0" i="0" baseline="0">
                <a:effectLst/>
              </a:rPr>
              <a:t>社會福利及衛生環境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口頭質詢次數與媒體曝光次數相關圖</a:t>
            </a:r>
            <a:endParaRPr lang="zh-TW" altLang="en-US" sz="140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工作表1!$B$61:$B$75</c:f>
              <c:numCache>
                <c:formatCode>General</c:formatCode>
                <c:ptCount val="15"/>
                <c:pt idx="0">
                  <c:v>71</c:v>
                </c:pt>
                <c:pt idx="1">
                  <c:v>50</c:v>
                </c:pt>
                <c:pt idx="2">
                  <c:v>50</c:v>
                </c:pt>
                <c:pt idx="3">
                  <c:v>43</c:v>
                </c:pt>
                <c:pt idx="4">
                  <c:v>40</c:v>
                </c:pt>
                <c:pt idx="5">
                  <c:v>30</c:v>
                </c:pt>
                <c:pt idx="6">
                  <c:v>41</c:v>
                </c:pt>
                <c:pt idx="7">
                  <c:v>20</c:v>
                </c:pt>
                <c:pt idx="8">
                  <c:v>31</c:v>
                </c:pt>
                <c:pt idx="9">
                  <c:v>30</c:v>
                </c:pt>
                <c:pt idx="10">
                  <c:v>42</c:v>
                </c:pt>
                <c:pt idx="11">
                  <c:v>30</c:v>
                </c:pt>
                <c:pt idx="12">
                  <c:v>70</c:v>
                </c:pt>
                <c:pt idx="13">
                  <c:v>50</c:v>
                </c:pt>
                <c:pt idx="14">
                  <c:v>60</c:v>
                </c:pt>
              </c:numCache>
            </c:numRef>
          </c:xVal>
          <c:yVal>
            <c:numRef>
              <c:f>工作表1!$C$61:$C$75</c:f>
              <c:numCache>
                <c:formatCode>General</c:formatCode>
                <c:ptCount val="15"/>
                <c:pt idx="0">
                  <c:v>91</c:v>
                </c:pt>
                <c:pt idx="1">
                  <c:v>118</c:v>
                </c:pt>
                <c:pt idx="2">
                  <c:v>211</c:v>
                </c:pt>
                <c:pt idx="3">
                  <c:v>39</c:v>
                </c:pt>
                <c:pt idx="4">
                  <c:v>247</c:v>
                </c:pt>
                <c:pt idx="5">
                  <c:v>80</c:v>
                </c:pt>
                <c:pt idx="6">
                  <c:v>113</c:v>
                </c:pt>
                <c:pt idx="7">
                  <c:v>43</c:v>
                </c:pt>
                <c:pt idx="8">
                  <c:v>26</c:v>
                </c:pt>
                <c:pt idx="9">
                  <c:v>383</c:v>
                </c:pt>
                <c:pt idx="10">
                  <c:v>197</c:v>
                </c:pt>
                <c:pt idx="11">
                  <c:v>192</c:v>
                </c:pt>
                <c:pt idx="12">
                  <c:v>32</c:v>
                </c:pt>
                <c:pt idx="13">
                  <c:v>84</c:v>
                </c:pt>
                <c:pt idx="14">
                  <c:v>34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6027520"/>
        <c:axId val="176029056"/>
      </c:scatterChart>
      <c:valAx>
        <c:axId val="1760275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76029056"/>
        <c:crosses val="autoZero"/>
        <c:crossBetween val="midCat"/>
      </c:valAx>
      <c:valAx>
        <c:axId val="176029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7602752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6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第四會期 </a:t>
            </a:r>
            <a:r>
              <a:rPr lang="en-US" altLang="zh-TW" sz="1400" b="0" i="0" baseline="0">
                <a:effectLst/>
              </a:rPr>
              <a:t>-</a:t>
            </a:r>
            <a:r>
              <a:rPr lang="zh-TW" altLang="zh-TW" sz="1400" b="0" i="0" baseline="0">
                <a:effectLst/>
              </a:rPr>
              <a:t> </a:t>
            </a:r>
            <a:r>
              <a:rPr lang="zh-TW" altLang="en-US" sz="1400" b="0" i="0" baseline="0">
                <a:effectLst/>
              </a:rPr>
              <a:t>外交及國防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口頭質詢次數與媒體曝光次數相關圖</a:t>
            </a:r>
            <a:endParaRPr lang="zh-TW" altLang="en-US" sz="140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工作表1!$B$77:$B$89</c:f>
              <c:numCache>
                <c:formatCode>General</c:formatCode>
                <c:ptCount val="13"/>
                <c:pt idx="0">
                  <c:v>0</c:v>
                </c:pt>
                <c:pt idx="1">
                  <c:v>35</c:v>
                </c:pt>
                <c:pt idx="2">
                  <c:v>38</c:v>
                </c:pt>
                <c:pt idx="3">
                  <c:v>44</c:v>
                </c:pt>
                <c:pt idx="4">
                  <c:v>31</c:v>
                </c:pt>
                <c:pt idx="5">
                  <c:v>47</c:v>
                </c:pt>
                <c:pt idx="6">
                  <c:v>97</c:v>
                </c:pt>
                <c:pt idx="7">
                  <c:v>62</c:v>
                </c:pt>
                <c:pt idx="8">
                  <c:v>51</c:v>
                </c:pt>
                <c:pt idx="9">
                  <c:v>34</c:v>
                </c:pt>
                <c:pt idx="10">
                  <c:v>48</c:v>
                </c:pt>
                <c:pt idx="11">
                  <c:v>34</c:v>
                </c:pt>
                <c:pt idx="12">
                  <c:v>60</c:v>
                </c:pt>
              </c:numCache>
            </c:numRef>
          </c:xVal>
          <c:yVal>
            <c:numRef>
              <c:f>工作表1!$C$77:$C$89</c:f>
              <c:numCache>
                <c:formatCode>General</c:formatCode>
                <c:ptCount val="13"/>
                <c:pt idx="0">
                  <c:v>390</c:v>
                </c:pt>
                <c:pt idx="1">
                  <c:v>45</c:v>
                </c:pt>
                <c:pt idx="2">
                  <c:v>279</c:v>
                </c:pt>
                <c:pt idx="3">
                  <c:v>236</c:v>
                </c:pt>
                <c:pt idx="4">
                  <c:v>139</c:v>
                </c:pt>
                <c:pt idx="5">
                  <c:v>59</c:v>
                </c:pt>
                <c:pt idx="6">
                  <c:v>43</c:v>
                </c:pt>
                <c:pt idx="7">
                  <c:v>127</c:v>
                </c:pt>
                <c:pt idx="8">
                  <c:v>73</c:v>
                </c:pt>
                <c:pt idx="9">
                  <c:v>90</c:v>
                </c:pt>
                <c:pt idx="10">
                  <c:v>27</c:v>
                </c:pt>
                <c:pt idx="11">
                  <c:v>219</c:v>
                </c:pt>
                <c:pt idx="12">
                  <c:v>279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1275008"/>
        <c:axId val="191276544"/>
      </c:scatterChart>
      <c:valAx>
        <c:axId val="1912750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91276544"/>
        <c:crosses val="autoZero"/>
        <c:crossBetween val="midCat"/>
      </c:valAx>
      <c:valAx>
        <c:axId val="191276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9127500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6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第四會期 </a:t>
            </a:r>
            <a:r>
              <a:rPr lang="en-US" altLang="zh-TW" sz="1400" b="0" i="0" baseline="0">
                <a:effectLst/>
              </a:rPr>
              <a:t>-</a:t>
            </a:r>
            <a:r>
              <a:rPr lang="zh-TW" altLang="zh-TW" sz="1400" b="0" i="0" baseline="0">
                <a:effectLst/>
              </a:rPr>
              <a:t> </a:t>
            </a:r>
            <a:r>
              <a:rPr lang="zh-TW" altLang="en-US" sz="1400" b="0" i="0" baseline="0">
                <a:effectLst/>
              </a:rPr>
              <a:t>內政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口頭質詢次數與媒體曝光次數相關圖</a:t>
            </a:r>
            <a:endParaRPr lang="zh-TW" altLang="en-US" sz="140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工作表1!$B$91:$B$104</c:f>
              <c:numCache>
                <c:formatCode>General</c:formatCode>
                <c:ptCount val="14"/>
                <c:pt idx="0">
                  <c:v>70</c:v>
                </c:pt>
                <c:pt idx="1">
                  <c:v>59</c:v>
                </c:pt>
                <c:pt idx="2">
                  <c:v>57</c:v>
                </c:pt>
                <c:pt idx="3">
                  <c:v>93</c:v>
                </c:pt>
                <c:pt idx="4">
                  <c:v>44</c:v>
                </c:pt>
                <c:pt idx="5">
                  <c:v>59</c:v>
                </c:pt>
                <c:pt idx="6">
                  <c:v>27</c:v>
                </c:pt>
                <c:pt idx="7">
                  <c:v>38</c:v>
                </c:pt>
                <c:pt idx="8">
                  <c:v>9</c:v>
                </c:pt>
                <c:pt idx="9">
                  <c:v>25</c:v>
                </c:pt>
                <c:pt idx="10">
                  <c:v>71</c:v>
                </c:pt>
                <c:pt idx="11">
                  <c:v>37</c:v>
                </c:pt>
                <c:pt idx="12">
                  <c:v>55</c:v>
                </c:pt>
                <c:pt idx="13">
                  <c:v>61</c:v>
                </c:pt>
              </c:numCache>
            </c:numRef>
          </c:xVal>
          <c:yVal>
            <c:numRef>
              <c:f>工作表1!$C$91:$C$104</c:f>
              <c:numCache>
                <c:formatCode>General</c:formatCode>
                <c:ptCount val="14"/>
                <c:pt idx="0">
                  <c:v>37</c:v>
                </c:pt>
                <c:pt idx="1">
                  <c:v>242</c:v>
                </c:pt>
                <c:pt idx="2">
                  <c:v>187</c:v>
                </c:pt>
                <c:pt idx="3">
                  <c:v>63</c:v>
                </c:pt>
                <c:pt idx="4">
                  <c:v>191</c:v>
                </c:pt>
                <c:pt idx="5">
                  <c:v>406</c:v>
                </c:pt>
                <c:pt idx="6">
                  <c:v>136</c:v>
                </c:pt>
                <c:pt idx="7">
                  <c:v>44</c:v>
                </c:pt>
                <c:pt idx="8">
                  <c:v>117</c:v>
                </c:pt>
                <c:pt idx="9">
                  <c:v>80</c:v>
                </c:pt>
                <c:pt idx="10">
                  <c:v>330</c:v>
                </c:pt>
                <c:pt idx="11">
                  <c:v>60</c:v>
                </c:pt>
                <c:pt idx="12">
                  <c:v>413</c:v>
                </c:pt>
                <c:pt idx="13">
                  <c:v>76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1379328"/>
        <c:axId val="191380864"/>
      </c:scatterChart>
      <c:valAx>
        <c:axId val="1913793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91380864"/>
        <c:crosses val="autoZero"/>
        <c:crossBetween val="midCat"/>
      </c:valAx>
      <c:valAx>
        <c:axId val="191380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913793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6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第四會期 </a:t>
            </a:r>
            <a:r>
              <a:rPr lang="en-US" altLang="zh-TW" sz="1400" b="0" i="0" baseline="0">
                <a:effectLst/>
              </a:rPr>
              <a:t>-</a:t>
            </a:r>
            <a:r>
              <a:rPr lang="zh-TW" altLang="zh-TW" sz="1400" b="0" i="0" baseline="0">
                <a:effectLst/>
              </a:rPr>
              <a:t> </a:t>
            </a:r>
            <a:r>
              <a:rPr lang="zh-TW" altLang="en-US" sz="1400" b="0" i="0" baseline="0">
                <a:effectLst/>
              </a:rPr>
              <a:t>交通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口頭質詢次數與媒體曝光次數相關圖</a:t>
            </a:r>
            <a:endParaRPr lang="zh-TW" altLang="en-US" sz="140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工作表1!$B$106:$B$120</c:f>
              <c:numCache>
                <c:formatCode>General</c:formatCode>
                <c:ptCount val="15"/>
                <c:pt idx="0">
                  <c:v>22</c:v>
                </c:pt>
                <c:pt idx="1">
                  <c:v>70</c:v>
                </c:pt>
                <c:pt idx="2">
                  <c:v>29</c:v>
                </c:pt>
                <c:pt idx="3">
                  <c:v>34</c:v>
                </c:pt>
                <c:pt idx="4">
                  <c:v>41</c:v>
                </c:pt>
                <c:pt idx="5">
                  <c:v>19</c:v>
                </c:pt>
                <c:pt idx="6">
                  <c:v>31</c:v>
                </c:pt>
                <c:pt idx="7">
                  <c:v>48</c:v>
                </c:pt>
                <c:pt idx="8">
                  <c:v>46</c:v>
                </c:pt>
                <c:pt idx="9">
                  <c:v>63</c:v>
                </c:pt>
                <c:pt idx="10">
                  <c:v>42</c:v>
                </c:pt>
                <c:pt idx="11">
                  <c:v>40</c:v>
                </c:pt>
                <c:pt idx="12">
                  <c:v>41</c:v>
                </c:pt>
                <c:pt idx="13">
                  <c:v>41</c:v>
                </c:pt>
                <c:pt idx="14">
                  <c:v>39</c:v>
                </c:pt>
              </c:numCache>
            </c:numRef>
          </c:xVal>
          <c:yVal>
            <c:numRef>
              <c:f>工作表1!$C$106:$C$120</c:f>
              <c:numCache>
                <c:formatCode>General</c:formatCode>
                <c:ptCount val="15"/>
                <c:pt idx="0">
                  <c:v>41</c:v>
                </c:pt>
                <c:pt idx="1">
                  <c:v>202</c:v>
                </c:pt>
                <c:pt idx="2">
                  <c:v>69</c:v>
                </c:pt>
                <c:pt idx="3">
                  <c:v>151</c:v>
                </c:pt>
                <c:pt idx="4">
                  <c:v>92</c:v>
                </c:pt>
                <c:pt idx="5">
                  <c:v>169</c:v>
                </c:pt>
                <c:pt idx="6">
                  <c:v>100</c:v>
                </c:pt>
                <c:pt idx="7">
                  <c:v>81</c:v>
                </c:pt>
                <c:pt idx="8">
                  <c:v>310</c:v>
                </c:pt>
                <c:pt idx="9">
                  <c:v>424</c:v>
                </c:pt>
                <c:pt idx="10">
                  <c:v>65</c:v>
                </c:pt>
                <c:pt idx="11">
                  <c:v>422</c:v>
                </c:pt>
                <c:pt idx="12">
                  <c:v>22</c:v>
                </c:pt>
                <c:pt idx="13">
                  <c:v>173</c:v>
                </c:pt>
                <c:pt idx="14">
                  <c:v>185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1410176"/>
        <c:axId val="191411712"/>
      </c:scatterChart>
      <c:valAx>
        <c:axId val="1914101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91411712"/>
        <c:crosses val="autoZero"/>
        <c:crossBetween val="midCat"/>
      </c:valAx>
      <c:valAx>
        <c:axId val="191411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914101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第一會期 </a:t>
            </a:r>
            <a:r>
              <a:rPr lang="en-US" altLang="zh-TW"/>
              <a:t>-</a:t>
            </a:r>
            <a:r>
              <a:rPr lang="zh-TW" altLang="en-US"/>
              <a:t> 經濟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媒體!$H$2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媒體!$G$3:$G$17</c:f>
              <c:strCache>
                <c:ptCount val="15"/>
                <c:pt idx="0">
                  <c:v>廖國棟</c:v>
                </c:pt>
                <c:pt idx="1">
                  <c:v>高志鵬</c:v>
                </c:pt>
                <c:pt idx="2">
                  <c:v>蘇震清</c:v>
                </c:pt>
                <c:pt idx="3">
                  <c:v>陳明文</c:v>
                </c:pt>
                <c:pt idx="4">
                  <c:v>黃偉哲</c:v>
                </c:pt>
                <c:pt idx="5">
                  <c:v>林岱樺</c:v>
                </c:pt>
                <c:pt idx="6">
                  <c:v>許忠信</c:v>
                </c:pt>
                <c:pt idx="7">
                  <c:v>丁守中</c:v>
                </c:pt>
                <c:pt idx="8">
                  <c:v>李慶華</c:v>
                </c:pt>
                <c:pt idx="9">
                  <c:v>潘維剛</c:v>
                </c:pt>
                <c:pt idx="10">
                  <c:v>黃昭順</c:v>
                </c:pt>
                <c:pt idx="11">
                  <c:v>徐耀昌</c:v>
                </c:pt>
                <c:pt idx="12">
                  <c:v>楊瓊瓔</c:v>
                </c:pt>
                <c:pt idx="13">
                  <c:v>簡東明</c:v>
                </c:pt>
                <c:pt idx="14">
                  <c:v>林滄敏</c:v>
                </c:pt>
              </c:strCache>
            </c:strRef>
          </c:cat>
          <c:val>
            <c:numRef>
              <c:f>媒體!$H$3:$H$17</c:f>
              <c:numCache>
                <c:formatCode>General</c:formatCode>
                <c:ptCount val="15"/>
                <c:pt idx="0">
                  <c:v>62</c:v>
                </c:pt>
                <c:pt idx="1">
                  <c:v>37</c:v>
                </c:pt>
                <c:pt idx="2">
                  <c:v>35</c:v>
                </c:pt>
                <c:pt idx="3">
                  <c:v>52</c:v>
                </c:pt>
                <c:pt idx="4">
                  <c:v>170</c:v>
                </c:pt>
                <c:pt idx="5">
                  <c:v>66</c:v>
                </c:pt>
                <c:pt idx="6">
                  <c:v>57</c:v>
                </c:pt>
                <c:pt idx="7">
                  <c:v>36</c:v>
                </c:pt>
                <c:pt idx="8">
                  <c:v>31</c:v>
                </c:pt>
                <c:pt idx="9">
                  <c:v>143</c:v>
                </c:pt>
                <c:pt idx="10">
                  <c:v>61</c:v>
                </c:pt>
                <c:pt idx="11">
                  <c:v>65</c:v>
                </c:pt>
                <c:pt idx="12">
                  <c:v>92</c:v>
                </c:pt>
                <c:pt idx="13">
                  <c:v>64</c:v>
                </c:pt>
                <c:pt idx="14">
                  <c:v>39</c:v>
                </c:pt>
              </c:numCache>
            </c:numRef>
          </c:val>
        </c:ser>
        <c:ser>
          <c:idx val="1"/>
          <c:order val="1"/>
          <c:tx>
            <c:strRef>
              <c:f>媒體!$I$2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媒體!$G$3:$G$17</c:f>
              <c:strCache>
                <c:ptCount val="15"/>
                <c:pt idx="0">
                  <c:v>廖國棟</c:v>
                </c:pt>
                <c:pt idx="1">
                  <c:v>高志鵬</c:v>
                </c:pt>
                <c:pt idx="2">
                  <c:v>蘇震清</c:v>
                </c:pt>
                <c:pt idx="3">
                  <c:v>陳明文</c:v>
                </c:pt>
                <c:pt idx="4">
                  <c:v>黃偉哲</c:v>
                </c:pt>
                <c:pt idx="5">
                  <c:v>林岱樺</c:v>
                </c:pt>
                <c:pt idx="6">
                  <c:v>許忠信</c:v>
                </c:pt>
                <c:pt idx="7">
                  <c:v>丁守中</c:v>
                </c:pt>
                <c:pt idx="8">
                  <c:v>李慶華</c:v>
                </c:pt>
                <c:pt idx="9">
                  <c:v>潘維剛</c:v>
                </c:pt>
                <c:pt idx="10">
                  <c:v>黃昭順</c:v>
                </c:pt>
                <c:pt idx="11">
                  <c:v>徐耀昌</c:v>
                </c:pt>
                <c:pt idx="12">
                  <c:v>楊瓊瓔</c:v>
                </c:pt>
                <c:pt idx="13">
                  <c:v>簡東明</c:v>
                </c:pt>
                <c:pt idx="14">
                  <c:v>林滄敏</c:v>
                </c:pt>
              </c:strCache>
            </c:strRef>
          </c:cat>
          <c:val>
            <c:numRef>
              <c:f>媒體!$I$3:$I$17</c:f>
              <c:numCache>
                <c:formatCode>General</c:formatCode>
                <c:ptCount val="15"/>
                <c:pt idx="0">
                  <c:v>73</c:v>
                </c:pt>
                <c:pt idx="1">
                  <c:v>100</c:v>
                </c:pt>
                <c:pt idx="2">
                  <c:v>30</c:v>
                </c:pt>
                <c:pt idx="3">
                  <c:v>84</c:v>
                </c:pt>
                <c:pt idx="4">
                  <c:v>137</c:v>
                </c:pt>
                <c:pt idx="5">
                  <c:v>55</c:v>
                </c:pt>
                <c:pt idx="6">
                  <c:v>109</c:v>
                </c:pt>
                <c:pt idx="7">
                  <c:v>56</c:v>
                </c:pt>
                <c:pt idx="8">
                  <c:v>86</c:v>
                </c:pt>
                <c:pt idx="9">
                  <c:v>24</c:v>
                </c:pt>
                <c:pt idx="10">
                  <c:v>72</c:v>
                </c:pt>
                <c:pt idx="11">
                  <c:v>91</c:v>
                </c:pt>
                <c:pt idx="12">
                  <c:v>53</c:v>
                </c:pt>
                <c:pt idx="13">
                  <c:v>30</c:v>
                </c:pt>
                <c:pt idx="14">
                  <c:v>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6176768"/>
        <c:axId val="116178304"/>
      </c:barChart>
      <c:catAx>
        <c:axId val="116176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6178304"/>
        <c:crosses val="autoZero"/>
        <c:auto val="1"/>
        <c:lblAlgn val="ctr"/>
        <c:lblOffset val="100"/>
        <c:noMultiLvlLbl val="0"/>
      </c:catAx>
      <c:valAx>
        <c:axId val="116178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6176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/>
              <a:t>第一會期 </a:t>
            </a:r>
            <a:r>
              <a:rPr lang="en-US" altLang="zh-TW"/>
              <a:t>-</a:t>
            </a:r>
            <a:r>
              <a:rPr lang="zh-TW" altLang="en-US"/>
              <a:t> 財政 委員會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媒體!$K$2</c:f>
              <c:strCache>
                <c:ptCount val="1"/>
                <c:pt idx="0">
                  <c:v>口頭質詢次數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媒體!$J$3:$J$17</c:f>
              <c:strCache>
                <c:ptCount val="15"/>
                <c:pt idx="0">
                  <c:v>羅明才</c:v>
                </c:pt>
                <c:pt idx="1">
                  <c:v>盧秀燕</c:v>
                </c:pt>
                <c:pt idx="2">
                  <c:v>許添財</c:v>
                </c:pt>
                <c:pt idx="3">
                  <c:v>薛凌</c:v>
                </c:pt>
                <c:pt idx="4">
                  <c:v>李應元</c:v>
                </c:pt>
                <c:pt idx="5">
                  <c:v>吳秉叡</c:v>
                </c:pt>
                <c:pt idx="6">
                  <c:v>李桐豪</c:v>
                </c:pt>
                <c:pt idx="7">
                  <c:v>顏清標</c:v>
                </c:pt>
                <c:pt idx="8">
                  <c:v>林德福</c:v>
                </c:pt>
                <c:pt idx="9">
                  <c:v>蔡正元</c:v>
                </c:pt>
                <c:pt idx="10">
                  <c:v>翁重鈞</c:v>
                </c:pt>
                <c:pt idx="11">
                  <c:v>賴士葆</c:v>
                </c:pt>
                <c:pt idx="12">
                  <c:v>費鴻泰</c:v>
                </c:pt>
                <c:pt idx="13">
                  <c:v>曾巨威</c:v>
                </c:pt>
                <c:pt idx="14">
                  <c:v>孫大千</c:v>
                </c:pt>
              </c:strCache>
            </c:strRef>
          </c:cat>
          <c:val>
            <c:numRef>
              <c:f>媒體!$K$3:$K$17</c:f>
              <c:numCache>
                <c:formatCode>General</c:formatCode>
                <c:ptCount val="15"/>
                <c:pt idx="0">
                  <c:v>31</c:v>
                </c:pt>
                <c:pt idx="1">
                  <c:v>30</c:v>
                </c:pt>
                <c:pt idx="2">
                  <c:v>165</c:v>
                </c:pt>
                <c:pt idx="3">
                  <c:v>42</c:v>
                </c:pt>
                <c:pt idx="4">
                  <c:v>44</c:v>
                </c:pt>
                <c:pt idx="5">
                  <c:v>42</c:v>
                </c:pt>
                <c:pt idx="6">
                  <c:v>93</c:v>
                </c:pt>
                <c:pt idx="7">
                  <c:v>2</c:v>
                </c:pt>
                <c:pt idx="8">
                  <c:v>31</c:v>
                </c:pt>
                <c:pt idx="9">
                  <c:v>55</c:v>
                </c:pt>
                <c:pt idx="10">
                  <c:v>22</c:v>
                </c:pt>
                <c:pt idx="11">
                  <c:v>68</c:v>
                </c:pt>
                <c:pt idx="12">
                  <c:v>32</c:v>
                </c:pt>
                <c:pt idx="13">
                  <c:v>22</c:v>
                </c:pt>
                <c:pt idx="14">
                  <c:v>22</c:v>
                </c:pt>
              </c:numCache>
            </c:numRef>
          </c:val>
        </c:ser>
        <c:ser>
          <c:idx val="1"/>
          <c:order val="1"/>
          <c:tx>
            <c:strRef>
              <c:f>媒體!$L$2</c:f>
              <c:strCache>
                <c:ptCount val="1"/>
                <c:pt idx="0">
                  <c:v>媒體曝光次數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媒體!$J$3:$J$17</c:f>
              <c:strCache>
                <c:ptCount val="15"/>
                <c:pt idx="0">
                  <c:v>羅明才</c:v>
                </c:pt>
                <c:pt idx="1">
                  <c:v>盧秀燕</c:v>
                </c:pt>
                <c:pt idx="2">
                  <c:v>許添財</c:v>
                </c:pt>
                <c:pt idx="3">
                  <c:v>薛凌</c:v>
                </c:pt>
                <c:pt idx="4">
                  <c:v>李應元</c:v>
                </c:pt>
                <c:pt idx="5">
                  <c:v>吳秉叡</c:v>
                </c:pt>
                <c:pt idx="6">
                  <c:v>李桐豪</c:v>
                </c:pt>
                <c:pt idx="7">
                  <c:v>顏清標</c:v>
                </c:pt>
                <c:pt idx="8">
                  <c:v>林德福</c:v>
                </c:pt>
                <c:pt idx="9">
                  <c:v>蔡正元</c:v>
                </c:pt>
                <c:pt idx="10">
                  <c:v>翁重鈞</c:v>
                </c:pt>
                <c:pt idx="11">
                  <c:v>賴士葆</c:v>
                </c:pt>
                <c:pt idx="12">
                  <c:v>費鴻泰</c:v>
                </c:pt>
                <c:pt idx="13">
                  <c:v>曾巨威</c:v>
                </c:pt>
                <c:pt idx="14">
                  <c:v>孫大千</c:v>
                </c:pt>
              </c:strCache>
            </c:strRef>
          </c:cat>
          <c:val>
            <c:numRef>
              <c:f>媒體!$L$3:$L$17</c:f>
              <c:numCache>
                <c:formatCode>General</c:formatCode>
                <c:ptCount val="15"/>
                <c:pt idx="0">
                  <c:v>85</c:v>
                </c:pt>
                <c:pt idx="1">
                  <c:v>78</c:v>
                </c:pt>
                <c:pt idx="2">
                  <c:v>100</c:v>
                </c:pt>
                <c:pt idx="3">
                  <c:v>135</c:v>
                </c:pt>
                <c:pt idx="4">
                  <c:v>90</c:v>
                </c:pt>
                <c:pt idx="5">
                  <c:v>78</c:v>
                </c:pt>
                <c:pt idx="6">
                  <c:v>95</c:v>
                </c:pt>
                <c:pt idx="7">
                  <c:v>87</c:v>
                </c:pt>
                <c:pt idx="8">
                  <c:v>65</c:v>
                </c:pt>
                <c:pt idx="9">
                  <c:v>53</c:v>
                </c:pt>
                <c:pt idx="10">
                  <c:v>36</c:v>
                </c:pt>
                <c:pt idx="11">
                  <c:v>115</c:v>
                </c:pt>
                <c:pt idx="12">
                  <c:v>78</c:v>
                </c:pt>
                <c:pt idx="13">
                  <c:v>79</c:v>
                </c:pt>
                <c:pt idx="14">
                  <c:v>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6221056"/>
        <c:axId val="116222592"/>
      </c:barChart>
      <c:catAx>
        <c:axId val="116221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6222592"/>
        <c:crosses val="autoZero"/>
        <c:auto val="1"/>
        <c:lblAlgn val="ctr"/>
        <c:lblOffset val="100"/>
        <c:noMultiLvlLbl val="0"/>
      </c:catAx>
      <c:valAx>
        <c:axId val="116222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6221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第</a:t>
            </a:r>
            <a:r>
              <a:rPr lang="zh-TW" altLang="en-US" sz="1400" b="0" i="0" baseline="0">
                <a:effectLst/>
              </a:rPr>
              <a:t>一</a:t>
            </a:r>
            <a:r>
              <a:rPr lang="zh-TW" altLang="zh-TW" sz="1400" b="0" i="0" baseline="0">
                <a:effectLst/>
              </a:rPr>
              <a:t>會期 </a:t>
            </a:r>
            <a:r>
              <a:rPr lang="en-US" altLang="zh-TW" sz="1400" b="0" i="0" baseline="0">
                <a:effectLst/>
              </a:rPr>
              <a:t>-</a:t>
            </a:r>
            <a:r>
              <a:rPr lang="zh-TW" altLang="zh-TW" sz="1400" b="0" i="0" baseline="0">
                <a:effectLst/>
              </a:rPr>
              <a:t> </a:t>
            </a:r>
            <a:r>
              <a:rPr lang="zh-TW" altLang="en-US" sz="1400" b="0" i="0" baseline="0">
                <a:effectLst/>
              </a:rPr>
              <a:t>內政</a:t>
            </a:r>
            <a:r>
              <a:rPr lang="zh-TW" altLang="zh-TW" sz="1400" b="0" i="0" baseline="0">
                <a:effectLst/>
              </a:rPr>
              <a:t> 委員會</a:t>
            </a:r>
            <a:endParaRPr lang="zh-TW" altLang="zh-TW" sz="1400">
              <a:effectLst/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400" b="0" i="0" baseline="0">
                <a:effectLst/>
              </a:rPr>
              <a:t>口頭質詢次數與媒體曝光次數相關圖</a:t>
            </a:r>
            <a:endParaRPr lang="zh-TW" altLang="en-US" sz="140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</c:trendlineLbl>
          </c:trendline>
          <c:xVal>
            <c:numRef>
              <c:f>媒體!$B$3:$B$16</c:f>
              <c:numCache>
                <c:formatCode>General</c:formatCode>
                <c:ptCount val="14"/>
                <c:pt idx="0">
                  <c:v>40</c:v>
                </c:pt>
                <c:pt idx="1">
                  <c:v>57</c:v>
                </c:pt>
                <c:pt idx="2">
                  <c:v>54</c:v>
                </c:pt>
                <c:pt idx="3">
                  <c:v>53</c:v>
                </c:pt>
                <c:pt idx="4">
                  <c:v>79</c:v>
                </c:pt>
                <c:pt idx="5">
                  <c:v>49</c:v>
                </c:pt>
                <c:pt idx="6">
                  <c:v>23</c:v>
                </c:pt>
                <c:pt idx="7">
                  <c:v>67</c:v>
                </c:pt>
                <c:pt idx="8">
                  <c:v>74</c:v>
                </c:pt>
                <c:pt idx="9">
                  <c:v>42</c:v>
                </c:pt>
                <c:pt idx="10">
                  <c:v>110</c:v>
                </c:pt>
                <c:pt idx="11">
                  <c:v>33</c:v>
                </c:pt>
                <c:pt idx="12">
                  <c:v>56</c:v>
                </c:pt>
                <c:pt idx="13">
                  <c:v>64</c:v>
                </c:pt>
              </c:numCache>
            </c:numRef>
          </c:xVal>
          <c:yVal>
            <c:numRef>
              <c:f>媒體!$C$3:$C$16</c:f>
              <c:numCache>
                <c:formatCode>General</c:formatCode>
                <c:ptCount val="14"/>
                <c:pt idx="0">
                  <c:v>60</c:v>
                </c:pt>
                <c:pt idx="1">
                  <c:v>122</c:v>
                </c:pt>
                <c:pt idx="2">
                  <c:v>71</c:v>
                </c:pt>
                <c:pt idx="3">
                  <c:v>60</c:v>
                </c:pt>
                <c:pt idx="4">
                  <c:v>111</c:v>
                </c:pt>
                <c:pt idx="5">
                  <c:v>132</c:v>
                </c:pt>
                <c:pt idx="6">
                  <c:v>115</c:v>
                </c:pt>
                <c:pt idx="7">
                  <c:v>82</c:v>
                </c:pt>
                <c:pt idx="8">
                  <c:v>111</c:v>
                </c:pt>
                <c:pt idx="9">
                  <c:v>37</c:v>
                </c:pt>
                <c:pt idx="10">
                  <c:v>91</c:v>
                </c:pt>
                <c:pt idx="11">
                  <c:v>48</c:v>
                </c:pt>
                <c:pt idx="12">
                  <c:v>57</c:v>
                </c:pt>
                <c:pt idx="13">
                  <c:v>58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6261248"/>
        <c:axId val="116262784"/>
      </c:scatterChart>
      <c:valAx>
        <c:axId val="1162612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6262784"/>
        <c:crosses val="autoZero"/>
        <c:crossBetween val="midCat"/>
      </c:valAx>
      <c:valAx>
        <c:axId val="116262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62612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B606-7B7B-482E-9A04-7C55B8A9D4BA}" type="datetimeFigureOut">
              <a:rPr lang="zh-TW" altLang="en-US" smtClean="0"/>
              <a:t>2014/5/28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DB6B8-8229-4751-B3FB-A37F86E91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77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B606-7B7B-482E-9A04-7C55B8A9D4BA}" type="datetimeFigureOut">
              <a:rPr lang="zh-TW" altLang="en-US" smtClean="0"/>
              <a:t>2014/5/28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DB6B8-8229-4751-B3FB-A37F86E91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8522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B606-7B7B-482E-9A04-7C55B8A9D4BA}" type="datetimeFigureOut">
              <a:rPr lang="zh-TW" altLang="en-US" smtClean="0"/>
              <a:t>2014/5/28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DB6B8-8229-4751-B3FB-A37F86E91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9657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B606-7B7B-482E-9A04-7C55B8A9D4BA}" type="datetimeFigureOut">
              <a:rPr lang="zh-TW" altLang="en-US" smtClean="0"/>
              <a:t>2014/5/28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DB6B8-8229-4751-B3FB-A37F86E91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532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B606-7B7B-482E-9A04-7C55B8A9D4BA}" type="datetimeFigureOut">
              <a:rPr lang="zh-TW" altLang="en-US" smtClean="0"/>
              <a:t>2014/5/28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DB6B8-8229-4751-B3FB-A37F86E91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4783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B606-7B7B-482E-9A04-7C55B8A9D4BA}" type="datetimeFigureOut">
              <a:rPr lang="zh-TW" altLang="en-US" smtClean="0"/>
              <a:t>2014/5/28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DB6B8-8229-4751-B3FB-A37F86E91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288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B606-7B7B-482E-9A04-7C55B8A9D4BA}" type="datetimeFigureOut">
              <a:rPr lang="zh-TW" altLang="en-US" smtClean="0"/>
              <a:t>2014/5/28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DB6B8-8229-4751-B3FB-A37F86E91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4803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B606-7B7B-482E-9A04-7C55B8A9D4BA}" type="datetimeFigureOut">
              <a:rPr lang="zh-TW" altLang="en-US" smtClean="0"/>
              <a:t>2014/5/28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DB6B8-8229-4751-B3FB-A37F86E91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7052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B606-7B7B-482E-9A04-7C55B8A9D4BA}" type="datetimeFigureOut">
              <a:rPr lang="zh-TW" altLang="en-US" smtClean="0"/>
              <a:t>2014/5/28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DB6B8-8229-4751-B3FB-A37F86E91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9772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B606-7B7B-482E-9A04-7C55B8A9D4BA}" type="datetimeFigureOut">
              <a:rPr lang="zh-TW" altLang="en-US" smtClean="0"/>
              <a:t>2014/5/28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DB6B8-8229-4751-B3FB-A37F86E91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44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B606-7B7B-482E-9A04-7C55B8A9D4BA}" type="datetimeFigureOut">
              <a:rPr lang="zh-TW" altLang="en-US" smtClean="0"/>
              <a:t>2014/5/28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DB6B8-8229-4751-B3FB-A37F86E91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317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7B606-7B7B-482E-9A04-7C55B8A9D4BA}" type="datetimeFigureOut">
              <a:rPr lang="zh-TW" altLang="en-US" smtClean="0"/>
              <a:t>2014/5/28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DB6B8-8229-4751-B3FB-A37F86E917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6524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5.xml"/><Relationship Id="rId3" Type="http://schemas.openxmlformats.org/officeDocument/2006/relationships/chart" Target="../charts/chart10.xml"/><Relationship Id="rId7" Type="http://schemas.openxmlformats.org/officeDocument/2006/relationships/chart" Target="../charts/chart14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3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Relationship Id="rId9" Type="http://schemas.openxmlformats.org/officeDocument/2006/relationships/chart" Target="../charts/char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1.xml"/><Relationship Id="rId3" Type="http://schemas.openxmlformats.org/officeDocument/2006/relationships/chart" Target="../charts/chart26.xml"/><Relationship Id="rId7" Type="http://schemas.openxmlformats.org/officeDocument/2006/relationships/chart" Target="../charts/chart30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9.xml"/><Relationship Id="rId5" Type="http://schemas.openxmlformats.org/officeDocument/2006/relationships/chart" Target="../charts/chart28.xml"/><Relationship Id="rId4" Type="http://schemas.openxmlformats.org/officeDocument/2006/relationships/chart" Target="../charts/chart27.xml"/><Relationship Id="rId9" Type="http://schemas.openxmlformats.org/officeDocument/2006/relationships/chart" Target="../charts/chart3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7.xml"/><Relationship Id="rId3" Type="http://schemas.openxmlformats.org/officeDocument/2006/relationships/chart" Target="../charts/chart42.xml"/><Relationship Id="rId7" Type="http://schemas.openxmlformats.org/officeDocument/2006/relationships/chart" Target="../charts/chart46.xml"/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5.xml"/><Relationship Id="rId5" Type="http://schemas.openxmlformats.org/officeDocument/2006/relationships/chart" Target="../charts/chart44.xml"/><Relationship Id="rId4" Type="http://schemas.openxmlformats.org/officeDocument/2006/relationships/chart" Target="../charts/chart43.xml"/><Relationship Id="rId9" Type="http://schemas.openxmlformats.org/officeDocument/2006/relationships/chart" Target="../charts/chart4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3.xml"/><Relationship Id="rId3" Type="http://schemas.openxmlformats.org/officeDocument/2006/relationships/chart" Target="../charts/chart58.xml"/><Relationship Id="rId7" Type="http://schemas.openxmlformats.org/officeDocument/2006/relationships/chart" Target="../charts/chart62.xml"/><Relationship Id="rId2" Type="http://schemas.openxmlformats.org/officeDocument/2006/relationships/chart" Target="../charts/chart57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1.xml"/><Relationship Id="rId5" Type="http://schemas.openxmlformats.org/officeDocument/2006/relationships/chart" Target="../charts/chart60.xml"/><Relationship Id="rId4" Type="http://schemas.openxmlformats.org/officeDocument/2006/relationships/chart" Target="../charts/chart59.xml"/><Relationship Id="rId9" Type="http://schemas.openxmlformats.org/officeDocument/2006/relationships/chart" Target="../charts/chart6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口頭質詢與媒體曝光度之相關</a:t>
            </a:r>
            <a:endParaRPr lang="zh-TW" altLang="en-US" sz="5400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以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113</a:t>
            </a:r>
            <a:r>
              <a:rPr lang="zh-TW" altLang="en-US" dirty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位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第八屆立委第一至四會期為例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9742004" y="5625548"/>
            <a:ext cx="9259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黃硯琳</a:t>
            </a:r>
            <a:endParaRPr lang="en-US" altLang="zh-TW" sz="1600" dirty="0" smtClean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  <a:p>
            <a:r>
              <a:rPr lang="zh-TW" altLang="en-US" sz="1600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謝珮琪</a:t>
            </a:r>
            <a:endParaRPr lang="en-US" altLang="zh-TW" sz="1600" dirty="0" smtClean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  <a:p>
            <a:r>
              <a:rPr lang="zh-TW" altLang="en-US" sz="1600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宋品儀</a:t>
            </a:r>
            <a:endParaRPr lang="en-US" altLang="zh-TW" sz="1600" dirty="0" smtClean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0668000" y="5615609"/>
            <a:ext cx="10502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陳佳麟</a:t>
            </a:r>
            <a:endParaRPr lang="en-US" altLang="zh-TW" sz="1600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  <a:p>
            <a:r>
              <a:rPr lang="zh-TW" altLang="en-US" sz="1600" dirty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蔡佩吟</a:t>
            </a:r>
            <a:endParaRPr lang="en-US" altLang="zh-TW" sz="1600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  <a:p>
            <a:r>
              <a:rPr lang="zh-TW" altLang="en-US" sz="1600" dirty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陳俐蓁</a:t>
            </a:r>
          </a:p>
          <a:p>
            <a:endParaRPr lang="zh-TW" altLang="en-US" sz="1600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4589" y="6428558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12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第一會期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財政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737074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4801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圖表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0749273"/>
              </p:ext>
            </p:extLst>
          </p:nvPr>
        </p:nvGraphicFramePr>
        <p:xfrm>
          <a:off x="0" y="152115"/>
          <a:ext cx="3043537" cy="2979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圖表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714327"/>
              </p:ext>
            </p:extLst>
          </p:nvPr>
        </p:nvGraphicFramePr>
        <p:xfrm>
          <a:off x="2858209" y="236077"/>
          <a:ext cx="3188630" cy="29053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圖表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094186"/>
              </p:ext>
            </p:extLst>
          </p:nvPr>
        </p:nvGraphicFramePr>
        <p:xfrm>
          <a:off x="5810379" y="357597"/>
          <a:ext cx="3389290" cy="2823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圖表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8964508"/>
              </p:ext>
            </p:extLst>
          </p:nvPr>
        </p:nvGraphicFramePr>
        <p:xfrm>
          <a:off x="8908649" y="403086"/>
          <a:ext cx="3401337" cy="2738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圖表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0151433"/>
              </p:ext>
            </p:extLst>
          </p:nvPr>
        </p:nvGraphicFramePr>
        <p:xfrm>
          <a:off x="0" y="3819832"/>
          <a:ext cx="3023419" cy="2809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9" name="圖表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2764047"/>
              </p:ext>
            </p:extLst>
          </p:nvPr>
        </p:nvGraphicFramePr>
        <p:xfrm>
          <a:off x="2998839" y="3834581"/>
          <a:ext cx="3136490" cy="2750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0" name="圖表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9862681"/>
              </p:ext>
            </p:extLst>
          </p:nvPr>
        </p:nvGraphicFramePr>
        <p:xfrm>
          <a:off x="6007510" y="3908323"/>
          <a:ext cx="3106993" cy="2846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1" name="圖表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9699301"/>
              </p:ext>
            </p:extLst>
          </p:nvPr>
        </p:nvGraphicFramePr>
        <p:xfrm>
          <a:off x="8908027" y="3908322"/>
          <a:ext cx="3283973" cy="2839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343833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第八屆第二會期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101-09-18</a:t>
            </a:r>
            <a:r>
              <a:rPr lang="zh-TW" altLang="en-US" dirty="0" smtClean="0"/>
              <a:t>～</a:t>
            </a:r>
            <a:r>
              <a:rPr lang="en-US" altLang="zh-TW" dirty="0" smtClean="0"/>
              <a:t>102-01-15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5601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820278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第二會期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交</a:t>
            </a:r>
            <a:r>
              <a:rPr lang="zh-TW" altLang="en-US" dirty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通</a:t>
            </a:r>
          </a:p>
        </p:txBody>
      </p:sp>
    </p:spTree>
    <p:extLst>
      <p:ext uri="{BB962C8B-B14F-4D97-AF65-F5344CB8AC3E}">
        <p14:creationId xmlns:p14="http://schemas.microsoft.com/office/powerpoint/2010/main" val="260674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第二會期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內政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873101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1653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第二會期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教育文化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230646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8001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第二會期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司法及法制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605307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157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第二會期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社會福利及衛生環境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034599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423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第二會期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外交及國防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085442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011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第二會期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經濟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030248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8343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第八屆第一會期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101-02-24</a:t>
            </a:r>
            <a:r>
              <a:rPr lang="zh-TW" altLang="en-US" dirty="0" smtClean="0"/>
              <a:t>～</a:t>
            </a:r>
            <a:r>
              <a:rPr lang="en-US" altLang="zh-TW" dirty="0" smtClean="0"/>
              <a:t>101-06-15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9507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第二會期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財政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825570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441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圖表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7710705"/>
              </p:ext>
            </p:extLst>
          </p:nvPr>
        </p:nvGraphicFramePr>
        <p:xfrm>
          <a:off x="0" y="199102"/>
          <a:ext cx="3111910" cy="2780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圖表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1532801"/>
              </p:ext>
            </p:extLst>
          </p:nvPr>
        </p:nvGraphicFramePr>
        <p:xfrm>
          <a:off x="2910348" y="243349"/>
          <a:ext cx="3342968" cy="2780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圖表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5347499"/>
              </p:ext>
            </p:extLst>
          </p:nvPr>
        </p:nvGraphicFramePr>
        <p:xfrm>
          <a:off x="6081253" y="258096"/>
          <a:ext cx="3254476" cy="2780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圖表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208027"/>
              </p:ext>
            </p:extLst>
          </p:nvPr>
        </p:nvGraphicFramePr>
        <p:xfrm>
          <a:off x="9139083" y="309716"/>
          <a:ext cx="3052917" cy="26989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圖表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9667038"/>
              </p:ext>
            </p:extLst>
          </p:nvPr>
        </p:nvGraphicFramePr>
        <p:xfrm>
          <a:off x="103239" y="3311013"/>
          <a:ext cx="3126658" cy="3340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1" name="圖表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1035385"/>
              </p:ext>
            </p:extLst>
          </p:nvPr>
        </p:nvGraphicFramePr>
        <p:xfrm>
          <a:off x="2998839" y="3487993"/>
          <a:ext cx="3254477" cy="3222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2" name="圖表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1552821"/>
              </p:ext>
            </p:extLst>
          </p:nvPr>
        </p:nvGraphicFramePr>
        <p:xfrm>
          <a:off x="5992762" y="3465871"/>
          <a:ext cx="3475703" cy="30971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3" name="圖表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0058589"/>
              </p:ext>
            </p:extLst>
          </p:nvPr>
        </p:nvGraphicFramePr>
        <p:xfrm>
          <a:off x="9134168" y="3406877"/>
          <a:ext cx="3195484" cy="329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208970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第八屆第三會期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102-02-26</a:t>
            </a:r>
            <a:r>
              <a:rPr lang="zh-TW" altLang="en-US" dirty="0" smtClean="0"/>
              <a:t>～</a:t>
            </a:r>
            <a:r>
              <a:rPr lang="en-US" altLang="zh-TW" dirty="0" smtClean="0"/>
              <a:t>2013-05-31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766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第三會期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 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交通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562261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193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第三會期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 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內政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61682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9279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第三會期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 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教育文化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748814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899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第三會期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 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司法法制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255626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761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第三會期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 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社會福利及衛生環境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825939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001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第三會期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 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外交國防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460303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2751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第三會期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 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經濟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118085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168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第一會期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交通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62171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751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第三會期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 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財政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475005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9551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8700336"/>
              </p:ext>
            </p:extLst>
          </p:nvPr>
        </p:nvGraphicFramePr>
        <p:xfrm>
          <a:off x="3040486" y="267282"/>
          <a:ext cx="3141374" cy="2849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內容版面配置區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2042181"/>
              </p:ext>
            </p:extLst>
          </p:nvPr>
        </p:nvGraphicFramePr>
        <p:xfrm>
          <a:off x="6015505" y="357434"/>
          <a:ext cx="3154253" cy="2669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內容版面配置區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6714882"/>
              </p:ext>
            </p:extLst>
          </p:nvPr>
        </p:nvGraphicFramePr>
        <p:xfrm>
          <a:off x="9029163" y="396071"/>
          <a:ext cx="3283039" cy="26047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內容版面配置區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4709770"/>
              </p:ext>
            </p:extLst>
          </p:nvPr>
        </p:nvGraphicFramePr>
        <p:xfrm>
          <a:off x="106562" y="3422248"/>
          <a:ext cx="3078051" cy="30394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內容版面配置區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3234005"/>
              </p:ext>
            </p:extLst>
          </p:nvPr>
        </p:nvGraphicFramePr>
        <p:xfrm>
          <a:off x="3066038" y="3611902"/>
          <a:ext cx="3192887" cy="2936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0" name="內容版面配置區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1303521"/>
              </p:ext>
            </p:extLst>
          </p:nvPr>
        </p:nvGraphicFramePr>
        <p:xfrm>
          <a:off x="6083432" y="3663773"/>
          <a:ext cx="3424708" cy="2836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1" name="內容版面配置區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7176734"/>
              </p:ext>
            </p:extLst>
          </p:nvPr>
        </p:nvGraphicFramePr>
        <p:xfrm>
          <a:off x="9270123" y="3730038"/>
          <a:ext cx="3089856" cy="2772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5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284166"/>
              </p:ext>
            </p:extLst>
          </p:nvPr>
        </p:nvGraphicFramePr>
        <p:xfrm>
          <a:off x="181379" y="331674"/>
          <a:ext cx="2883794" cy="26304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134838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第八屆第四會期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102-09-17</a:t>
            </a:r>
            <a:r>
              <a:rPr lang="zh-TW" altLang="en-US" dirty="0" smtClean="0"/>
              <a:t>～</a:t>
            </a:r>
            <a:r>
              <a:rPr lang="en-US" altLang="zh-TW" dirty="0" smtClean="0"/>
              <a:t>103-01-14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6681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第四會期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交通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574274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918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第四會期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內政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185867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07625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第四會期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教育及文化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802688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357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第四會期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司法及法制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286204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1336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第四會期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社會福利及衛生環境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224587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509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第四會期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外交及國防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911078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602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第四會期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經濟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95703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0163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第一會期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內政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584501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46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第四會期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財政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767048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899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圖表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5990967"/>
              </p:ext>
            </p:extLst>
          </p:nvPr>
        </p:nvGraphicFramePr>
        <p:xfrm>
          <a:off x="0" y="154858"/>
          <a:ext cx="3239729" cy="2809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圖表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243149"/>
              </p:ext>
            </p:extLst>
          </p:nvPr>
        </p:nvGraphicFramePr>
        <p:xfrm>
          <a:off x="3087330" y="125362"/>
          <a:ext cx="3062748" cy="3060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圖表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8259684"/>
              </p:ext>
            </p:extLst>
          </p:nvPr>
        </p:nvGraphicFramePr>
        <p:xfrm>
          <a:off x="5978012" y="140110"/>
          <a:ext cx="3283974" cy="3134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圖表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2256694"/>
              </p:ext>
            </p:extLst>
          </p:nvPr>
        </p:nvGraphicFramePr>
        <p:xfrm>
          <a:off x="9055510" y="368709"/>
          <a:ext cx="3239729" cy="2883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圖表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426332"/>
              </p:ext>
            </p:extLst>
          </p:nvPr>
        </p:nvGraphicFramePr>
        <p:xfrm>
          <a:off x="108154" y="3458496"/>
          <a:ext cx="3180736" cy="3399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9" name="圖表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7794577"/>
              </p:ext>
            </p:extLst>
          </p:nvPr>
        </p:nvGraphicFramePr>
        <p:xfrm>
          <a:off x="3146323" y="3731343"/>
          <a:ext cx="3077497" cy="3001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0" name="圖表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2409953"/>
              </p:ext>
            </p:extLst>
          </p:nvPr>
        </p:nvGraphicFramePr>
        <p:xfrm>
          <a:off x="5948516" y="3672348"/>
          <a:ext cx="3313471" cy="3185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1" name="圖表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9714950"/>
              </p:ext>
            </p:extLst>
          </p:nvPr>
        </p:nvGraphicFramePr>
        <p:xfrm>
          <a:off x="9129252" y="3642852"/>
          <a:ext cx="3170903" cy="3215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202313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造就立委曝光度高低之原因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69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立委是否兼任其他職位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立法院長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王金平，口頭質詢次數低，高媒體曝光度</a:t>
            </a:r>
            <a:endParaRPr lang="en-US" altLang="zh-TW" dirty="0" smtClean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立法院副院長</a:t>
            </a:r>
            <a:r>
              <a:rPr lang="zh-TW" altLang="en-US" dirty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洪秀柱，</a:t>
            </a:r>
            <a:r>
              <a:rPr lang="zh-TW" altLang="en-US" dirty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口頭質詢次數低，高媒體曝光度</a:t>
            </a:r>
            <a:endParaRPr lang="en-US" altLang="zh-TW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黨鞭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 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國民黨林鴻池，民進黨柯建銘</a:t>
            </a:r>
            <a:endParaRPr lang="en-US" altLang="zh-TW" dirty="0" smtClean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  <a:p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6664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所屬委員會性質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根據當期討論議案，委員會整體曝光率會提高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0146442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個人特質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質詢風格：段宜康</a:t>
            </a:r>
            <a:r>
              <a:rPr lang="zh-TW" altLang="en-US" dirty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、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管碧玲、趙天麟</a:t>
            </a:r>
            <a:endParaRPr lang="en-US" altLang="zh-TW" dirty="0" smtClean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外表長相：邱議瑩</a:t>
            </a:r>
            <a:endParaRPr lang="en-US" altLang="zh-TW" dirty="0" smtClean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身家背景：顏寬恒</a:t>
            </a:r>
            <a:endParaRPr lang="en-US" altLang="zh-TW" dirty="0" smtClean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時事</a:t>
            </a:r>
            <a:r>
              <a:rPr lang="zh-TW" altLang="en-US" dirty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評論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：蔡正元、羅淑蕾</a:t>
            </a:r>
            <a:endParaRPr lang="en-US" altLang="zh-TW" dirty="0" smtClean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  <a:p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4813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熱門</a:t>
            </a:r>
            <a:r>
              <a:rPr lang="zh-TW" altLang="en-US" dirty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議題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多元成家草案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尤美女</a:t>
            </a:r>
            <a:endParaRPr lang="en-US" altLang="zh-TW" dirty="0" smtClean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旺中案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 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葉宜津</a:t>
            </a:r>
            <a:endParaRPr lang="en-US" altLang="zh-TW" dirty="0" smtClean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自經區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 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黃昭順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115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花邊新聞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孫大千</a:t>
            </a:r>
            <a:endParaRPr lang="en-US" altLang="zh-TW" dirty="0" smtClean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謝國樑</a:t>
            </a:r>
            <a:endParaRPr lang="en-US" altLang="zh-TW" dirty="0" smtClean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劉建</a:t>
            </a:r>
            <a:r>
              <a:rPr lang="zh-TW" altLang="en-US" dirty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國</a:t>
            </a:r>
          </a:p>
        </p:txBody>
      </p:sp>
    </p:spTree>
    <p:extLst>
      <p:ext uri="{BB962C8B-B14F-4D97-AF65-F5344CB8AC3E}">
        <p14:creationId xmlns:p14="http://schemas.microsoft.com/office/powerpoint/2010/main" val="274194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第一會期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教育文化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688919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3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第一會期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司法及法制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526395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784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第一會期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社會福利及環境衛生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490268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330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第一會期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外交國防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550799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0517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第一會期 </a:t>
            </a:r>
            <a:r>
              <a:rPr lang="en-US" altLang="zh-TW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–</a:t>
            </a:r>
            <a:r>
              <a:rPr lang="zh-TW" altLang="en-US" dirty="0" smtClean="0">
                <a:latin typeface="Adobe 明體 Std L" panose="02020300000000000000" pitchFamily="18" charset="-120"/>
                <a:ea typeface="Adobe 明體 Std L" panose="02020300000000000000" pitchFamily="18" charset="-120"/>
              </a:rPr>
              <a:t> 經濟</a:t>
            </a:r>
            <a:endParaRPr lang="zh-TW" altLang="en-US" dirty="0">
              <a:latin typeface="Adobe 明體 Std L" panose="02020300000000000000" pitchFamily="18" charset="-120"/>
              <a:ea typeface="Adobe 明體 Std L" panose="02020300000000000000" pitchFamily="18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537610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5110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1004</Words>
  <Application>Microsoft Office PowerPoint</Application>
  <PresentationFormat>自訂</PresentationFormat>
  <Paragraphs>164</Paragraphs>
  <Slides>47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47</vt:i4>
      </vt:variant>
    </vt:vector>
  </HeadingPairs>
  <TitlesOfParts>
    <vt:vector size="48" baseType="lpstr">
      <vt:lpstr>Office 佈景主題</vt:lpstr>
      <vt:lpstr>口頭質詢與媒體曝光度之相關</vt:lpstr>
      <vt:lpstr>第八屆第一會期</vt:lpstr>
      <vt:lpstr>第一會期 – 交通</vt:lpstr>
      <vt:lpstr>第一會期 – 內政</vt:lpstr>
      <vt:lpstr>第一會期 – 教育文化</vt:lpstr>
      <vt:lpstr>第一會期 – 司法及法制</vt:lpstr>
      <vt:lpstr>第一會期 – 社會福利及環境衛生</vt:lpstr>
      <vt:lpstr>第一會期 – 外交國防</vt:lpstr>
      <vt:lpstr>第一會期 – 經濟</vt:lpstr>
      <vt:lpstr>第一會期 – 財政</vt:lpstr>
      <vt:lpstr>PowerPoint 簡報</vt:lpstr>
      <vt:lpstr>第八屆第二會期</vt:lpstr>
      <vt:lpstr>第二會期 – 交通</vt:lpstr>
      <vt:lpstr>第二會期 – 內政</vt:lpstr>
      <vt:lpstr>第二會期 – 教育文化</vt:lpstr>
      <vt:lpstr>第二會期 – 司法及法制</vt:lpstr>
      <vt:lpstr>第二會期 – 社會福利及衛生環境</vt:lpstr>
      <vt:lpstr>第二會期 – 外交及國防</vt:lpstr>
      <vt:lpstr>第二會期 – 經濟</vt:lpstr>
      <vt:lpstr>第二會期 – 財政</vt:lpstr>
      <vt:lpstr>PowerPoint 簡報</vt:lpstr>
      <vt:lpstr>第八屆第三會期</vt:lpstr>
      <vt:lpstr>第三會期 – 交通</vt:lpstr>
      <vt:lpstr>第三會期 – 內政</vt:lpstr>
      <vt:lpstr>第三會期 – 教育文化</vt:lpstr>
      <vt:lpstr>第三會期 – 司法法制</vt:lpstr>
      <vt:lpstr>第三會期 – 社會福利及衛生環境</vt:lpstr>
      <vt:lpstr>第三會期 – 外交國防</vt:lpstr>
      <vt:lpstr>第三會期 – 經濟</vt:lpstr>
      <vt:lpstr>第三會期 – 財政</vt:lpstr>
      <vt:lpstr>PowerPoint 簡報</vt:lpstr>
      <vt:lpstr>第八屆第四會期</vt:lpstr>
      <vt:lpstr>第四會期 – 交通</vt:lpstr>
      <vt:lpstr>第四會期 – 內政</vt:lpstr>
      <vt:lpstr>第四會期 – 教育及文化</vt:lpstr>
      <vt:lpstr>第四會期 – 司法及法制</vt:lpstr>
      <vt:lpstr>第四會期 – 社會福利及衛生環境</vt:lpstr>
      <vt:lpstr>第四會期 – 外交及國防</vt:lpstr>
      <vt:lpstr>第四會期 – 經濟</vt:lpstr>
      <vt:lpstr>第四會期 – 財政</vt:lpstr>
      <vt:lpstr>PowerPoint 簡報</vt:lpstr>
      <vt:lpstr>造就立委曝光度高低之原因</vt:lpstr>
      <vt:lpstr>立委是否兼任其他職位</vt:lpstr>
      <vt:lpstr>所屬委員會性質</vt:lpstr>
      <vt:lpstr>個人特質</vt:lpstr>
      <vt:lpstr>熱門議題</vt:lpstr>
      <vt:lpstr>花邊新聞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黃硯琳</dc:creator>
  <cp:lastModifiedBy>Rex</cp:lastModifiedBy>
  <cp:revision>28</cp:revision>
  <dcterms:created xsi:type="dcterms:W3CDTF">2014-05-04T16:19:57Z</dcterms:created>
  <dcterms:modified xsi:type="dcterms:W3CDTF">2014-05-28T09:13:53Z</dcterms:modified>
</cp:coreProperties>
</file>