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4" r:id="rId4"/>
  </p:sldMasterIdLst>
  <p:notesMasterIdLst>
    <p:notesMasterId r:id="rId27"/>
  </p:notesMasterIdLst>
  <p:handoutMasterIdLst>
    <p:handoutMasterId r:id="rId28"/>
  </p:handoutMasterIdLst>
  <p:sldIdLst>
    <p:sldId id="256" r:id="rId5"/>
    <p:sldId id="257" r:id="rId6"/>
    <p:sldId id="258" r:id="rId7"/>
    <p:sldId id="280" r:id="rId8"/>
    <p:sldId id="260" r:id="rId9"/>
    <p:sldId id="296" r:id="rId10"/>
    <p:sldId id="297" r:id="rId11"/>
    <p:sldId id="262" r:id="rId12"/>
    <p:sldId id="263" r:id="rId13"/>
    <p:sldId id="298" r:id="rId14"/>
    <p:sldId id="299" r:id="rId15"/>
    <p:sldId id="309" r:id="rId16"/>
    <p:sldId id="310" r:id="rId17"/>
    <p:sldId id="286" r:id="rId18"/>
    <p:sldId id="301" r:id="rId19"/>
    <p:sldId id="303" r:id="rId20"/>
    <p:sldId id="287" r:id="rId21"/>
    <p:sldId id="288" r:id="rId22"/>
    <p:sldId id="294" r:id="rId23"/>
    <p:sldId id="295" r:id="rId24"/>
    <p:sldId id="308" r:id="rId25"/>
    <p:sldId id="271" r:id="rId26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oniconi0927@outlook.com" initials="n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E9E7"/>
    <a:srgbClr val="FAF7D2"/>
    <a:srgbClr val="D2DDF6"/>
    <a:srgbClr val="F5EBA3"/>
    <a:srgbClr val="CCD7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等深淺樣式 4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28" autoAdjust="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B6BE26-1ED5-4C95-A959-E58EE724D4F0}" type="datetimeFigureOut">
              <a:rPr lang="zh-TW" altLang="en-US" smtClean="0"/>
              <a:pPr/>
              <a:t>2024/2/19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683F8-A95D-4208-8F0C-955976D5C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48A84D-F459-42D8-8C9B-4D16860CF1B6}" type="datetimeFigureOut">
              <a:rPr lang="zh-TW" altLang="en-US" smtClean="0"/>
              <a:pPr/>
              <a:t>2024/2/19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6EAED9-2BF0-4FCA-84A5-7491A86DFC4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6EAED9-2BF0-4FCA-84A5-7491A86DFC4C}" type="slidenum">
              <a:rPr lang="zh-TW" altLang="en-US" smtClean="0"/>
              <a:pPr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04672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EAED9-2BF0-4FCA-84A5-7491A86DFC4C}" type="slidenum">
              <a:rPr lang="zh-TW" altLang="en-US" smtClean="0"/>
              <a:pPr/>
              <a:t>18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7136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3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049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657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2478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339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48A87A34-81AB-432B-8DAE-1953F412C126}" type="datetimeFigureOut">
              <a:rPr lang="en-US" smtClean="0"/>
              <a:pPr/>
              <a:t>2/19/2024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761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291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121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395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401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890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2/19/2024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898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2/19/2024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256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973080" y="2071493"/>
            <a:ext cx="8689976" cy="2509213"/>
          </a:xfrm>
        </p:spPr>
        <p:txBody>
          <a:bodyPr>
            <a:normAutofit/>
          </a:bodyPr>
          <a:lstStyle/>
          <a:p>
            <a:r>
              <a:rPr lang="zh-TW" altLang="en-US" sz="6000" b="1" dirty="0"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口袋國會</a:t>
            </a:r>
            <a:br>
              <a:rPr lang="en-US" altLang="zh-TW" sz="6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endParaRPr lang="zh-TW" altLang="en-US" sz="6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97550" y="3469790"/>
            <a:ext cx="5483953" cy="82789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第十屆第八會期立委評比</a:t>
            </a:r>
          </a:p>
        </p:txBody>
      </p:sp>
      <p:pic>
        <p:nvPicPr>
          <p:cNvPr id="4" name="圖片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5972" y="1258101"/>
            <a:ext cx="5069706" cy="2481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9294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4885DC66-3347-45A9-8954-3C231600BA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6821461"/>
              </p:ext>
            </p:extLst>
          </p:nvPr>
        </p:nvGraphicFramePr>
        <p:xfrm>
          <a:off x="671899" y="896738"/>
          <a:ext cx="11132173" cy="58008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32745">
                  <a:extLst>
                    <a:ext uri="{9D8B030D-6E8A-4147-A177-3AD203B41FA5}">
                      <a16:colId xmlns:a16="http://schemas.microsoft.com/office/drawing/2014/main" val="1652023144"/>
                    </a:ext>
                  </a:extLst>
                </a:gridCol>
                <a:gridCol w="1243971">
                  <a:extLst>
                    <a:ext uri="{9D8B030D-6E8A-4147-A177-3AD203B41FA5}">
                      <a16:colId xmlns:a16="http://schemas.microsoft.com/office/drawing/2014/main" val="2119673991"/>
                    </a:ext>
                  </a:extLst>
                </a:gridCol>
                <a:gridCol w="1189490">
                  <a:extLst>
                    <a:ext uri="{9D8B030D-6E8A-4147-A177-3AD203B41FA5}">
                      <a16:colId xmlns:a16="http://schemas.microsoft.com/office/drawing/2014/main" val="2894439810"/>
                    </a:ext>
                  </a:extLst>
                </a:gridCol>
                <a:gridCol w="1216731">
                  <a:extLst>
                    <a:ext uri="{9D8B030D-6E8A-4147-A177-3AD203B41FA5}">
                      <a16:colId xmlns:a16="http://schemas.microsoft.com/office/drawing/2014/main" val="3572466533"/>
                    </a:ext>
                  </a:extLst>
                </a:gridCol>
                <a:gridCol w="1425572">
                  <a:extLst>
                    <a:ext uri="{9D8B030D-6E8A-4147-A177-3AD203B41FA5}">
                      <a16:colId xmlns:a16="http://schemas.microsoft.com/office/drawing/2014/main" val="1232283649"/>
                    </a:ext>
                  </a:extLst>
                </a:gridCol>
                <a:gridCol w="1162250">
                  <a:extLst>
                    <a:ext uri="{9D8B030D-6E8A-4147-A177-3AD203B41FA5}">
                      <a16:colId xmlns:a16="http://schemas.microsoft.com/office/drawing/2014/main" val="3851195643"/>
                    </a:ext>
                  </a:extLst>
                </a:gridCol>
                <a:gridCol w="1116849">
                  <a:extLst>
                    <a:ext uri="{9D8B030D-6E8A-4147-A177-3AD203B41FA5}">
                      <a16:colId xmlns:a16="http://schemas.microsoft.com/office/drawing/2014/main" val="2475393442"/>
                    </a:ext>
                  </a:extLst>
                </a:gridCol>
                <a:gridCol w="744565">
                  <a:extLst>
                    <a:ext uri="{9D8B030D-6E8A-4147-A177-3AD203B41FA5}">
                      <a16:colId xmlns:a16="http://schemas.microsoft.com/office/drawing/2014/main" val="1983367652"/>
                    </a:ext>
                  </a:extLst>
                </a:gridCol>
              </a:tblGrid>
              <a:tr h="909166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立委名稱</a:t>
                      </a: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所屬委員會</a:t>
                      </a: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全文提案量</a:t>
                      </a: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部分提案量</a:t>
                      </a: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全文通過量</a:t>
                      </a:r>
                      <a:endParaRPr lang="en-US" alt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  <a:p>
                      <a:pPr algn="ctr" fontAlgn="ctr"/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兩顆星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</a:t>
                      </a: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部分通過量</a:t>
                      </a: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委員會發言</a:t>
                      </a: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評價</a:t>
                      </a: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9700524"/>
                  </a:ext>
                </a:extLst>
              </a:tr>
              <a:tr h="64308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王美惠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民，區域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)4A</a:t>
                      </a:r>
                      <a:endParaRPr lang="zh-TW" alt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內政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優質</a:t>
                      </a:r>
                      <a:endParaRPr lang="zh-TW" alt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675795607"/>
                  </a:ext>
                </a:extLst>
              </a:tr>
              <a:tr h="64308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莊瑞雄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民，不分區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)3A</a:t>
                      </a:r>
                      <a:endParaRPr lang="zh-TW" alt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內政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優良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650591940"/>
                  </a:ext>
                </a:extLst>
              </a:tr>
              <a:tr h="64308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黃世杰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民，區域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)3A</a:t>
                      </a:r>
                      <a:endParaRPr lang="zh-TW" alt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內政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zh-TW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★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優良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664950716"/>
                  </a:ext>
                </a:extLst>
              </a:tr>
              <a:tr h="64308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賴品妤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民，區域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)4A</a:t>
                      </a:r>
                      <a:endParaRPr lang="zh-TW" alt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內政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★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★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優質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009329548"/>
                  </a:ext>
                </a:extLst>
              </a:tr>
              <a:tr h="64308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羅美玲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民，不分區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)3A</a:t>
                      </a:r>
                      <a:endParaRPr lang="zh-TW" alt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內政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★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★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優良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158780354"/>
                  </a:ext>
                </a:extLst>
              </a:tr>
              <a:tr h="558742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江永昌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民，區域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)6A</a:t>
                      </a:r>
                      <a:endParaRPr lang="zh-TW" alt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司法法制</a:t>
                      </a: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★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zh-TW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★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zh-TW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優質</a:t>
                      </a: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8739967"/>
                  </a:ext>
                </a:extLst>
              </a:tr>
              <a:tr h="55874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曾銘宗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國</a:t>
                      </a:r>
                      <a:r>
                        <a:rPr lang="zh-TW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，不分區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)4A</a:t>
                      </a:r>
                      <a:endParaRPr lang="zh-TW" alt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司法法制</a:t>
                      </a: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優質</a:t>
                      </a: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42657"/>
                  </a:ext>
                </a:extLst>
              </a:tr>
              <a:tr h="55874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劉建國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民，</a:t>
                      </a: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區域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)5A</a:t>
                      </a:r>
                      <a:endParaRPr lang="zh-TW" alt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司法法制</a:t>
                      </a: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★</a:t>
                      </a:r>
                    </a:p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★★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優質</a:t>
                      </a: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2882814"/>
                  </a:ext>
                </a:extLst>
              </a:tr>
            </a:tbl>
          </a:graphicData>
        </a:graphic>
      </p:graphicFrame>
      <p:sp>
        <p:nvSpPr>
          <p:cNvPr id="5" name="標題 3">
            <a:extLst>
              <a:ext uri="{FF2B5EF4-FFF2-40B4-BE49-F238E27FC236}">
                <a16:creationId xmlns:a16="http://schemas.microsoft.com/office/drawing/2014/main" id="{33354718-C51E-4C90-9EB0-ADB635288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9673" y="160422"/>
            <a:ext cx="5892654" cy="679164"/>
          </a:xfrm>
        </p:spPr>
        <p:txBody>
          <a:bodyPr/>
          <a:lstStyle/>
          <a:p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各委員會優質、優良委員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95423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4885DC66-3347-45A9-8954-3C231600BA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5666986"/>
              </p:ext>
            </p:extLst>
          </p:nvPr>
        </p:nvGraphicFramePr>
        <p:xfrm>
          <a:off x="592975" y="905283"/>
          <a:ext cx="11006050" cy="57049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02866">
                  <a:extLst>
                    <a:ext uri="{9D8B030D-6E8A-4147-A177-3AD203B41FA5}">
                      <a16:colId xmlns:a16="http://schemas.microsoft.com/office/drawing/2014/main" val="1652023144"/>
                    </a:ext>
                  </a:extLst>
                </a:gridCol>
                <a:gridCol w="1250273">
                  <a:extLst>
                    <a:ext uri="{9D8B030D-6E8A-4147-A177-3AD203B41FA5}">
                      <a16:colId xmlns:a16="http://schemas.microsoft.com/office/drawing/2014/main" val="2119673991"/>
                    </a:ext>
                  </a:extLst>
                </a:gridCol>
                <a:gridCol w="1222895">
                  <a:extLst>
                    <a:ext uri="{9D8B030D-6E8A-4147-A177-3AD203B41FA5}">
                      <a16:colId xmlns:a16="http://schemas.microsoft.com/office/drawing/2014/main" val="2894439810"/>
                    </a:ext>
                  </a:extLst>
                </a:gridCol>
                <a:gridCol w="1305028">
                  <a:extLst>
                    <a:ext uri="{9D8B030D-6E8A-4147-A177-3AD203B41FA5}">
                      <a16:colId xmlns:a16="http://schemas.microsoft.com/office/drawing/2014/main" val="3572466533"/>
                    </a:ext>
                  </a:extLst>
                </a:gridCol>
                <a:gridCol w="1222895">
                  <a:extLst>
                    <a:ext uri="{9D8B030D-6E8A-4147-A177-3AD203B41FA5}">
                      <a16:colId xmlns:a16="http://schemas.microsoft.com/office/drawing/2014/main" val="1232283649"/>
                    </a:ext>
                  </a:extLst>
                </a:gridCol>
                <a:gridCol w="1076877">
                  <a:extLst>
                    <a:ext uri="{9D8B030D-6E8A-4147-A177-3AD203B41FA5}">
                      <a16:colId xmlns:a16="http://schemas.microsoft.com/office/drawing/2014/main" val="3851195643"/>
                    </a:ext>
                  </a:extLst>
                </a:gridCol>
                <a:gridCol w="1095130">
                  <a:extLst>
                    <a:ext uri="{9D8B030D-6E8A-4147-A177-3AD203B41FA5}">
                      <a16:colId xmlns:a16="http://schemas.microsoft.com/office/drawing/2014/main" val="2475393442"/>
                    </a:ext>
                  </a:extLst>
                </a:gridCol>
                <a:gridCol w="730086">
                  <a:extLst>
                    <a:ext uri="{9D8B030D-6E8A-4147-A177-3AD203B41FA5}">
                      <a16:colId xmlns:a16="http://schemas.microsoft.com/office/drawing/2014/main" val="1983367652"/>
                    </a:ext>
                  </a:extLst>
                </a:gridCol>
              </a:tblGrid>
              <a:tr h="95700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立委名稱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所屬委員會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全文提案量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部分提案量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全文通過量</a:t>
                      </a:r>
                      <a:endParaRPr lang="en-US" altLang="zh-TW" sz="1600" b="1" u="none" strike="noStrike" dirty="0">
                        <a:effectLst/>
                        <a:latin typeface="+mj-ea"/>
                        <a:ea typeface="+mj-ea"/>
                      </a:endParaRPr>
                    </a:p>
                    <a:p>
                      <a:pPr algn="ctr" fontAlgn="ctr"/>
                      <a:r>
                        <a:rPr lang="en-US" altLang="zh-TW" sz="1600" b="1" u="none" strike="noStrike" dirty="0">
                          <a:effectLst/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兩顆星</a:t>
                      </a:r>
                      <a:r>
                        <a:rPr lang="en-US" altLang="zh-TW" sz="1600" b="1" u="none" strike="noStrike" dirty="0">
                          <a:effectLst/>
                          <a:latin typeface="+mj-ea"/>
                          <a:ea typeface="+mj-ea"/>
                        </a:rPr>
                        <a:t>)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部分通過量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委員會發言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評價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9700524"/>
                  </a:ext>
                </a:extLst>
              </a:tr>
              <a:tr h="480862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李昆澤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民，區域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)4A</a:t>
                      </a:r>
                      <a:endParaRPr lang="zh-TW" alt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交通</a:t>
                      </a: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★★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優質</a:t>
                      </a:r>
                      <a:endParaRPr lang="en-US" alt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rgbClr val="F7E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721762"/>
                  </a:ext>
                </a:extLst>
              </a:tr>
              <a:tr h="485775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何欣純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民，區域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)3A</a:t>
                      </a:r>
                      <a:endParaRPr lang="zh-TW" alt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交通</a:t>
                      </a:r>
                      <a:endParaRPr lang="zh-TW" alt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★★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★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優良</a:t>
                      </a:r>
                      <a:endParaRPr lang="en-US" alt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rgbClr val="F7E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9124579"/>
                  </a:ext>
                </a:extLst>
              </a:tr>
              <a:tr h="483529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邱顯智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時力，不分區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)5A</a:t>
                      </a:r>
                      <a:endParaRPr lang="zh-TW" alt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交通</a:t>
                      </a:r>
                      <a:endParaRPr lang="zh-TW" alt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★★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優質</a:t>
                      </a:r>
                    </a:p>
                  </a:txBody>
                  <a:tcPr marL="7620" marR="7620" marT="7620" marB="0" anchor="ctr">
                    <a:solidFill>
                      <a:srgbClr val="F7E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3117209"/>
                  </a:ext>
                </a:extLst>
              </a:tr>
              <a:tr h="483529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陳素月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民，區域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)4A</a:t>
                      </a:r>
                      <a:endParaRPr lang="zh-TW" alt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交通</a:t>
                      </a:r>
                      <a:endParaRPr lang="zh-TW" alt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★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★★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優質</a:t>
                      </a:r>
                    </a:p>
                  </a:txBody>
                  <a:tcPr marL="7620" marR="7620" marT="7620" marB="0" anchor="ctr">
                    <a:solidFill>
                      <a:srgbClr val="F7E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6751076"/>
                  </a:ext>
                </a:extLst>
              </a:tr>
              <a:tr h="452317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陳椒華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時力，不分區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)4A</a:t>
                      </a:r>
                      <a:endParaRPr lang="zh-TW" alt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交通</a:t>
                      </a:r>
                      <a:endParaRPr lang="zh-TW" alt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★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優質</a:t>
                      </a:r>
                    </a:p>
                  </a:txBody>
                  <a:tcPr marL="7620" marR="7620" marT="7620" marB="0" anchor="ctr">
                    <a:solidFill>
                      <a:srgbClr val="F7E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3989495"/>
                  </a:ext>
                </a:extLst>
              </a:tr>
              <a:tr h="454563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蔡培慧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民，區域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)3A</a:t>
                      </a:r>
                      <a:endParaRPr lang="zh-TW" alt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交通</a:t>
                      </a:r>
                      <a:endParaRPr lang="zh-TW" alt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★★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優良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378179868"/>
                  </a:ext>
                </a:extLst>
              </a:tr>
              <a:tr h="456809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林昶佐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民，區域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)6A</a:t>
                      </a:r>
                      <a:endParaRPr lang="zh-TW" alt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外交</a:t>
                      </a: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★★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優質</a:t>
                      </a:r>
                    </a:p>
                  </a:txBody>
                  <a:tcPr marL="7620" marR="7620" marT="7620" marB="0" anchor="ctr">
                    <a:solidFill>
                      <a:srgbClr val="FAF7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2900820"/>
                  </a:ext>
                </a:extLst>
              </a:tr>
              <a:tr h="483529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邱臣遠</a:t>
                      </a: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，</a:t>
                      </a: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不分區</a:t>
                      </a: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5A</a:t>
                      </a: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lnB w="12700" cmpd="sng">
                      <a:noFill/>
                    </a:lnB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外交</a:t>
                      </a: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lnB w="12700" cmpd="sng">
                      <a:noFill/>
                    </a:lnB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lnB w="12700" cmpd="sng">
                      <a:noFill/>
                    </a:lnB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lnB w="12700" cmpd="sng">
                      <a:noFill/>
                    </a:lnB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★★</a:t>
                      </a:r>
                    </a:p>
                  </a:txBody>
                  <a:tcPr marL="17780" marR="17780" marT="0" marB="0" anchor="ctr">
                    <a:lnB w="12700" cmpd="sng">
                      <a:noFill/>
                    </a:lnB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lnB w="12700" cmpd="sng">
                      <a:noFill/>
                    </a:lnB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lnB w="12700" cmpd="sng">
                      <a:noFill/>
                    </a:lnB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優質</a:t>
                      </a:r>
                    </a:p>
                  </a:txBody>
                  <a:tcPr marL="17780" marR="17780" marT="0" marB="0" anchor="ctr">
                    <a:lnB w="12700" cmpd="sng">
                      <a:noFill/>
                    </a:lnB>
                    <a:solidFill>
                      <a:srgbClr val="FAF7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11874"/>
                  </a:ext>
                </a:extLst>
              </a:tr>
              <a:tr h="483529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王婉諭</a:t>
                      </a: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時力</a:t>
                      </a: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，不分區</a:t>
                      </a: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4A</a:t>
                      </a: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社福衛環</a:t>
                      </a:r>
                    </a:p>
                  </a:txBody>
                  <a:tcPr marL="17780" marR="177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★★</a:t>
                      </a:r>
                    </a:p>
                  </a:txBody>
                  <a:tcPr marL="17780" marR="177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 </a:t>
                      </a:r>
                      <a:endParaRPr lang="zh-TW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優質</a:t>
                      </a:r>
                    </a:p>
                  </a:txBody>
                  <a:tcPr marL="17780" marR="177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E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2120282"/>
                  </a:ext>
                </a:extLst>
              </a:tr>
              <a:tr h="483529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張育美</a:t>
                      </a: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國</a:t>
                      </a: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，</a:t>
                      </a:r>
                      <a:r>
                        <a:rPr lang="zh-TW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不分區</a:t>
                      </a: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6A</a:t>
                      </a: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社福衛環</a:t>
                      </a:r>
                    </a:p>
                  </a:txBody>
                  <a:tcPr marL="17780" marR="177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 </a:t>
                      </a:r>
                      <a:r>
                        <a:rPr lang="zh-TW" altLang="zh-TW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★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★★</a:t>
                      </a:r>
                    </a:p>
                  </a:txBody>
                  <a:tcPr marL="17780" marR="177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★</a:t>
                      </a:r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 </a:t>
                      </a:r>
                      <a:endParaRPr lang="zh-TW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優質</a:t>
                      </a:r>
                    </a:p>
                  </a:txBody>
                  <a:tcPr marL="17780" marR="177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E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4698202"/>
                  </a:ext>
                </a:extLst>
              </a:tr>
            </a:tbl>
          </a:graphicData>
        </a:graphic>
      </p:graphicFrame>
      <p:sp>
        <p:nvSpPr>
          <p:cNvPr id="5" name="標題 3">
            <a:extLst>
              <a:ext uri="{FF2B5EF4-FFF2-40B4-BE49-F238E27FC236}">
                <a16:creationId xmlns:a16="http://schemas.microsoft.com/office/drawing/2014/main" id="{33354718-C51E-4C90-9EB0-ADB635288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9673" y="160422"/>
            <a:ext cx="5892654" cy="695790"/>
          </a:xfrm>
        </p:spPr>
        <p:txBody>
          <a:bodyPr/>
          <a:lstStyle/>
          <a:p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各委員會優質、優良委員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803628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4885DC66-3347-45A9-8954-3C231600BA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0332106"/>
              </p:ext>
            </p:extLst>
          </p:nvPr>
        </p:nvGraphicFramePr>
        <p:xfrm>
          <a:off x="616525" y="1265614"/>
          <a:ext cx="10958945" cy="327047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89586">
                  <a:extLst>
                    <a:ext uri="{9D8B030D-6E8A-4147-A177-3AD203B41FA5}">
                      <a16:colId xmlns:a16="http://schemas.microsoft.com/office/drawing/2014/main" val="1652023144"/>
                    </a:ext>
                  </a:extLst>
                </a:gridCol>
                <a:gridCol w="1244922">
                  <a:extLst>
                    <a:ext uri="{9D8B030D-6E8A-4147-A177-3AD203B41FA5}">
                      <a16:colId xmlns:a16="http://schemas.microsoft.com/office/drawing/2014/main" val="2119673991"/>
                    </a:ext>
                  </a:extLst>
                </a:gridCol>
                <a:gridCol w="1217661">
                  <a:extLst>
                    <a:ext uri="{9D8B030D-6E8A-4147-A177-3AD203B41FA5}">
                      <a16:colId xmlns:a16="http://schemas.microsoft.com/office/drawing/2014/main" val="2894439810"/>
                    </a:ext>
                  </a:extLst>
                </a:gridCol>
                <a:gridCol w="1299443">
                  <a:extLst>
                    <a:ext uri="{9D8B030D-6E8A-4147-A177-3AD203B41FA5}">
                      <a16:colId xmlns:a16="http://schemas.microsoft.com/office/drawing/2014/main" val="3572466533"/>
                    </a:ext>
                  </a:extLst>
                </a:gridCol>
                <a:gridCol w="1217661">
                  <a:extLst>
                    <a:ext uri="{9D8B030D-6E8A-4147-A177-3AD203B41FA5}">
                      <a16:colId xmlns:a16="http://schemas.microsoft.com/office/drawing/2014/main" val="1232283649"/>
                    </a:ext>
                  </a:extLst>
                </a:gridCol>
                <a:gridCol w="1072268">
                  <a:extLst>
                    <a:ext uri="{9D8B030D-6E8A-4147-A177-3AD203B41FA5}">
                      <a16:colId xmlns:a16="http://schemas.microsoft.com/office/drawing/2014/main" val="3851195643"/>
                    </a:ext>
                  </a:extLst>
                </a:gridCol>
                <a:gridCol w="1090443">
                  <a:extLst>
                    <a:ext uri="{9D8B030D-6E8A-4147-A177-3AD203B41FA5}">
                      <a16:colId xmlns:a16="http://schemas.microsoft.com/office/drawing/2014/main" val="2475393442"/>
                    </a:ext>
                  </a:extLst>
                </a:gridCol>
                <a:gridCol w="726961">
                  <a:extLst>
                    <a:ext uri="{9D8B030D-6E8A-4147-A177-3AD203B41FA5}">
                      <a16:colId xmlns:a16="http://schemas.microsoft.com/office/drawing/2014/main" val="1983367652"/>
                    </a:ext>
                  </a:extLst>
                </a:gridCol>
              </a:tblGrid>
              <a:tr h="1082893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立委名稱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所屬委員會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全文提案量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部分提案量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全文通過量</a:t>
                      </a:r>
                      <a:endParaRPr lang="en-US" altLang="zh-TW" sz="1600" b="1" u="none" strike="noStrike" dirty="0">
                        <a:effectLst/>
                        <a:latin typeface="+mj-ea"/>
                        <a:ea typeface="+mj-ea"/>
                      </a:endParaRPr>
                    </a:p>
                    <a:p>
                      <a:pPr algn="ctr" fontAlgn="ctr"/>
                      <a:r>
                        <a:rPr lang="en-US" altLang="zh-TW" sz="1600" b="1" u="none" strike="noStrike" dirty="0">
                          <a:effectLst/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兩顆星</a:t>
                      </a:r>
                      <a:r>
                        <a:rPr lang="en-US" altLang="zh-TW" sz="1600" b="1" u="none" strike="noStrike" dirty="0">
                          <a:effectLst/>
                          <a:latin typeface="+mj-ea"/>
                          <a:ea typeface="+mj-ea"/>
                        </a:rPr>
                        <a:t>)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部分通過量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委員會發言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評價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9700524"/>
                  </a:ext>
                </a:extLst>
              </a:tr>
              <a:tr h="544116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莊競程</a:t>
                      </a: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，區域</a:t>
                      </a: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3A</a:t>
                      </a: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社福衛環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★★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</a:t>
                      </a: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良</a:t>
                      </a: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721762"/>
                  </a:ext>
                </a:extLst>
              </a:tr>
              <a:tr h="544116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賴惠員</a:t>
                      </a: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民，區域</a:t>
                      </a: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3A</a:t>
                      </a: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社福衛環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 </a:t>
                      </a: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★★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 </a:t>
                      </a: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</a:t>
                      </a: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良</a:t>
                      </a: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7727115"/>
                  </a:ext>
                </a:extLst>
              </a:tr>
              <a:tr h="549676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蘇巧慧</a:t>
                      </a: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民，區域</a:t>
                      </a: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6A</a:t>
                      </a: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社福衛環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★★</a:t>
                      </a: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 </a:t>
                      </a: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 </a:t>
                      </a: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</a:t>
                      </a: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質</a:t>
                      </a: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9124579"/>
                  </a:ext>
                </a:extLst>
              </a:tr>
              <a:tr h="549676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沈發惠</a:t>
                      </a: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民，</a:t>
                      </a: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不分</a:t>
                      </a: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區</a:t>
                      </a: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4A</a:t>
                      </a: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財政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 </a:t>
                      </a:r>
                      <a:r>
                        <a:rPr lang="zh-TW" altLang="zh-TW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★</a:t>
                      </a: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 </a:t>
                      </a:r>
                      <a:endParaRPr lang="zh-TW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★</a:t>
                      </a:r>
                      <a:r>
                        <a:rPr lang="en-US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 </a:t>
                      </a:r>
                      <a:endParaRPr lang="zh-TW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</a:t>
                      </a: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質</a:t>
                      </a: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1397479"/>
                  </a:ext>
                </a:extLst>
              </a:tr>
            </a:tbl>
          </a:graphicData>
        </a:graphic>
      </p:graphicFrame>
      <p:sp>
        <p:nvSpPr>
          <p:cNvPr id="5" name="標題 3">
            <a:extLst>
              <a:ext uri="{FF2B5EF4-FFF2-40B4-BE49-F238E27FC236}">
                <a16:creationId xmlns:a16="http://schemas.microsoft.com/office/drawing/2014/main" id="{33354718-C51E-4C90-9EB0-ADB635288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9673" y="663342"/>
            <a:ext cx="5892654" cy="695790"/>
          </a:xfrm>
        </p:spPr>
        <p:txBody>
          <a:bodyPr/>
          <a:lstStyle/>
          <a:p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各委員會優質、優良委員</a:t>
            </a:r>
            <a:endParaRPr lang="zh-TW" altLang="en-US" dirty="0"/>
          </a:p>
        </p:txBody>
      </p:sp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id="{EFB2D939-4763-273C-C43B-0CBAF635F7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4799032"/>
              </p:ext>
            </p:extLst>
          </p:nvPr>
        </p:nvGraphicFramePr>
        <p:xfrm>
          <a:off x="616525" y="4536091"/>
          <a:ext cx="10958945" cy="5496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89586">
                  <a:extLst>
                    <a:ext uri="{9D8B030D-6E8A-4147-A177-3AD203B41FA5}">
                      <a16:colId xmlns:a16="http://schemas.microsoft.com/office/drawing/2014/main" val="354806690"/>
                    </a:ext>
                  </a:extLst>
                </a:gridCol>
                <a:gridCol w="1244922">
                  <a:extLst>
                    <a:ext uri="{9D8B030D-6E8A-4147-A177-3AD203B41FA5}">
                      <a16:colId xmlns:a16="http://schemas.microsoft.com/office/drawing/2014/main" val="3962989242"/>
                    </a:ext>
                  </a:extLst>
                </a:gridCol>
                <a:gridCol w="1217661">
                  <a:extLst>
                    <a:ext uri="{9D8B030D-6E8A-4147-A177-3AD203B41FA5}">
                      <a16:colId xmlns:a16="http://schemas.microsoft.com/office/drawing/2014/main" val="2216732091"/>
                    </a:ext>
                  </a:extLst>
                </a:gridCol>
                <a:gridCol w="1299443">
                  <a:extLst>
                    <a:ext uri="{9D8B030D-6E8A-4147-A177-3AD203B41FA5}">
                      <a16:colId xmlns:a16="http://schemas.microsoft.com/office/drawing/2014/main" val="3620649058"/>
                    </a:ext>
                  </a:extLst>
                </a:gridCol>
                <a:gridCol w="1217661">
                  <a:extLst>
                    <a:ext uri="{9D8B030D-6E8A-4147-A177-3AD203B41FA5}">
                      <a16:colId xmlns:a16="http://schemas.microsoft.com/office/drawing/2014/main" val="4117029859"/>
                    </a:ext>
                  </a:extLst>
                </a:gridCol>
                <a:gridCol w="1072268">
                  <a:extLst>
                    <a:ext uri="{9D8B030D-6E8A-4147-A177-3AD203B41FA5}">
                      <a16:colId xmlns:a16="http://schemas.microsoft.com/office/drawing/2014/main" val="558958751"/>
                    </a:ext>
                  </a:extLst>
                </a:gridCol>
                <a:gridCol w="1090443">
                  <a:extLst>
                    <a:ext uri="{9D8B030D-6E8A-4147-A177-3AD203B41FA5}">
                      <a16:colId xmlns:a16="http://schemas.microsoft.com/office/drawing/2014/main" val="1920810060"/>
                    </a:ext>
                  </a:extLst>
                </a:gridCol>
                <a:gridCol w="726961">
                  <a:extLst>
                    <a:ext uri="{9D8B030D-6E8A-4147-A177-3AD203B41FA5}">
                      <a16:colId xmlns:a16="http://schemas.microsoft.com/office/drawing/2014/main" val="693619591"/>
                    </a:ext>
                  </a:extLst>
                </a:gridCol>
              </a:tblGrid>
              <a:tr h="549676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郭國文</a:t>
                      </a: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民，區域</a:t>
                      </a: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5A</a:t>
                      </a: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財政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★</a:t>
                      </a: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 </a:t>
                      </a:r>
                      <a:endParaRPr lang="zh-TW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 </a:t>
                      </a: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★</a:t>
                      </a: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 </a:t>
                      </a:r>
                      <a:endParaRPr lang="zh-TW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</a:t>
                      </a: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質</a:t>
                      </a: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912057"/>
                  </a:ext>
                </a:extLst>
              </a:tr>
            </a:tbl>
          </a:graphicData>
        </a:graphic>
      </p:graphicFrame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0D622563-B928-818F-5B03-3EE1DF379B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8141166"/>
              </p:ext>
            </p:extLst>
          </p:nvPr>
        </p:nvGraphicFramePr>
        <p:xfrm>
          <a:off x="616525" y="5085767"/>
          <a:ext cx="10958945" cy="16379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89586">
                  <a:extLst>
                    <a:ext uri="{9D8B030D-6E8A-4147-A177-3AD203B41FA5}">
                      <a16:colId xmlns:a16="http://schemas.microsoft.com/office/drawing/2014/main" val="3021970508"/>
                    </a:ext>
                  </a:extLst>
                </a:gridCol>
                <a:gridCol w="1244922">
                  <a:extLst>
                    <a:ext uri="{9D8B030D-6E8A-4147-A177-3AD203B41FA5}">
                      <a16:colId xmlns:a16="http://schemas.microsoft.com/office/drawing/2014/main" val="3963565786"/>
                    </a:ext>
                  </a:extLst>
                </a:gridCol>
                <a:gridCol w="1217661">
                  <a:extLst>
                    <a:ext uri="{9D8B030D-6E8A-4147-A177-3AD203B41FA5}">
                      <a16:colId xmlns:a16="http://schemas.microsoft.com/office/drawing/2014/main" val="1900323496"/>
                    </a:ext>
                  </a:extLst>
                </a:gridCol>
                <a:gridCol w="1299443">
                  <a:extLst>
                    <a:ext uri="{9D8B030D-6E8A-4147-A177-3AD203B41FA5}">
                      <a16:colId xmlns:a16="http://schemas.microsoft.com/office/drawing/2014/main" val="3477704804"/>
                    </a:ext>
                  </a:extLst>
                </a:gridCol>
                <a:gridCol w="1217661">
                  <a:extLst>
                    <a:ext uri="{9D8B030D-6E8A-4147-A177-3AD203B41FA5}">
                      <a16:colId xmlns:a16="http://schemas.microsoft.com/office/drawing/2014/main" val="4254222639"/>
                    </a:ext>
                  </a:extLst>
                </a:gridCol>
                <a:gridCol w="1072268">
                  <a:extLst>
                    <a:ext uri="{9D8B030D-6E8A-4147-A177-3AD203B41FA5}">
                      <a16:colId xmlns:a16="http://schemas.microsoft.com/office/drawing/2014/main" val="2168445976"/>
                    </a:ext>
                  </a:extLst>
                </a:gridCol>
                <a:gridCol w="1090443">
                  <a:extLst>
                    <a:ext uri="{9D8B030D-6E8A-4147-A177-3AD203B41FA5}">
                      <a16:colId xmlns:a16="http://schemas.microsoft.com/office/drawing/2014/main" val="1653151469"/>
                    </a:ext>
                  </a:extLst>
                </a:gridCol>
                <a:gridCol w="726961">
                  <a:extLst>
                    <a:ext uri="{9D8B030D-6E8A-4147-A177-3AD203B41FA5}">
                      <a16:colId xmlns:a16="http://schemas.microsoft.com/office/drawing/2014/main" val="706520562"/>
                    </a:ext>
                  </a:extLst>
                </a:gridCol>
              </a:tblGrid>
              <a:tr h="544116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吳思瑤</a:t>
                      </a: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，區域</a:t>
                      </a: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5A</a:t>
                      </a: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教育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★★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優質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0458724"/>
                  </a:ext>
                </a:extLst>
              </a:tr>
              <a:tr h="544116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范雲</a:t>
                      </a: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民，</a:t>
                      </a: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不分</a:t>
                      </a:r>
                      <a:r>
                        <a:rPr lang="zh-TW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區</a:t>
                      </a: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3A</a:t>
                      </a: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教育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★</a:t>
                      </a: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 </a:t>
                      </a: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 </a:t>
                      </a:r>
                      <a:r>
                        <a:rPr lang="zh-TW" altLang="zh-TW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</a:t>
                      </a: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良</a:t>
                      </a: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7760086"/>
                  </a:ext>
                </a:extLst>
              </a:tr>
              <a:tr h="549676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張其祿</a:t>
                      </a: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眾</a:t>
                      </a: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，</a:t>
                      </a: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不分</a:t>
                      </a: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區</a:t>
                      </a: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3A</a:t>
                      </a: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教育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 </a:t>
                      </a: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 </a:t>
                      </a:r>
                      <a:r>
                        <a:rPr lang="zh-TW" altLang="zh-TW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優良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22484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58189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919E1C-6C39-7B51-2270-CA79E1F531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14B41E68-A721-F0C8-4960-BE72A324EE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3378967"/>
              </p:ext>
            </p:extLst>
          </p:nvPr>
        </p:nvGraphicFramePr>
        <p:xfrm>
          <a:off x="616525" y="1265614"/>
          <a:ext cx="10958945" cy="27208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89586">
                  <a:extLst>
                    <a:ext uri="{9D8B030D-6E8A-4147-A177-3AD203B41FA5}">
                      <a16:colId xmlns:a16="http://schemas.microsoft.com/office/drawing/2014/main" val="1652023144"/>
                    </a:ext>
                  </a:extLst>
                </a:gridCol>
                <a:gridCol w="1244922">
                  <a:extLst>
                    <a:ext uri="{9D8B030D-6E8A-4147-A177-3AD203B41FA5}">
                      <a16:colId xmlns:a16="http://schemas.microsoft.com/office/drawing/2014/main" val="2119673991"/>
                    </a:ext>
                  </a:extLst>
                </a:gridCol>
                <a:gridCol w="1217661">
                  <a:extLst>
                    <a:ext uri="{9D8B030D-6E8A-4147-A177-3AD203B41FA5}">
                      <a16:colId xmlns:a16="http://schemas.microsoft.com/office/drawing/2014/main" val="2894439810"/>
                    </a:ext>
                  </a:extLst>
                </a:gridCol>
                <a:gridCol w="1299443">
                  <a:extLst>
                    <a:ext uri="{9D8B030D-6E8A-4147-A177-3AD203B41FA5}">
                      <a16:colId xmlns:a16="http://schemas.microsoft.com/office/drawing/2014/main" val="3572466533"/>
                    </a:ext>
                  </a:extLst>
                </a:gridCol>
                <a:gridCol w="1217661">
                  <a:extLst>
                    <a:ext uri="{9D8B030D-6E8A-4147-A177-3AD203B41FA5}">
                      <a16:colId xmlns:a16="http://schemas.microsoft.com/office/drawing/2014/main" val="1232283649"/>
                    </a:ext>
                  </a:extLst>
                </a:gridCol>
                <a:gridCol w="1072268">
                  <a:extLst>
                    <a:ext uri="{9D8B030D-6E8A-4147-A177-3AD203B41FA5}">
                      <a16:colId xmlns:a16="http://schemas.microsoft.com/office/drawing/2014/main" val="3851195643"/>
                    </a:ext>
                  </a:extLst>
                </a:gridCol>
                <a:gridCol w="1090443">
                  <a:extLst>
                    <a:ext uri="{9D8B030D-6E8A-4147-A177-3AD203B41FA5}">
                      <a16:colId xmlns:a16="http://schemas.microsoft.com/office/drawing/2014/main" val="2475393442"/>
                    </a:ext>
                  </a:extLst>
                </a:gridCol>
                <a:gridCol w="726961">
                  <a:extLst>
                    <a:ext uri="{9D8B030D-6E8A-4147-A177-3AD203B41FA5}">
                      <a16:colId xmlns:a16="http://schemas.microsoft.com/office/drawing/2014/main" val="1983367652"/>
                    </a:ext>
                  </a:extLst>
                </a:gridCol>
              </a:tblGrid>
              <a:tr h="1082893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立委名稱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所屬委員會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全文提案量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部分提案量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全文通過量</a:t>
                      </a:r>
                      <a:endParaRPr lang="en-US" altLang="zh-TW" sz="1600" b="1" u="none" strike="noStrike" dirty="0">
                        <a:effectLst/>
                        <a:latin typeface="+mj-ea"/>
                        <a:ea typeface="+mj-ea"/>
                      </a:endParaRPr>
                    </a:p>
                    <a:p>
                      <a:pPr algn="ctr" fontAlgn="ctr"/>
                      <a:r>
                        <a:rPr lang="en-US" altLang="zh-TW" sz="1600" b="1" u="none" strike="noStrike" dirty="0">
                          <a:effectLst/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兩顆星</a:t>
                      </a:r>
                      <a:r>
                        <a:rPr lang="en-US" altLang="zh-TW" sz="1600" b="1" u="none" strike="noStrike" dirty="0">
                          <a:effectLst/>
                          <a:latin typeface="+mj-ea"/>
                          <a:ea typeface="+mj-ea"/>
                        </a:rPr>
                        <a:t>)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部分通過量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委員會發言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評價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9700524"/>
                  </a:ext>
                </a:extLst>
              </a:tr>
              <a:tr h="544116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陳靜敏</a:t>
                      </a: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，</a:t>
                      </a: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不分</a:t>
                      </a: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區</a:t>
                      </a: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3A</a:t>
                      </a: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教育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</a:t>
                      </a: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良</a:t>
                      </a: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721762"/>
                  </a:ext>
                </a:extLst>
              </a:tr>
              <a:tr h="544116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陳培瑜</a:t>
                      </a: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民，</a:t>
                      </a: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不分</a:t>
                      </a: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區</a:t>
                      </a: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5A</a:t>
                      </a: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教育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★★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 </a:t>
                      </a:r>
                      <a:r>
                        <a:rPr lang="zh-TW" altLang="zh-TW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★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優質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7727115"/>
                  </a:ext>
                </a:extLst>
              </a:tr>
              <a:tr h="549676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林宜瑾</a:t>
                      </a: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民，區域</a:t>
                      </a: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5A</a:t>
                      </a: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教育</a:t>
                      </a:r>
                      <a:endParaRPr lang="zh-TW" alt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 </a:t>
                      </a: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★★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★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 </a:t>
                      </a: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 </a:t>
                      </a:r>
                      <a:r>
                        <a:rPr lang="zh-TW" altLang="zh-TW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</a:t>
                      </a: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質</a:t>
                      </a: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7E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1397479"/>
                  </a:ext>
                </a:extLst>
              </a:tr>
            </a:tbl>
          </a:graphicData>
        </a:graphic>
      </p:graphicFrame>
      <p:sp>
        <p:nvSpPr>
          <p:cNvPr id="5" name="標題 3">
            <a:extLst>
              <a:ext uri="{FF2B5EF4-FFF2-40B4-BE49-F238E27FC236}">
                <a16:creationId xmlns:a16="http://schemas.microsoft.com/office/drawing/2014/main" id="{D196BB1D-B064-E84C-F7E4-D6AA12967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9673" y="663342"/>
            <a:ext cx="5892654" cy="695790"/>
          </a:xfrm>
        </p:spPr>
        <p:txBody>
          <a:bodyPr/>
          <a:lstStyle/>
          <a:p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各委員會優質、優良委員</a:t>
            </a:r>
            <a:endParaRPr lang="zh-TW" altLang="en-US" dirty="0"/>
          </a:p>
        </p:txBody>
      </p:sp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id="{3170BF11-FBF9-2A7A-DAEF-91C399A36C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2549121"/>
              </p:ext>
            </p:extLst>
          </p:nvPr>
        </p:nvGraphicFramePr>
        <p:xfrm>
          <a:off x="616525" y="3986415"/>
          <a:ext cx="10958945" cy="5496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89586">
                  <a:extLst>
                    <a:ext uri="{9D8B030D-6E8A-4147-A177-3AD203B41FA5}">
                      <a16:colId xmlns:a16="http://schemas.microsoft.com/office/drawing/2014/main" val="354806690"/>
                    </a:ext>
                  </a:extLst>
                </a:gridCol>
                <a:gridCol w="1244922">
                  <a:extLst>
                    <a:ext uri="{9D8B030D-6E8A-4147-A177-3AD203B41FA5}">
                      <a16:colId xmlns:a16="http://schemas.microsoft.com/office/drawing/2014/main" val="3962989242"/>
                    </a:ext>
                  </a:extLst>
                </a:gridCol>
                <a:gridCol w="1217661">
                  <a:extLst>
                    <a:ext uri="{9D8B030D-6E8A-4147-A177-3AD203B41FA5}">
                      <a16:colId xmlns:a16="http://schemas.microsoft.com/office/drawing/2014/main" val="2216732091"/>
                    </a:ext>
                  </a:extLst>
                </a:gridCol>
                <a:gridCol w="1299443">
                  <a:extLst>
                    <a:ext uri="{9D8B030D-6E8A-4147-A177-3AD203B41FA5}">
                      <a16:colId xmlns:a16="http://schemas.microsoft.com/office/drawing/2014/main" val="3620649058"/>
                    </a:ext>
                  </a:extLst>
                </a:gridCol>
                <a:gridCol w="1217661">
                  <a:extLst>
                    <a:ext uri="{9D8B030D-6E8A-4147-A177-3AD203B41FA5}">
                      <a16:colId xmlns:a16="http://schemas.microsoft.com/office/drawing/2014/main" val="4117029859"/>
                    </a:ext>
                  </a:extLst>
                </a:gridCol>
                <a:gridCol w="1072268">
                  <a:extLst>
                    <a:ext uri="{9D8B030D-6E8A-4147-A177-3AD203B41FA5}">
                      <a16:colId xmlns:a16="http://schemas.microsoft.com/office/drawing/2014/main" val="558958751"/>
                    </a:ext>
                  </a:extLst>
                </a:gridCol>
                <a:gridCol w="1090443">
                  <a:extLst>
                    <a:ext uri="{9D8B030D-6E8A-4147-A177-3AD203B41FA5}">
                      <a16:colId xmlns:a16="http://schemas.microsoft.com/office/drawing/2014/main" val="1920810060"/>
                    </a:ext>
                  </a:extLst>
                </a:gridCol>
                <a:gridCol w="726961">
                  <a:extLst>
                    <a:ext uri="{9D8B030D-6E8A-4147-A177-3AD203B41FA5}">
                      <a16:colId xmlns:a16="http://schemas.microsoft.com/office/drawing/2014/main" val="693619591"/>
                    </a:ext>
                  </a:extLst>
                </a:gridCol>
              </a:tblGrid>
              <a:tr h="549676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賴瑞隆</a:t>
                      </a: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民，區域</a:t>
                      </a: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5A</a:t>
                      </a: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經濟</a:t>
                      </a:r>
                      <a:endParaRPr lang="zh-TW" alt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 </a:t>
                      </a:r>
                      <a:r>
                        <a:rPr lang="zh-TW" altLang="zh-TW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★</a:t>
                      </a: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 </a:t>
                      </a:r>
                      <a:endParaRPr lang="zh-TW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 </a:t>
                      </a:r>
                      <a:r>
                        <a:rPr lang="zh-TW" altLang="zh-TW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</a:t>
                      </a: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質</a:t>
                      </a: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912057"/>
                  </a:ext>
                </a:extLst>
              </a:tr>
            </a:tbl>
          </a:graphicData>
        </a:graphic>
      </p:graphicFrame>
      <p:graphicFrame>
        <p:nvGraphicFramePr>
          <p:cNvPr id="8" name="表格 7">
            <a:extLst>
              <a:ext uri="{FF2B5EF4-FFF2-40B4-BE49-F238E27FC236}">
                <a16:creationId xmlns:a16="http://schemas.microsoft.com/office/drawing/2014/main" id="{B8B0FD58-B40A-B920-05BB-ABD6BC63C9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0879626"/>
              </p:ext>
            </p:extLst>
          </p:nvPr>
        </p:nvGraphicFramePr>
        <p:xfrm>
          <a:off x="616525" y="4536091"/>
          <a:ext cx="10958945" cy="5496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89586">
                  <a:extLst>
                    <a:ext uri="{9D8B030D-6E8A-4147-A177-3AD203B41FA5}">
                      <a16:colId xmlns:a16="http://schemas.microsoft.com/office/drawing/2014/main" val="1109170497"/>
                    </a:ext>
                  </a:extLst>
                </a:gridCol>
                <a:gridCol w="1244922">
                  <a:extLst>
                    <a:ext uri="{9D8B030D-6E8A-4147-A177-3AD203B41FA5}">
                      <a16:colId xmlns:a16="http://schemas.microsoft.com/office/drawing/2014/main" val="574242822"/>
                    </a:ext>
                  </a:extLst>
                </a:gridCol>
                <a:gridCol w="1217661">
                  <a:extLst>
                    <a:ext uri="{9D8B030D-6E8A-4147-A177-3AD203B41FA5}">
                      <a16:colId xmlns:a16="http://schemas.microsoft.com/office/drawing/2014/main" val="2174349186"/>
                    </a:ext>
                  </a:extLst>
                </a:gridCol>
                <a:gridCol w="1299443">
                  <a:extLst>
                    <a:ext uri="{9D8B030D-6E8A-4147-A177-3AD203B41FA5}">
                      <a16:colId xmlns:a16="http://schemas.microsoft.com/office/drawing/2014/main" val="3560327506"/>
                    </a:ext>
                  </a:extLst>
                </a:gridCol>
                <a:gridCol w="1217661">
                  <a:extLst>
                    <a:ext uri="{9D8B030D-6E8A-4147-A177-3AD203B41FA5}">
                      <a16:colId xmlns:a16="http://schemas.microsoft.com/office/drawing/2014/main" val="2429044767"/>
                    </a:ext>
                  </a:extLst>
                </a:gridCol>
                <a:gridCol w="1072268">
                  <a:extLst>
                    <a:ext uri="{9D8B030D-6E8A-4147-A177-3AD203B41FA5}">
                      <a16:colId xmlns:a16="http://schemas.microsoft.com/office/drawing/2014/main" val="2051857573"/>
                    </a:ext>
                  </a:extLst>
                </a:gridCol>
                <a:gridCol w="1090443">
                  <a:extLst>
                    <a:ext uri="{9D8B030D-6E8A-4147-A177-3AD203B41FA5}">
                      <a16:colId xmlns:a16="http://schemas.microsoft.com/office/drawing/2014/main" val="3485506744"/>
                    </a:ext>
                  </a:extLst>
                </a:gridCol>
                <a:gridCol w="726961">
                  <a:extLst>
                    <a:ext uri="{9D8B030D-6E8A-4147-A177-3AD203B41FA5}">
                      <a16:colId xmlns:a16="http://schemas.microsoft.com/office/drawing/2014/main" val="1525198100"/>
                    </a:ext>
                  </a:extLst>
                </a:gridCol>
              </a:tblGrid>
              <a:tr h="549676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蘇治芬</a:t>
                      </a: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民，區域</a:t>
                      </a: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4A</a:t>
                      </a: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經濟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 </a:t>
                      </a: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 </a:t>
                      </a:r>
                      <a:r>
                        <a:rPr lang="zh-TW" altLang="zh-TW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 </a:t>
                      </a: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</a:t>
                      </a: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質</a:t>
                      </a: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5624366"/>
                  </a:ext>
                </a:extLst>
              </a:tr>
            </a:tbl>
          </a:graphicData>
        </a:graphic>
      </p:graphicFrame>
      <p:graphicFrame>
        <p:nvGraphicFramePr>
          <p:cNvPr id="9" name="表格 8">
            <a:extLst>
              <a:ext uri="{FF2B5EF4-FFF2-40B4-BE49-F238E27FC236}">
                <a16:creationId xmlns:a16="http://schemas.microsoft.com/office/drawing/2014/main" id="{8FA64FD8-919D-879C-2575-65EBC655F2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0883649"/>
              </p:ext>
            </p:extLst>
          </p:nvPr>
        </p:nvGraphicFramePr>
        <p:xfrm>
          <a:off x="616524" y="5085767"/>
          <a:ext cx="10958945" cy="5496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89586">
                  <a:extLst>
                    <a:ext uri="{9D8B030D-6E8A-4147-A177-3AD203B41FA5}">
                      <a16:colId xmlns:a16="http://schemas.microsoft.com/office/drawing/2014/main" val="1161091659"/>
                    </a:ext>
                  </a:extLst>
                </a:gridCol>
                <a:gridCol w="1244922">
                  <a:extLst>
                    <a:ext uri="{9D8B030D-6E8A-4147-A177-3AD203B41FA5}">
                      <a16:colId xmlns:a16="http://schemas.microsoft.com/office/drawing/2014/main" val="327178745"/>
                    </a:ext>
                  </a:extLst>
                </a:gridCol>
                <a:gridCol w="1217661">
                  <a:extLst>
                    <a:ext uri="{9D8B030D-6E8A-4147-A177-3AD203B41FA5}">
                      <a16:colId xmlns:a16="http://schemas.microsoft.com/office/drawing/2014/main" val="1993372726"/>
                    </a:ext>
                  </a:extLst>
                </a:gridCol>
                <a:gridCol w="1299443">
                  <a:extLst>
                    <a:ext uri="{9D8B030D-6E8A-4147-A177-3AD203B41FA5}">
                      <a16:colId xmlns:a16="http://schemas.microsoft.com/office/drawing/2014/main" val="1959872357"/>
                    </a:ext>
                  </a:extLst>
                </a:gridCol>
                <a:gridCol w="1217661">
                  <a:extLst>
                    <a:ext uri="{9D8B030D-6E8A-4147-A177-3AD203B41FA5}">
                      <a16:colId xmlns:a16="http://schemas.microsoft.com/office/drawing/2014/main" val="680942007"/>
                    </a:ext>
                  </a:extLst>
                </a:gridCol>
                <a:gridCol w="1072268">
                  <a:extLst>
                    <a:ext uri="{9D8B030D-6E8A-4147-A177-3AD203B41FA5}">
                      <a16:colId xmlns:a16="http://schemas.microsoft.com/office/drawing/2014/main" val="1128407169"/>
                    </a:ext>
                  </a:extLst>
                </a:gridCol>
                <a:gridCol w="1090443">
                  <a:extLst>
                    <a:ext uri="{9D8B030D-6E8A-4147-A177-3AD203B41FA5}">
                      <a16:colId xmlns:a16="http://schemas.microsoft.com/office/drawing/2014/main" val="169578439"/>
                    </a:ext>
                  </a:extLst>
                </a:gridCol>
                <a:gridCol w="726961">
                  <a:extLst>
                    <a:ext uri="{9D8B030D-6E8A-4147-A177-3AD203B41FA5}">
                      <a16:colId xmlns:a16="http://schemas.microsoft.com/office/drawing/2014/main" val="553636478"/>
                    </a:ext>
                  </a:extLst>
                </a:gridCol>
              </a:tblGrid>
              <a:tr h="549676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陳亭妃</a:t>
                      </a: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民，區域</a:t>
                      </a: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</a:t>
                      </a:r>
                      <a:r>
                        <a:rPr lang="en-US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5A</a:t>
                      </a: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經濟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 </a:t>
                      </a: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★</a:t>
                      </a: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 </a:t>
                      </a:r>
                      <a:endParaRPr lang="zh-TW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 </a:t>
                      </a:r>
                      <a:r>
                        <a:rPr lang="zh-TW" altLang="zh-TW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★</a:t>
                      </a: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</a:t>
                      </a: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質</a:t>
                      </a:r>
                      <a:endParaRPr 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780" marR="17780" marT="0" marB="0" anchor="ctr">
                    <a:solidFill>
                      <a:srgbClr val="FAF7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02666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60595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26311" y="-130630"/>
            <a:ext cx="1581912" cy="1357231"/>
          </a:xfrm>
        </p:spPr>
        <p:txBody>
          <a:bodyPr>
            <a:normAutofit/>
          </a:bodyPr>
          <a:lstStyle/>
          <a:p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總結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89551" y="1226601"/>
            <a:ext cx="11255432" cy="5399116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zh-TW" altLang="en-US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全院：</a:t>
            </a:r>
            <a:endParaRPr lang="en-US" altLang="zh-TW" sz="2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3000" dirty="0">
                <a:latin typeface="+mj-ea"/>
                <a:ea typeface="+mj-ea"/>
              </a:rPr>
              <a:t>本次會期共有</a:t>
            </a:r>
            <a:r>
              <a:rPr lang="en-US" altLang="zh-TW" sz="3000" dirty="0">
                <a:latin typeface="+mj-ea"/>
                <a:ea typeface="+mj-ea"/>
              </a:rPr>
              <a:t>18</a:t>
            </a:r>
            <a:r>
              <a:rPr lang="zh-TW" altLang="en-US" sz="3000" dirty="0">
                <a:latin typeface="+mj-ea"/>
                <a:ea typeface="+mj-ea"/>
              </a:rPr>
              <a:t>位委員獲選優質、優良立委。</a:t>
            </a:r>
            <a:r>
              <a:rPr lang="zh-TW" altLang="zh-TW" sz="3000" dirty="0">
                <a:latin typeface="+mj-ea"/>
                <a:ea typeface="+mj-ea"/>
              </a:rPr>
              <a:t>其中獲得最高星數的委員是</a:t>
            </a:r>
            <a:r>
              <a:rPr lang="zh-TW" altLang="en-US" sz="3000" dirty="0">
                <a:latin typeface="+mj-ea"/>
                <a:ea typeface="+mj-ea"/>
              </a:rPr>
              <a:t>江永昌</a:t>
            </a:r>
            <a:r>
              <a:rPr lang="en-US" altLang="zh-TW" sz="3000" dirty="0">
                <a:latin typeface="+mj-ea"/>
                <a:ea typeface="+mj-ea"/>
              </a:rPr>
              <a:t>(</a:t>
            </a:r>
            <a:r>
              <a:rPr lang="zh-TW" altLang="en-US" sz="3000" dirty="0">
                <a:latin typeface="+mj-ea"/>
                <a:ea typeface="+mj-ea"/>
              </a:rPr>
              <a:t>民進黨、區域</a:t>
            </a:r>
            <a:r>
              <a:rPr lang="en-US" altLang="zh-TW" sz="3000" dirty="0">
                <a:latin typeface="+mj-ea"/>
                <a:ea typeface="+mj-ea"/>
              </a:rPr>
              <a:t>)</a:t>
            </a:r>
            <a:r>
              <a:rPr lang="zh-TW" altLang="en-US" sz="3000" dirty="0">
                <a:latin typeface="+mj-ea"/>
                <a:ea typeface="+mj-ea"/>
              </a:rPr>
              <a:t>、曾銘宗</a:t>
            </a:r>
            <a:r>
              <a:rPr lang="en-US" altLang="zh-TW" sz="3000" dirty="0">
                <a:latin typeface="+mj-ea"/>
                <a:ea typeface="+mj-ea"/>
              </a:rPr>
              <a:t>(</a:t>
            </a:r>
            <a:r>
              <a:rPr lang="zh-TW" altLang="en-US" sz="3000" dirty="0">
                <a:latin typeface="+mj-ea"/>
                <a:ea typeface="+mj-ea"/>
              </a:rPr>
              <a:t>國民黨、不分區</a:t>
            </a:r>
            <a:r>
              <a:rPr lang="en-US" altLang="zh-TW" sz="3000" dirty="0">
                <a:latin typeface="+mj-ea"/>
                <a:ea typeface="+mj-ea"/>
              </a:rPr>
              <a:t>)</a:t>
            </a:r>
            <a:r>
              <a:rPr lang="zh-TW" altLang="en-US" sz="3000" dirty="0">
                <a:latin typeface="+mj-ea"/>
                <a:ea typeface="+mj-ea"/>
              </a:rPr>
              <a:t>、陳培瑜</a:t>
            </a:r>
            <a:r>
              <a:rPr lang="en-US" altLang="zh-TW" sz="3000" dirty="0">
                <a:latin typeface="+mj-ea"/>
                <a:ea typeface="+mj-ea"/>
              </a:rPr>
              <a:t>(</a:t>
            </a:r>
            <a:r>
              <a:rPr lang="zh-TW" altLang="en-US" sz="3000" dirty="0">
                <a:latin typeface="+mj-ea"/>
                <a:ea typeface="+mj-ea"/>
              </a:rPr>
              <a:t>民進黨、不分區</a:t>
            </a:r>
            <a:r>
              <a:rPr lang="en-US" altLang="zh-TW" sz="3000" dirty="0">
                <a:latin typeface="+mj-ea"/>
                <a:ea typeface="+mj-ea"/>
              </a:rPr>
              <a:t>)</a:t>
            </a:r>
            <a:r>
              <a:rPr lang="zh-TW" altLang="en-US" sz="3000" dirty="0">
                <a:latin typeface="+mj-ea"/>
                <a:ea typeface="+mj-ea"/>
              </a:rPr>
              <a:t>獲得了</a:t>
            </a:r>
            <a:r>
              <a:rPr lang="en-US" altLang="zh-TW" sz="3000" dirty="0">
                <a:latin typeface="+mj-ea"/>
                <a:ea typeface="+mj-ea"/>
              </a:rPr>
              <a:t>5</a:t>
            </a:r>
            <a:r>
              <a:rPr lang="zh-TW" altLang="en-US" sz="3000" dirty="0">
                <a:latin typeface="+mj-ea"/>
                <a:ea typeface="+mj-ea"/>
              </a:rPr>
              <a:t>顆星。</a:t>
            </a:r>
            <a:endParaRPr lang="en-US" altLang="zh-TW" sz="3000" dirty="0">
              <a:latin typeface="+mj-ea"/>
              <a:ea typeface="+mj-ea"/>
            </a:endParaRPr>
          </a:p>
          <a:p>
            <a:r>
              <a:rPr lang="zh-TW" altLang="en-US" sz="3000" dirty="0">
                <a:latin typeface="+mj-ea"/>
                <a:ea typeface="+mj-ea"/>
              </a:rPr>
              <a:t>獲選的</a:t>
            </a:r>
            <a:r>
              <a:rPr lang="en-US" altLang="zh-TW" sz="3000" dirty="0">
                <a:latin typeface="+mj-ea"/>
                <a:ea typeface="+mj-ea"/>
              </a:rPr>
              <a:t>18</a:t>
            </a:r>
            <a:r>
              <a:rPr lang="zh-TW" altLang="en-US" sz="3000" dirty="0">
                <a:latin typeface="+mj-ea"/>
                <a:ea typeface="+mj-ea"/>
              </a:rPr>
              <a:t>位委員當中，有</a:t>
            </a:r>
            <a:r>
              <a:rPr lang="en-US" altLang="zh-TW" sz="3000" dirty="0">
                <a:latin typeface="+mj-ea"/>
                <a:ea typeface="+mj-ea"/>
              </a:rPr>
              <a:t>12</a:t>
            </a:r>
            <a:r>
              <a:rPr lang="zh-TW" altLang="en-US" sz="3000" dirty="0">
                <a:latin typeface="+mj-ea"/>
                <a:ea typeface="+mj-ea"/>
              </a:rPr>
              <a:t>位民進黨立委獲選，民進黨所佔的比例為</a:t>
            </a:r>
            <a:r>
              <a:rPr lang="en-US" altLang="zh-TW" sz="3000" dirty="0">
                <a:latin typeface="+mj-ea"/>
                <a:ea typeface="+mj-ea"/>
              </a:rPr>
              <a:t>66.7%</a:t>
            </a:r>
            <a:r>
              <a:rPr lang="zh-TW" altLang="en-US" sz="3000" dirty="0">
                <a:latin typeface="+mj-ea"/>
                <a:ea typeface="+mj-ea"/>
              </a:rPr>
              <a:t>；有</a:t>
            </a:r>
            <a:r>
              <a:rPr lang="en-US" altLang="zh-TW" sz="3000" dirty="0">
                <a:latin typeface="+mj-ea"/>
                <a:ea typeface="+mj-ea"/>
              </a:rPr>
              <a:t>2</a:t>
            </a:r>
            <a:r>
              <a:rPr lang="zh-TW" altLang="en-US" sz="3000" dirty="0">
                <a:latin typeface="+mj-ea"/>
                <a:ea typeface="+mj-ea"/>
              </a:rPr>
              <a:t>位國民黨立委獲選，國民黨所佔的比例為</a:t>
            </a:r>
            <a:r>
              <a:rPr lang="en-US" altLang="zh-TW" sz="3000" dirty="0">
                <a:latin typeface="+mj-ea"/>
                <a:ea typeface="+mj-ea"/>
              </a:rPr>
              <a:t>11.1%</a:t>
            </a:r>
            <a:r>
              <a:rPr lang="zh-TW" altLang="en-US" sz="3000" dirty="0">
                <a:latin typeface="+mj-ea"/>
                <a:ea typeface="+mj-ea"/>
              </a:rPr>
              <a:t>；有</a:t>
            </a:r>
            <a:r>
              <a:rPr lang="en-US" altLang="zh-TW" sz="3000" dirty="0">
                <a:latin typeface="+mj-ea"/>
                <a:ea typeface="+mj-ea"/>
              </a:rPr>
              <a:t>1</a:t>
            </a:r>
            <a:r>
              <a:rPr lang="zh-TW" altLang="en-US" sz="3000" dirty="0">
                <a:latin typeface="+mj-ea"/>
                <a:ea typeface="+mj-ea"/>
              </a:rPr>
              <a:t>位台灣民眾黨立委獲選，台灣民眾黨所佔的比例為</a:t>
            </a:r>
            <a:r>
              <a:rPr lang="en-US" altLang="zh-TW" sz="3000" dirty="0">
                <a:latin typeface="+mj-ea"/>
                <a:ea typeface="+mj-ea"/>
              </a:rPr>
              <a:t>5.6%</a:t>
            </a:r>
            <a:r>
              <a:rPr lang="zh-TW" altLang="en-US" sz="3000" dirty="0">
                <a:latin typeface="+mj-ea"/>
                <a:ea typeface="+mj-ea"/>
              </a:rPr>
              <a:t> ；有</a:t>
            </a:r>
            <a:r>
              <a:rPr lang="en-US" altLang="zh-TW" sz="3000" dirty="0">
                <a:latin typeface="+mj-ea"/>
                <a:ea typeface="+mj-ea"/>
              </a:rPr>
              <a:t>3</a:t>
            </a:r>
            <a:r>
              <a:rPr lang="zh-TW" altLang="en-US" sz="3000" dirty="0">
                <a:latin typeface="+mj-ea"/>
                <a:ea typeface="+mj-ea"/>
              </a:rPr>
              <a:t>位時代力量黨立委獲選，時代力量黨所佔的比例為</a:t>
            </a:r>
            <a:r>
              <a:rPr lang="en-US" altLang="zh-TW" sz="3000" dirty="0">
                <a:latin typeface="+mj-ea"/>
                <a:ea typeface="+mj-ea"/>
              </a:rPr>
              <a:t>16.7%</a:t>
            </a:r>
            <a:r>
              <a:rPr lang="zh-TW" altLang="en-US" sz="3000" dirty="0">
                <a:latin typeface="+mj-ea"/>
                <a:ea typeface="+mj-ea"/>
              </a:rPr>
              <a:t>；區域立委有</a:t>
            </a:r>
            <a:r>
              <a:rPr lang="en-US" altLang="zh-TW" sz="3000" dirty="0">
                <a:latin typeface="+mj-ea"/>
                <a:ea typeface="+mj-ea"/>
              </a:rPr>
              <a:t>10</a:t>
            </a:r>
            <a:r>
              <a:rPr lang="zh-TW" altLang="en-US" sz="3000" dirty="0">
                <a:latin typeface="+mj-ea"/>
                <a:ea typeface="+mj-ea"/>
              </a:rPr>
              <a:t>位；不分區立委有</a:t>
            </a:r>
            <a:r>
              <a:rPr lang="en-US" altLang="zh-TW" sz="3000" dirty="0">
                <a:latin typeface="+mj-ea"/>
                <a:ea typeface="+mj-ea"/>
              </a:rPr>
              <a:t>8</a:t>
            </a:r>
            <a:r>
              <a:rPr lang="zh-TW" altLang="en-US" sz="3000" dirty="0">
                <a:latin typeface="+mj-ea"/>
                <a:ea typeface="+mj-ea"/>
              </a:rPr>
              <a:t>位。</a:t>
            </a:r>
            <a:endParaRPr lang="en-US" altLang="zh-TW" sz="3000" dirty="0">
              <a:latin typeface="+mj-ea"/>
              <a:ea typeface="+mj-ea"/>
            </a:endParaRPr>
          </a:p>
          <a:p>
            <a:r>
              <a:rPr lang="zh-TW" altLang="en-US" sz="3000" dirty="0">
                <a:latin typeface="+mj-ea"/>
                <a:ea typeface="+mj-ea"/>
              </a:rPr>
              <a:t>以獲獎的委員佔自黨比例來看，國民黨獲獎委員</a:t>
            </a:r>
            <a:r>
              <a:rPr lang="en-US" altLang="zh-TW" sz="3000" dirty="0">
                <a:latin typeface="+mj-ea"/>
                <a:ea typeface="+mj-ea"/>
              </a:rPr>
              <a:t>2</a:t>
            </a:r>
            <a:r>
              <a:rPr lang="zh-TW" altLang="en-US" sz="3000" dirty="0">
                <a:latin typeface="+mj-ea"/>
                <a:ea typeface="+mj-ea"/>
              </a:rPr>
              <a:t>位，佔全體國民黨籍委員</a:t>
            </a:r>
            <a:r>
              <a:rPr lang="en-US" altLang="zh-TW" sz="3000" dirty="0">
                <a:latin typeface="+mj-ea"/>
                <a:ea typeface="+mj-ea"/>
              </a:rPr>
              <a:t>5.4%</a:t>
            </a:r>
            <a:r>
              <a:rPr lang="zh-TW" altLang="en-US" sz="3000" dirty="0">
                <a:latin typeface="+mj-ea"/>
                <a:ea typeface="+mj-ea"/>
              </a:rPr>
              <a:t>；民進黨獲獎委員</a:t>
            </a:r>
            <a:r>
              <a:rPr lang="en-US" altLang="zh-TW" sz="3000" dirty="0">
                <a:latin typeface="+mj-ea"/>
                <a:ea typeface="+mj-ea"/>
              </a:rPr>
              <a:t>12</a:t>
            </a:r>
            <a:r>
              <a:rPr lang="zh-TW" altLang="en-US" sz="3000" dirty="0">
                <a:latin typeface="+mj-ea"/>
                <a:ea typeface="+mj-ea"/>
              </a:rPr>
              <a:t>位，佔全體民進黨籍委員</a:t>
            </a:r>
            <a:r>
              <a:rPr lang="en-US" altLang="zh-TW" sz="3000" dirty="0">
                <a:latin typeface="+mj-ea"/>
                <a:ea typeface="+mj-ea"/>
              </a:rPr>
              <a:t>20.0%</a:t>
            </a:r>
            <a:r>
              <a:rPr lang="zh-TW" altLang="en-US" sz="3000" dirty="0">
                <a:latin typeface="+mj-ea"/>
                <a:ea typeface="+mj-ea"/>
              </a:rPr>
              <a:t>；台灣民眾黨獲獎委員</a:t>
            </a:r>
            <a:r>
              <a:rPr lang="en-US" altLang="zh-TW" sz="3000" dirty="0">
                <a:latin typeface="+mj-ea"/>
                <a:ea typeface="+mj-ea"/>
              </a:rPr>
              <a:t>1</a:t>
            </a:r>
            <a:r>
              <a:rPr lang="zh-TW" altLang="en-US" sz="3000" dirty="0">
                <a:latin typeface="+mj-ea"/>
                <a:ea typeface="+mj-ea"/>
              </a:rPr>
              <a:t>位，佔全體台灣民眾黨籍委員</a:t>
            </a:r>
            <a:r>
              <a:rPr lang="en-US" altLang="zh-TW" sz="3000" dirty="0">
                <a:latin typeface="+mj-ea"/>
                <a:ea typeface="+mj-ea"/>
              </a:rPr>
              <a:t>20.0%</a:t>
            </a:r>
            <a:r>
              <a:rPr lang="zh-TW" altLang="en-US" sz="3000" dirty="0">
                <a:latin typeface="+mj-ea"/>
                <a:ea typeface="+mj-ea"/>
              </a:rPr>
              <a:t> ；時代力量黨獲獎委員</a:t>
            </a:r>
            <a:r>
              <a:rPr lang="en-US" altLang="zh-TW" sz="3000" dirty="0">
                <a:latin typeface="+mj-ea"/>
                <a:ea typeface="+mj-ea"/>
              </a:rPr>
              <a:t>3</a:t>
            </a:r>
            <a:r>
              <a:rPr lang="zh-TW" altLang="en-US" sz="3000" dirty="0">
                <a:latin typeface="+mj-ea"/>
                <a:ea typeface="+mj-ea"/>
              </a:rPr>
              <a:t>位，佔全體時代力量黨籍委員</a:t>
            </a:r>
            <a:r>
              <a:rPr lang="en-US" altLang="zh-TW" sz="3000" dirty="0">
                <a:latin typeface="+mj-ea"/>
                <a:ea typeface="+mj-ea"/>
              </a:rPr>
              <a:t>100.0%</a:t>
            </a:r>
            <a:r>
              <a:rPr lang="zh-TW" altLang="en-US" sz="3000" dirty="0">
                <a:latin typeface="+mj-ea"/>
                <a:ea typeface="+mj-ea"/>
              </a:rPr>
              <a:t> 。</a:t>
            </a:r>
            <a:endParaRPr lang="en-US" altLang="zh-TW" sz="30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6971840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01535" y="970385"/>
            <a:ext cx="11122429" cy="5887616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zh-TW" altLang="en-US" sz="3000" b="1" dirty="0">
                <a:latin typeface="+mj-ea"/>
                <a:ea typeface="+mj-ea"/>
              </a:rPr>
              <a:t>委員會：</a:t>
            </a:r>
            <a:endParaRPr lang="en-US" altLang="zh-TW" sz="3000" b="1" dirty="0">
              <a:latin typeface="+mj-ea"/>
              <a:ea typeface="+mj-ea"/>
            </a:endParaRPr>
          </a:p>
          <a:p>
            <a:r>
              <a:rPr lang="zh-TW" altLang="en-US" sz="2800" dirty="0">
                <a:latin typeface="+mj-ea"/>
                <a:ea typeface="+mj-ea"/>
              </a:rPr>
              <a:t>這次八個委員會皆有表現優異的委員，共有</a:t>
            </a:r>
            <a:r>
              <a:rPr lang="en-US" altLang="zh-TW" sz="2800" dirty="0">
                <a:latin typeface="+mj-ea"/>
                <a:ea typeface="+mj-ea"/>
              </a:rPr>
              <a:t>32</a:t>
            </a:r>
            <a:r>
              <a:rPr lang="zh-TW" altLang="en-US" sz="2800" dirty="0">
                <a:latin typeface="+mj-ea"/>
                <a:ea typeface="+mj-ea"/>
              </a:rPr>
              <a:t>位委員獲選，其中獲得最高星數的是江永昌</a:t>
            </a:r>
            <a:r>
              <a:rPr lang="en-US" altLang="zh-TW" sz="2800" dirty="0">
                <a:latin typeface="+mj-ea"/>
                <a:ea typeface="+mj-ea"/>
              </a:rPr>
              <a:t>(</a:t>
            </a:r>
            <a:r>
              <a:rPr lang="zh-TW" altLang="en-US" sz="2800" dirty="0">
                <a:latin typeface="+mj-ea"/>
                <a:ea typeface="+mj-ea"/>
              </a:rPr>
              <a:t>民，區域，司法</a:t>
            </a:r>
            <a:r>
              <a:rPr lang="en-US" altLang="zh-TW" sz="2800" dirty="0">
                <a:latin typeface="+mj-ea"/>
                <a:ea typeface="+mj-ea"/>
              </a:rPr>
              <a:t>)</a:t>
            </a:r>
            <a:r>
              <a:rPr lang="zh-TW" altLang="en-US" sz="2800" dirty="0">
                <a:latin typeface="+mj-ea"/>
                <a:ea typeface="+mj-ea"/>
              </a:rPr>
              <a:t>、林昶佐</a:t>
            </a:r>
            <a:r>
              <a:rPr lang="en-US" altLang="zh-TW" sz="2800" dirty="0">
                <a:latin typeface="+mj-ea"/>
                <a:ea typeface="+mj-ea"/>
              </a:rPr>
              <a:t>(</a:t>
            </a:r>
            <a:r>
              <a:rPr lang="zh-TW" altLang="en-US" sz="2800" dirty="0">
                <a:latin typeface="+mj-ea"/>
                <a:ea typeface="+mj-ea"/>
              </a:rPr>
              <a:t>民，區域，外交</a:t>
            </a:r>
            <a:r>
              <a:rPr lang="en-US" altLang="zh-TW" sz="2800" dirty="0">
                <a:latin typeface="+mj-ea"/>
                <a:ea typeface="+mj-ea"/>
              </a:rPr>
              <a:t>)</a:t>
            </a:r>
            <a:r>
              <a:rPr lang="zh-TW" altLang="en-US" sz="2800" dirty="0">
                <a:latin typeface="+mj-ea"/>
                <a:ea typeface="+mj-ea"/>
              </a:rPr>
              <a:t>、張育美</a:t>
            </a:r>
            <a:r>
              <a:rPr lang="en-US" altLang="zh-TW" sz="2800" dirty="0">
                <a:latin typeface="+mj-ea"/>
                <a:ea typeface="+mj-ea"/>
              </a:rPr>
              <a:t>(</a:t>
            </a:r>
            <a:r>
              <a:rPr lang="zh-TW" altLang="en-US" sz="2800" dirty="0">
                <a:latin typeface="+mj-ea"/>
                <a:ea typeface="+mj-ea"/>
              </a:rPr>
              <a:t>國，不分區，社會</a:t>
            </a:r>
            <a:r>
              <a:rPr lang="en-US" altLang="zh-TW" sz="2800" dirty="0">
                <a:latin typeface="+mj-ea"/>
                <a:ea typeface="+mj-ea"/>
              </a:rPr>
              <a:t>) </a:t>
            </a:r>
            <a:r>
              <a:rPr lang="zh-TW" altLang="en-US" sz="2800" dirty="0">
                <a:latin typeface="+mj-ea"/>
                <a:ea typeface="+mj-ea"/>
              </a:rPr>
              <a:t>、蘇巧慧</a:t>
            </a:r>
            <a:r>
              <a:rPr lang="en-US" altLang="zh-TW" sz="2800" dirty="0">
                <a:latin typeface="+mj-ea"/>
                <a:ea typeface="+mj-ea"/>
              </a:rPr>
              <a:t>(</a:t>
            </a:r>
            <a:r>
              <a:rPr lang="zh-TW" altLang="en-US" sz="2800" dirty="0">
                <a:latin typeface="+mj-ea"/>
                <a:ea typeface="+mj-ea"/>
              </a:rPr>
              <a:t>民，區域，社會</a:t>
            </a:r>
            <a:r>
              <a:rPr lang="en-US" altLang="zh-TW" sz="2800" dirty="0">
                <a:latin typeface="+mj-ea"/>
                <a:ea typeface="+mj-ea"/>
              </a:rPr>
              <a:t>)</a:t>
            </a:r>
            <a:r>
              <a:rPr lang="zh-TW" altLang="en-US" sz="2800" dirty="0">
                <a:latin typeface="+mj-ea"/>
                <a:ea typeface="+mj-ea"/>
              </a:rPr>
              <a:t>獲得了</a:t>
            </a:r>
            <a:r>
              <a:rPr lang="en-US" altLang="zh-TW" sz="2800" dirty="0">
                <a:latin typeface="+mj-ea"/>
                <a:ea typeface="+mj-ea"/>
              </a:rPr>
              <a:t>6</a:t>
            </a:r>
            <a:r>
              <a:rPr lang="zh-TW" altLang="en-US" sz="2800" dirty="0">
                <a:latin typeface="+mj-ea"/>
                <a:ea typeface="+mj-ea"/>
              </a:rPr>
              <a:t>顆星。</a:t>
            </a:r>
            <a:endParaRPr lang="en-US" altLang="zh-TW" sz="2800" dirty="0">
              <a:latin typeface="+mj-ea"/>
              <a:ea typeface="+mj-ea"/>
            </a:endParaRPr>
          </a:p>
          <a:p>
            <a:r>
              <a:rPr lang="zh-TW" altLang="en-US" sz="2800" dirty="0">
                <a:latin typeface="+mj-ea"/>
                <a:ea typeface="+mj-ea"/>
              </a:rPr>
              <a:t>在獲選</a:t>
            </a:r>
            <a:r>
              <a:rPr lang="en-US" altLang="zh-TW" sz="2800" dirty="0">
                <a:latin typeface="+mj-ea"/>
                <a:ea typeface="+mj-ea"/>
              </a:rPr>
              <a:t>32</a:t>
            </a:r>
            <a:r>
              <a:rPr lang="zh-TW" altLang="en-US" sz="2800" dirty="0">
                <a:latin typeface="+mj-ea"/>
                <a:ea typeface="+mj-ea"/>
              </a:rPr>
              <a:t>位委員當中，有</a:t>
            </a:r>
            <a:r>
              <a:rPr lang="en-US" altLang="zh-TW" sz="2800" dirty="0">
                <a:latin typeface="+mj-ea"/>
                <a:ea typeface="+mj-ea"/>
              </a:rPr>
              <a:t>2</a:t>
            </a:r>
            <a:r>
              <a:rPr lang="zh-TW" altLang="en-US" sz="2800" dirty="0">
                <a:latin typeface="+mj-ea"/>
                <a:ea typeface="+mj-ea"/>
              </a:rPr>
              <a:t>位國民黨立委、</a:t>
            </a:r>
            <a:r>
              <a:rPr lang="en-US" altLang="zh-TW" sz="2800" dirty="0">
                <a:latin typeface="+mj-ea"/>
                <a:ea typeface="+mj-ea"/>
              </a:rPr>
              <a:t>25</a:t>
            </a:r>
            <a:r>
              <a:rPr lang="zh-TW" altLang="en-US" sz="2800" dirty="0">
                <a:latin typeface="+mj-ea"/>
                <a:ea typeface="+mj-ea"/>
              </a:rPr>
              <a:t>位民進黨、</a:t>
            </a:r>
            <a:r>
              <a:rPr lang="en-US" altLang="zh-TW" sz="2800" dirty="0">
                <a:latin typeface="+mj-ea"/>
                <a:ea typeface="+mj-ea"/>
              </a:rPr>
              <a:t>2</a:t>
            </a:r>
            <a:r>
              <a:rPr lang="zh-TW" altLang="en-US" sz="2800" dirty="0">
                <a:latin typeface="+mj-ea"/>
                <a:ea typeface="+mj-ea"/>
              </a:rPr>
              <a:t>位民眾黨立委、</a:t>
            </a:r>
            <a:r>
              <a:rPr lang="en-US" altLang="zh-TW" sz="2800" dirty="0">
                <a:latin typeface="+mj-ea"/>
                <a:ea typeface="+mj-ea"/>
              </a:rPr>
              <a:t>3</a:t>
            </a:r>
            <a:r>
              <a:rPr lang="zh-TW" altLang="en-US" sz="2800" dirty="0">
                <a:latin typeface="+mj-ea"/>
                <a:ea typeface="+mj-ea"/>
              </a:rPr>
              <a:t>位時代力量立委獲選， 國民黨立委佔了</a:t>
            </a:r>
            <a:r>
              <a:rPr lang="en-US" altLang="zh-TW" sz="2800" dirty="0">
                <a:latin typeface="+mj-ea"/>
                <a:ea typeface="+mj-ea"/>
              </a:rPr>
              <a:t>6.3%</a:t>
            </a:r>
            <a:r>
              <a:rPr lang="zh-TW" altLang="en-US" sz="2800" dirty="0">
                <a:latin typeface="+mj-ea"/>
                <a:ea typeface="+mj-ea"/>
              </a:rPr>
              <a:t>，民進黨立委佔了</a:t>
            </a:r>
            <a:r>
              <a:rPr lang="en-US" altLang="zh-TW" sz="2800" dirty="0">
                <a:latin typeface="+mj-ea"/>
                <a:ea typeface="+mj-ea"/>
              </a:rPr>
              <a:t>78.1%</a:t>
            </a:r>
            <a:r>
              <a:rPr lang="zh-TW" altLang="en-US" sz="2800" dirty="0">
                <a:latin typeface="+mj-ea"/>
                <a:ea typeface="+mj-ea"/>
              </a:rPr>
              <a:t>，民眾黨立委佔了</a:t>
            </a:r>
            <a:r>
              <a:rPr lang="en-US" altLang="zh-TW" sz="2800" dirty="0">
                <a:latin typeface="+mj-ea"/>
                <a:ea typeface="+mj-ea"/>
              </a:rPr>
              <a:t>6.3%</a:t>
            </a:r>
            <a:r>
              <a:rPr lang="zh-TW" altLang="en-US" sz="2800" dirty="0">
                <a:latin typeface="+mj-ea"/>
                <a:ea typeface="+mj-ea"/>
              </a:rPr>
              <a:t>，時代力量立委佔了</a:t>
            </a:r>
            <a:r>
              <a:rPr lang="en-US" altLang="zh-TW" sz="2800" dirty="0">
                <a:latin typeface="+mj-ea"/>
                <a:ea typeface="+mj-ea"/>
              </a:rPr>
              <a:t>9.4%</a:t>
            </a:r>
            <a:r>
              <a:rPr lang="zh-TW" altLang="en-US" sz="2800" dirty="0">
                <a:latin typeface="+mj-ea"/>
                <a:ea typeface="+mj-ea"/>
              </a:rPr>
              <a:t>，區域立委有</a:t>
            </a:r>
            <a:r>
              <a:rPr lang="en-US" altLang="zh-TW" sz="2800" dirty="0">
                <a:latin typeface="+mj-ea"/>
                <a:ea typeface="+mj-ea"/>
              </a:rPr>
              <a:t>19</a:t>
            </a:r>
            <a:r>
              <a:rPr lang="zh-TW" altLang="en-US" sz="2800" dirty="0">
                <a:latin typeface="+mj-ea"/>
                <a:ea typeface="+mj-ea"/>
              </a:rPr>
              <a:t>位，不分區立委有</a:t>
            </a:r>
            <a:r>
              <a:rPr lang="en-US" altLang="zh-TW" sz="2800" dirty="0">
                <a:latin typeface="+mj-ea"/>
                <a:ea typeface="+mj-ea"/>
              </a:rPr>
              <a:t>13</a:t>
            </a:r>
            <a:r>
              <a:rPr lang="zh-TW" altLang="en-US" sz="2800" dirty="0">
                <a:latin typeface="+mj-ea"/>
                <a:ea typeface="+mj-ea"/>
              </a:rPr>
              <a:t>位。</a:t>
            </a:r>
            <a:endParaRPr lang="en-US" altLang="zh-TW" sz="2800" dirty="0">
              <a:latin typeface="+mj-ea"/>
              <a:ea typeface="+mj-ea"/>
            </a:endParaRPr>
          </a:p>
          <a:p>
            <a:r>
              <a:rPr lang="zh-TW" altLang="en-US" sz="2800" dirty="0">
                <a:latin typeface="+mj-ea"/>
                <a:ea typeface="+mj-ea"/>
              </a:rPr>
              <a:t>以獲獎的委員佔自黨比例來看，國民黨獲獎委員</a:t>
            </a:r>
            <a:r>
              <a:rPr lang="en-US" altLang="zh-TW" sz="2800" dirty="0">
                <a:latin typeface="+mj-ea"/>
                <a:ea typeface="+mj-ea"/>
              </a:rPr>
              <a:t>2</a:t>
            </a:r>
            <a:r>
              <a:rPr lang="zh-TW" altLang="en-US" sz="2800" dirty="0">
                <a:latin typeface="+mj-ea"/>
                <a:ea typeface="+mj-ea"/>
              </a:rPr>
              <a:t>位，佔全體國民黨籍委員</a:t>
            </a:r>
            <a:r>
              <a:rPr lang="en-US" altLang="zh-TW" sz="2800" dirty="0">
                <a:latin typeface="+mj-ea"/>
                <a:ea typeface="+mj-ea"/>
              </a:rPr>
              <a:t>5.4%</a:t>
            </a:r>
            <a:r>
              <a:rPr lang="zh-TW" altLang="en-US" sz="2800" dirty="0">
                <a:latin typeface="+mj-ea"/>
                <a:ea typeface="+mj-ea"/>
              </a:rPr>
              <a:t>；民進黨獲獎委員</a:t>
            </a:r>
            <a:r>
              <a:rPr lang="en-US" altLang="zh-TW" sz="2800" dirty="0">
                <a:latin typeface="+mj-ea"/>
                <a:ea typeface="+mj-ea"/>
              </a:rPr>
              <a:t>25</a:t>
            </a:r>
            <a:r>
              <a:rPr lang="zh-TW" altLang="en-US" sz="2800" dirty="0">
                <a:latin typeface="+mj-ea"/>
                <a:ea typeface="+mj-ea"/>
              </a:rPr>
              <a:t>位，佔全體民進黨籍委員</a:t>
            </a:r>
            <a:r>
              <a:rPr lang="en-US" altLang="zh-TW" sz="2800" dirty="0">
                <a:latin typeface="+mj-ea"/>
                <a:ea typeface="+mj-ea"/>
              </a:rPr>
              <a:t>41.7%</a:t>
            </a:r>
            <a:r>
              <a:rPr lang="zh-TW" altLang="en-US" sz="2800" dirty="0">
                <a:latin typeface="+mj-ea"/>
                <a:ea typeface="+mj-ea"/>
              </a:rPr>
              <a:t>；台灣民眾黨獲獎委員</a:t>
            </a:r>
            <a:r>
              <a:rPr lang="en-US" altLang="zh-TW" sz="2800" dirty="0">
                <a:latin typeface="+mj-ea"/>
                <a:ea typeface="+mj-ea"/>
              </a:rPr>
              <a:t>2</a:t>
            </a:r>
            <a:r>
              <a:rPr lang="zh-TW" altLang="en-US" sz="2800" dirty="0">
                <a:latin typeface="+mj-ea"/>
                <a:ea typeface="+mj-ea"/>
              </a:rPr>
              <a:t>位，佔全體台灣民眾黨籍委員</a:t>
            </a:r>
            <a:r>
              <a:rPr lang="en-US" altLang="zh-TW" sz="2800" dirty="0">
                <a:latin typeface="+mj-ea"/>
                <a:ea typeface="+mj-ea"/>
              </a:rPr>
              <a:t>40.0%</a:t>
            </a:r>
            <a:r>
              <a:rPr lang="zh-TW" altLang="en-US" sz="2800" dirty="0">
                <a:latin typeface="+mj-ea"/>
                <a:ea typeface="+mj-ea"/>
              </a:rPr>
              <a:t>；時代力量獲獎委員</a:t>
            </a:r>
            <a:r>
              <a:rPr lang="en-US" altLang="zh-TW" sz="2800" dirty="0">
                <a:latin typeface="+mj-ea"/>
                <a:ea typeface="+mj-ea"/>
              </a:rPr>
              <a:t>3</a:t>
            </a:r>
            <a:r>
              <a:rPr lang="zh-TW" altLang="en-US" sz="2800" dirty="0">
                <a:latin typeface="+mj-ea"/>
                <a:ea typeface="+mj-ea"/>
              </a:rPr>
              <a:t>，佔全體時代力量黨籍委員</a:t>
            </a:r>
            <a:r>
              <a:rPr lang="en-US" altLang="zh-TW" sz="2800" dirty="0">
                <a:latin typeface="+mj-ea"/>
                <a:ea typeface="+mj-ea"/>
              </a:rPr>
              <a:t>100.0%</a:t>
            </a:r>
            <a:r>
              <a:rPr lang="zh-TW" altLang="en-US" sz="2800" dirty="0">
                <a:latin typeface="+mj-ea"/>
                <a:ea typeface="+mj-ea"/>
              </a:rPr>
              <a:t>。</a:t>
            </a:r>
            <a:endParaRPr lang="zh-TW" altLang="zh-TW" sz="2800" dirty="0">
              <a:latin typeface="+mj-ea"/>
              <a:ea typeface="+mj-ea"/>
            </a:endParaRPr>
          </a:p>
        </p:txBody>
      </p:sp>
      <p:sp>
        <p:nvSpPr>
          <p:cNvPr id="4" name="標題 1"/>
          <p:cNvSpPr>
            <a:spLocks noGrp="1"/>
          </p:cNvSpPr>
          <p:nvPr>
            <p:ph type="title"/>
          </p:nvPr>
        </p:nvSpPr>
        <p:spPr>
          <a:xfrm>
            <a:off x="1066800" y="135839"/>
            <a:ext cx="10058400" cy="886968"/>
          </a:xfrm>
        </p:spPr>
        <p:txBody>
          <a:bodyPr>
            <a:normAutofit/>
          </a:bodyPr>
          <a:lstStyle/>
          <a:p>
            <a:pPr algn="ctr"/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總結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>
              <a:xfrm>
                <a:off x="600891" y="849086"/>
                <a:ext cx="11155680" cy="5917473"/>
              </a:xfrm>
            </p:spPr>
            <p:txBody>
              <a:bodyPr>
                <a:normAutofit/>
              </a:bodyPr>
              <a:lstStyle/>
              <a:p>
                <a:pPr marL="457200" indent="-457200">
                  <a:buFont typeface="+mj-lt"/>
                  <a:buAutoNum type="arabicPeriod"/>
                </a:pPr>
                <a:r>
                  <a:rPr lang="zh-TW" altLang="zh-TW" sz="2600" dirty="0">
                    <a:latin typeface="+mj-ea"/>
                    <a:ea typeface="+mj-ea"/>
                  </a:rPr>
                  <a:t>依據立法院公佈的議事開放資料，</a:t>
                </a:r>
                <a:r>
                  <a:rPr lang="zh-TW" altLang="en-US" sz="2600" dirty="0">
                    <a:latin typeface="+mj-ea"/>
                    <a:ea typeface="+mj-ea"/>
                  </a:rPr>
                  <a:t>將</a:t>
                </a:r>
                <a:r>
                  <a:rPr lang="zh-TW" altLang="zh-TW" sz="2600" dirty="0">
                    <a:latin typeface="+mj-ea"/>
                    <a:ea typeface="+mj-ea"/>
                  </a:rPr>
                  <a:t>提出部分條文修正案的委員列入統計，以</a:t>
                </a:r>
                <a:r>
                  <a:rPr lang="zh-TW" altLang="en-US" sz="2600" dirty="0">
                    <a:latin typeface="+mj-ea"/>
                    <a:ea typeface="+mj-ea"/>
                  </a:rPr>
                  <a:t>演算法</a:t>
                </a:r>
                <a:r>
                  <a:rPr lang="zh-TW" altLang="en-US" sz="2600" dirty="0">
                    <a:latin typeface="Arial Unicode MS"/>
                    <a:ea typeface="Arial Unicode MS"/>
                    <a:cs typeface="Arial Unicode MS"/>
                  </a:rPr>
                  <a:t>*</a:t>
                </a:r>
                <a:r>
                  <a:rPr lang="zh-TW" altLang="en-US" sz="2600" dirty="0">
                    <a:latin typeface="+mj-ea"/>
                    <a:ea typeface="+mj-ea"/>
                  </a:rPr>
                  <a:t>計算出各</a:t>
                </a:r>
                <a:r>
                  <a:rPr lang="zh-TW" altLang="zh-TW" sz="2600" dirty="0">
                    <a:latin typeface="+mj-ea"/>
                    <a:ea typeface="+mj-ea"/>
                  </a:rPr>
                  <a:t>委員所提「部分條文修正案」</a:t>
                </a:r>
                <a:r>
                  <a:rPr lang="zh-TW" altLang="en-US" sz="2600" dirty="0">
                    <a:latin typeface="+mj-ea"/>
                    <a:ea typeface="+mj-ea"/>
                  </a:rPr>
                  <a:t>之</a:t>
                </a:r>
                <a:r>
                  <a:rPr lang="zh-TW" altLang="zh-TW" sz="2600" dirty="0">
                    <a:latin typeface="+mj-ea"/>
                    <a:ea typeface="+mj-ea"/>
                  </a:rPr>
                  <a:t>「修正條文」與「現行條文」的</a:t>
                </a:r>
                <a:r>
                  <a:rPr lang="zh-TW" altLang="en-US" sz="2600" dirty="0">
                    <a:latin typeface="+mj-ea"/>
                    <a:ea typeface="+mj-ea"/>
                  </a:rPr>
                  <a:t>異同</a:t>
                </a:r>
                <a:r>
                  <a:rPr lang="zh-TW" altLang="zh-TW" sz="2600" dirty="0">
                    <a:latin typeface="+mj-ea"/>
                    <a:ea typeface="+mj-ea"/>
                  </a:rPr>
                  <a:t>，得出</a:t>
                </a:r>
                <a:r>
                  <a:rPr lang="zh-TW" altLang="en-US" sz="2600" dirty="0">
                    <a:latin typeface="+mj-ea"/>
                    <a:ea typeface="+mj-ea"/>
                  </a:rPr>
                  <a:t>該修正條文</a:t>
                </a:r>
                <a:r>
                  <a:rPr lang="zh-TW" altLang="zh-TW" sz="2600" dirty="0">
                    <a:latin typeface="+mj-ea"/>
                    <a:ea typeface="+mj-ea"/>
                  </a:rPr>
                  <a:t>「相似度」數值</a:t>
                </a:r>
                <a:r>
                  <a:rPr lang="zh-TW" altLang="en-US" sz="2600" dirty="0">
                    <a:latin typeface="+mj-ea"/>
                    <a:ea typeface="+mj-ea"/>
                  </a:rPr>
                  <a:t>。</a:t>
                </a:r>
                <a:endParaRPr lang="en-US" altLang="zh-TW" sz="2600" dirty="0">
                  <a:latin typeface="+mj-ea"/>
                  <a:ea typeface="+mj-ea"/>
                </a:endParaRPr>
              </a:p>
              <a:p>
                <a:pPr marL="457200" indent="-457200">
                  <a:buFont typeface="+mj-lt"/>
                  <a:buAutoNum type="arabicPeriod"/>
                </a:pPr>
                <a:r>
                  <a:rPr lang="zh-TW" altLang="zh-TW" sz="2600" dirty="0">
                    <a:latin typeface="+mj-ea"/>
                    <a:ea typeface="+mj-ea"/>
                  </a:rPr>
                  <a:t>將委員所提「部分條文修正案」的所有條文的「相似度」數值加總，除以「部分條文修正案」的修正條文總數，得出該委員在該會期「部分條文修正案」的「相似度平均數」</a:t>
                </a:r>
                <a:r>
                  <a:rPr lang="zh-TW" altLang="en-US" sz="2600" dirty="0">
                    <a:latin typeface="+mj-ea"/>
                    <a:ea typeface="+mj-ea"/>
                  </a:rPr>
                  <a:t>。</a:t>
                </a:r>
                <a:endParaRPr lang="en-US" altLang="zh-TW" sz="2600" dirty="0">
                  <a:latin typeface="+mj-ea"/>
                  <a:ea typeface="+mj-ea"/>
                </a:endParaRPr>
              </a:p>
              <a:p>
                <a:pPr marL="0" indent="0">
                  <a:buNone/>
                </a:pPr>
                <a:r>
                  <a:rPr lang="zh-TW" altLang="en-US" sz="2600" dirty="0">
                    <a:latin typeface="+mj-ea"/>
                    <a:ea typeface="+mj-ea"/>
                  </a:rPr>
                  <a:t>       相似度平均值公式如下：</a:t>
                </a:r>
                <a:r>
                  <a:rPr lang="en-US" altLang="zh-TW" sz="26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altLang="zh-TW" sz="2600" i="1">
                            <a:latin typeface="Cambria Math" panose="02040503050406030204" pitchFamily="18" charset="0"/>
                          </a:rPr>
                          <m:t>I</m:t>
                        </m:r>
                      </m:e>
                      <m:sub>
                        <m:r>
                          <a:rPr lang="en-US" altLang="zh-TW" sz="26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altLang="zh-TW" sz="2600" i="1">
                        <a:latin typeface="Cambria Math"/>
                      </a:rPr>
                      <m:t> </m:t>
                    </m:r>
                  </m:oMath>
                </a14:m>
                <a:r>
                  <a:rPr lang="en-US" altLang="zh-TW" sz="2600" dirty="0" err="1">
                    <a:latin typeface="+mj-ea"/>
                    <a:ea typeface="+mj-ea"/>
                  </a:rPr>
                  <a:t>avg</a:t>
                </a:r>
                <a:r>
                  <a:rPr lang="en-US" altLang="zh-TW" sz="2600" dirty="0">
                    <a:latin typeface="+mj-ea"/>
                    <a:ea typeface="+mj-ea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sz="2600" i="1" smtClean="0">
                            <a:latin typeface="Cambria Math" panose="02040503050406030204" pitchFamily="18" charset="0"/>
                            <a:ea typeface="+mj-ea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ctrlPr>
                              <a:rPr lang="en-US" altLang="zh-TW" sz="2600" i="1" smtClean="0">
                                <a:latin typeface="Cambria Math" panose="02040503050406030204" pitchFamily="18" charset="0"/>
                                <a:ea typeface="+mj-ea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altLang="zh-TW" sz="2600" b="0" i="1" smtClean="0">
                                <a:latin typeface="Cambria Math"/>
                                <a:ea typeface="+mj-ea"/>
                              </a:rPr>
                              <m:t>𝑛</m:t>
                            </m:r>
                            <m:r>
                              <a:rPr lang="en-US" altLang="zh-TW" sz="2600" b="0" i="1" smtClean="0">
                                <a:latin typeface="Cambria Math"/>
                                <a:ea typeface="+mj-ea"/>
                              </a:rPr>
                              <m:t>=1</m:t>
                            </m:r>
                          </m:sub>
                          <m:sup>
                            <m:r>
                              <a:rPr lang="en-US" altLang="zh-TW" sz="2600" b="0" i="1" smtClean="0">
                                <a:latin typeface="Cambria Math"/>
                                <a:ea typeface="+mj-ea"/>
                              </a:rPr>
                              <m:t>𝑘</m:t>
                            </m:r>
                          </m:sup>
                          <m:e>
                            <m:sSub>
                              <m:sSubPr>
                                <m:ctrlPr>
                                  <a:rPr lang="en-US" altLang="zh-TW" sz="2600" b="0" i="1" smtClean="0">
                                    <a:latin typeface="Cambria Math" panose="02040503050406030204" pitchFamily="18" charset="0"/>
                                    <a:ea typeface="+mj-ea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 altLang="zh-TW" sz="2600" b="0" i="0" smtClean="0">
                                    <a:latin typeface="Cambria Math"/>
                                    <a:ea typeface="+mj-ea"/>
                                  </a:rPr>
                                  <m:t>I</m:t>
                                </m:r>
                              </m:e>
                              <m:sub>
                                <m:r>
                                  <m:rPr>
                                    <m:sty m:val="p"/>
                                  </m:rPr>
                                  <a:rPr lang="en-US" altLang="zh-TW" sz="2600" b="0" i="0" smtClean="0">
                                    <a:latin typeface="Cambria Math"/>
                                    <a:ea typeface="+mj-ea"/>
                                  </a:rPr>
                                  <m:t>k</m:t>
                                </m:r>
                              </m:sub>
                            </m:sSub>
                          </m:e>
                        </m:nary>
                      </m:num>
                      <m:den>
                        <m:r>
                          <m:rPr>
                            <m:sty m:val="p"/>
                          </m:rPr>
                          <a:rPr lang="en-US" altLang="zh-TW" sz="2600" b="0" i="0" smtClean="0">
                            <a:latin typeface="Cambria Math"/>
                            <a:ea typeface="+mj-ea"/>
                          </a:rPr>
                          <m:t>k</m:t>
                        </m:r>
                      </m:den>
                    </m:f>
                  </m:oMath>
                </a14:m>
                <a:endParaRPr lang="en-US" altLang="zh-TW" sz="2600" dirty="0">
                  <a:latin typeface="+mj-ea"/>
                  <a:ea typeface="+mj-ea"/>
                </a:endParaRPr>
              </a:p>
              <a:p>
                <a:pPr marL="0" indent="0">
                  <a:buNone/>
                </a:pPr>
                <a:r>
                  <a:rPr lang="en-US" altLang="zh-TW" sz="2600" dirty="0">
                    <a:latin typeface="+mj-ea"/>
                    <a:ea typeface="+mj-ea"/>
                  </a:rPr>
                  <a:t> </a:t>
                </a:r>
                <a14:m>
                  <m:oMath xmlns:m="http://schemas.openxmlformats.org/officeDocument/2006/math">
                    <m:r>
                      <a:rPr lang="zh-TW" altLang="en-US" sz="2600" b="0" i="0" dirty="0" smtClean="0">
                        <a:latin typeface="Cambria Math"/>
                        <a:ea typeface="+mj-ea"/>
                      </a:rPr>
                      <m:t> </m:t>
                    </m:r>
                    <m:r>
                      <a:rPr lang="zh-TW" altLang="en-US" sz="2600" b="0" i="1" dirty="0" smtClean="0">
                        <a:latin typeface="Cambria Math"/>
                        <a:ea typeface="+mj-ea"/>
                      </a:rPr>
                      <m:t>      </m:t>
                    </m:r>
                    <m:r>
                      <a:rPr lang="zh-TW" altLang="en-US" sz="2600" i="0" dirty="0" smtClean="0">
                        <a:latin typeface="Cambria Math"/>
                        <a:ea typeface="+mj-ea"/>
                      </a:rPr>
                      <m:t>相似度</m:t>
                    </m:r>
                    <m:r>
                      <a:rPr lang="en-US" altLang="zh-TW" sz="2600" b="0" i="0" dirty="0" smtClean="0">
                        <a:latin typeface="Cambria Math"/>
                        <a:ea typeface="+mj-ea"/>
                      </a:rPr>
                      <m:t>:</m:t>
                    </m:r>
                    <m:sSub>
                      <m:sSubPr>
                        <m:ctrlPr>
                          <a:rPr lang="en-US" altLang="zh-TW" sz="2600" i="1" smtClean="0">
                            <a:latin typeface="Cambria Math" panose="02040503050406030204" pitchFamily="18" charset="0"/>
                            <a:ea typeface="+mj-ea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altLang="zh-TW" sz="2600" i="1">
                            <a:latin typeface="Cambria Math" panose="02040503050406030204" pitchFamily="18" charset="0"/>
                            <a:ea typeface="+mj-ea"/>
                          </a:rPr>
                          <m:t>I</m:t>
                        </m:r>
                      </m:e>
                      <m:sub>
                        <m:r>
                          <a:rPr lang="en-US" altLang="zh-TW" sz="2600" b="0" i="1" smtClean="0">
                            <a:latin typeface="Cambria Math" panose="02040503050406030204" pitchFamily="18" charset="0"/>
                            <a:ea typeface="+mj-ea"/>
                          </a:rPr>
                          <m:t>𝑘</m:t>
                        </m:r>
                      </m:sub>
                    </m:sSub>
                    <m:r>
                      <a:rPr lang="zh-TW" altLang="en-US" sz="2600" b="0" i="0" smtClean="0">
                        <a:latin typeface="Cambria Math"/>
                        <a:ea typeface="+mj-ea"/>
                      </a:rPr>
                      <m:t>  </m:t>
                    </m:r>
                    <m:r>
                      <a:rPr lang="zh-TW" altLang="en-US" sz="2600" b="0" i="1" smtClean="0">
                        <a:latin typeface="Cambria Math"/>
                        <a:ea typeface="+mj-ea"/>
                      </a:rPr>
                      <m:t>；</m:t>
                    </m:r>
                    <m:r>
                      <a:rPr lang="zh-TW" altLang="en-US" sz="2600" i="0">
                        <a:latin typeface="Cambria Math"/>
                        <a:ea typeface="+mj-ea"/>
                      </a:rPr>
                      <m:t>委員提案條文數</m:t>
                    </m:r>
                    <m:r>
                      <a:rPr lang="en-US" altLang="zh-TW" sz="2600" b="0" i="0" smtClean="0">
                        <a:latin typeface="Cambria Math"/>
                        <a:ea typeface="+mj-ea"/>
                      </a:rPr>
                      <m:t>:</m:t>
                    </m:r>
                    <m:r>
                      <m:rPr>
                        <m:sty m:val="p"/>
                      </m:rPr>
                      <a:rPr lang="en-US" altLang="zh-TW" sz="2600" b="0" i="0" smtClean="0">
                        <a:latin typeface="Cambria Math"/>
                        <a:ea typeface="+mj-ea"/>
                      </a:rPr>
                      <m:t>k</m:t>
                    </m:r>
                  </m:oMath>
                </a14:m>
                <a:endParaRPr lang="en-US" altLang="zh-TW" sz="2600" dirty="0">
                  <a:latin typeface="+mj-ea"/>
                  <a:ea typeface="+mj-ea"/>
                </a:endParaRPr>
              </a:p>
              <a:p>
                <a:pPr marL="514350" indent="-514350">
                  <a:buFont typeface="+mj-lt"/>
                  <a:buAutoNum type="arabicPeriod" startAt="3"/>
                </a:pPr>
                <a:r>
                  <a:rPr lang="zh-TW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以（</a:t>
                </a:r>
                <a:r>
                  <a:rPr lang="en-US" altLang="zh-TW" sz="2600" dirty="0">
                    <a:solidFill>
                      <a:srgbClr val="FF0000"/>
                    </a:solidFill>
                    <a:latin typeface="+mj-ea"/>
                  </a:rPr>
                  <a:t> </a:t>
                </a:r>
                <a:r>
                  <a:rPr lang="zh-TW" altLang="en-US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筆畫排序第一位的孔文吉委員為例</a:t>
                </a:r>
                <a:r>
                  <a:rPr lang="zh-TW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），</a:t>
                </a:r>
                <a:r>
                  <a:rPr lang="zh-TW" altLang="en-US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孔文吉</a:t>
                </a:r>
                <a:r>
                  <a:rPr lang="zh-TW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委員在第十屆第</a:t>
                </a:r>
                <a:r>
                  <a:rPr lang="en-US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4</a:t>
                </a:r>
                <a:r>
                  <a:rPr lang="zh-TW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會期，共提出</a:t>
                </a:r>
                <a:r>
                  <a:rPr lang="en-US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5</a:t>
                </a:r>
                <a:r>
                  <a:rPr lang="zh-TW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條修正條文，我們依程式比對分別得出</a:t>
                </a:r>
                <a:r>
                  <a:rPr lang="en-US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5</a:t>
                </a:r>
                <a:r>
                  <a:rPr lang="zh-TW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條修正條文與現行條文的「相似度」數值，加總後除以</a:t>
                </a:r>
                <a:r>
                  <a:rPr lang="en-US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5</a:t>
                </a:r>
                <a:r>
                  <a:rPr lang="zh-TW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，得出相似度平均</a:t>
                </a:r>
                <a:r>
                  <a:rPr lang="zh-TW" altLang="en-US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數</a:t>
                </a:r>
                <a:r>
                  <a:rPr lang="zh-TW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為：</a:t>
                </a:r>
                <a:r>
                  <a:rPr lang="en-US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0.876</a:t>
                </a:r>
                <a:r>
                  <a:rPr lang="zh-TW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。</a:t>
                </a:r>
                <a:endParaRPr lang="en-US" altLang="zh-TW" sz="2600" dirty="0">
                  <a:solidFill>
                    <a:srgbClr val="FF0000"/>
                  </a:solidFill>
                  <a:latin typeface="+mj-ea"/>
                  <a:ea typeface="+mj-ea"/>
                </a:endParaRPr>
              </a:p>
              <a:p>
                <a:pPr marL="0" indent="0">
                  <a:buNone/>
                </a:pPr>
                <a:r>
                  <a:rPr lang="zh-TW" altLang="zh-TW" dirty="0">
                    <a:latin typeface="+mj-ea"/>
                    <a:ea typeface="+mj-ea"/>
                    <a:cs typeface="Arial Unicode MS"/>
                  </a:rPr>
                  <a:t>*</a:t>
                </a:r>
                <a:r>
                  <a:rPr lang="zh-TW" altLang="en-US" dirty="0">
                    <a:latin typeface="+mj-ea"/>
                    <a:ea typeface="+mj-ea"/>
                    <a:cs typeface="Arial Unicode MS"/>
                  </a:rPr>
                  <a:t>根據</a:t>
                </a:r>
                <a:r>
                  <a:rPr lang="en-US" altLang="zh-TW" dirty="0">
                    <a:latin typeface="+mj-ea"/>
                    <a:ea typeface="+mj-ea"/>
                    <a:cs typeface="Arial Unicode MS"/>
                  </a:rPr>
                  <a:t>Dice</a:t>
                </a:r>
                <a:r>
                  <a:rPr lang="zh-TW" altLang="en-US" dirty="0">
                    <a:latin typeface="+mj-ea"/>
                    <a:ea typeface="+mj-ea"/>
                    <a:cs typeface="Arial Unicode MS"/>
                  </a:rPr>
                  <a:t>係數找出兩個字符串之間的相似度，該相似度演算通常優於編輯距離算法。</a:t>
                </a:r>
                <a:endParaRPr lang="en-US" altLang="zh-TW" dirty="0">
                  <a:latin typeface="+mj-ea"/>
                  <a:ea typeface="+mj-ea"/>
                </a:endParaRPr>
              </a:p>
              <a:p>
                <a:pPr marL="457200" indent="-457200">
                  <a:buFont typeface="+mj-lt"/>
                  <a:buAutoNum type="arabicPeriod" startAt="3"/>
                </a:pPr>
                <a:endParaRPr lang="zh-TW" altLang="en-US" sz="2400" dirty="0">
                  <a:latin typeface="+mj-ea"/>
                  <a:ea typeface="+mj-ea"/>
                </a:endParaRPr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0891" y="849086"/>
                <a:ext cx="11155680" cy="5917473"/>
              </a:xfrm>
              <a:blipFill>
                <a:blip r:embed="rId2"/>
                <a:stretch>
                  <a:fillRect l="-874" t="-1545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標題 1"/>
          <p:cNvSpPr>
            <a:spLocks noGrp="1"/>
          </p:cNvSpPr>
          <p:nvPr>
            <p:ph type="title"/>
          </p:nvPr>
        </p:nvSpPr>
        <p:spPr>
          <a:xfrm>
            <a:off x="1069848" y="131936"/>
            <a:ext cx="10058400" cy="730213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4000" dirty="0"/>
              <a:t>實驗指標：部分條文修正案「相似度」分析說明</a:t>
            </a: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A25F8D3F-F68E-4992-B938-A86B93A23CCC}"/>
              </a:ext>
            </a:extLst>
          </p:cNvPr>
          <p:cNvSpPr txBox="1"/>
          <p:nvPr/>
        </p:nvSpPr>
        <p:spPr>
          <a:xfrm>
            <a:off x="600891" y="6192253"/>
            <a:ext cx="9972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i="1" dirty="0">
                <a:latin typeface="+mj-ea"/>
                <a:ea typeface="+mj-ea"/>
              </a:rPr>
              <a:t>註：部分條文修正案之現行條文與修正條文的資料來源：「立院議事及發言系統」。</a:t>
            </a:r>
            <a:r>
              <a:rPr lang="en-US" altLang="zh-TW" i="1" dirty="0">
                <a:latin typeface="+mj-ea"/>
                <a:ea typeface="+mj-ea"/>
              </a:rPr>
              <a:t>(</a:t>
            </a:r>
            <a:r>
              <a:rPr lang="zh-TW" altLang="en-US" i="1" dirty="0">
                <a:latin typeface="+mj-ea"/>
                <a:ea typeface="+mj-ea"/>
              </a:rPr>
              <a:t>截至</a:t>
            </a:r>
            <a:r>
              <a:rPr lang="en-US" altLang="zh-TW" i="1" dirty="0">
                <a:latin typeface="+mj-ea"/>
                <a:ea typeface="+mj-ea"/>
              </a:rPr>
              <a:t>8/17)</a:t>
            </a:r>
            <a:endParaRPr lang="zh-TW" altLang="en-US" i="1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40794254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8639" y="262563"/>
            <a:ext cx="10933611" cy="508145"/>
          </a:xfrm>
        </p:spPr>
        <p:txBody>
          <a:bodyPr>
            <a:noAutofit/>
          </a:bodyPr>
          <a:lstStyle/>
          <a:p>
            <a:pPr algn="ctr"/>
            <a:r>
              <a:rPr lang="en-US" altLang="zh-TW" sz="3200" dirty="0"/>
              <a:t>10-8</a:t>
            </a:r>
            <a:r>
              <a:rPr lang="zh-TW" altLang="en-US" sz="3200" dirty="0"/>
              <a:t>會期部分條文修正案「相似度」居前</a:t>
            </a:r>
            <a:r>
              <a:rPr lang="en-US" altLang="zh-TW" sz="3200" dirty="0"/>
              <a:t>25%</a:t>
            </a:r>
            <a:r>
              <a:rPr lang="zh-TW" altLang="en-US" sz="3200" dirty="0"/>
              <a:t>（高）的委員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1903" y="5990644"/>
            <a:ext cx="10556095" cy="650871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n"/>
            </a:pPr>
            <a:r>
              <a:rPr lang="zh-TW" altLang="en-US" dirty="0"/>
              <a:t>上表依序按照相似度比率排列。</a:t>
            </a:r>
            <a:endParaRPr lang="en-US" altLang="zh-TW" dirty="0"/>
          </a:p>
          <a:p>
            <a:pPr>
              <a:buFont typeface="Wingdings" panose="05000000000000000000" pitchFamily="2" charset="2"/>
              <a:buChar char="n"/>
            </a:pPr>
            <a:r>
              <a:rPr lang="zh-TW" altLang="en-US" dirty="0"/>
              <a:t>相似度比對程式提供：</a:t>
            </a:r>
            <a:r>
              <a:rPr lang="en-US" altLang="zh-TW" dirty="0"/>
              <a:t>g0v</a:t>
            </a:r>
            <a:r>
              <a:rPr lang="zh-TW" altLang="en-US" dirty="0"/>
              <a:t>資訊工程師</a:t>
            </a:r>
            <a:r>
              <a:rPr lang="en-US" altLang="zh-TW" dirty="0"/>
              <a:t>Ronny Wang</a:t>
            </a:r>
            <a:r>
              <a:rPr lang="zh-TW" altLang="en-US" dirty="0"/>
              <a:t>。</a:t>
            </a: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7404269"/>
              </p:ext>
            </p:extLst>
          </p:nvPr>
        </p:nvGraphicFramePr>
        <p:xfrm>
          <a:off x="621903" y="752537"/>
          <a:ext cx="11116493" cy="4799207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13211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49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52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10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10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718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6824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2759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40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立委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黨籍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b="0" kern="0" dirty="0">
                          <a:effectLst/>
                          <a:latin typeface="+mj-ea"/>
                          <a:ea typeface="+mj-ea"/>
                        </a:rPr>
                        <a:t>條文</a:t>
                      </a: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數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相似度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立委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黨籍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b="0" kern="0" dirty="0">
                          <a:effectLst/>
                          <a:latin typeface="+mj-ea"/>
                          <a:ea typeface="+mj-ea"/>
                        </a:rPr>
                        <a:t>條文</a:t>
                      </a: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數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相似度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吳琪銘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 anchor="ctr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0.998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陳歐珀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0.906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陳明文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3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0.993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魯明哲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國</a:t>
                      </a: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5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0.901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邱議瑩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2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0.976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廖婉汝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國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4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0.893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楊曜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5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0.969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羅致政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5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0.892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1166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林文瑞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國</a:t>
                      </a: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0.963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劉建國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4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0.888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2469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江啟臣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國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5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0.9616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呂玉玲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國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3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0.887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黃世杰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4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0.9615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黃秀芳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5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0.876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吳玉琴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10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0.960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傅崐萁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國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7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0.874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趙天麟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0.96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陳瑩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5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0.868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林俊憲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2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0.945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蔡適應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5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0.854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李昆澤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3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0.934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洪申翰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2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0.840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鄭運鵬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6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0.928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王鴻薇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國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0.833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27252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羅明才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國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0.919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何欣純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0.828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柯建銘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2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0.909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50233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8639" y="262563"/>
            <a:ext cx="10933611" cy="508145"/>
          </a:xfrm>
        </p:spPr>
        <p:txBody>
          <a:bodyPr>
            <a:noAutofit/>
          </a:bodyPr>
          <a:lstStyle/>
          <a:p>
            <a:pPr algn="ctr"/>
            <a:r>
              <a:rPr lang="en-US" altLang="zh-TW" sz="3200" dirty="0"/>
              <a:t>10-8</a:t>
            </a:r>
            <a:r>
              <a:rPr lang="zh-TW" altLang="en-US" sz="3200" dirty="0"/>
              <a:t>會期部分條文修正案「相似度」居後</a:t>
            </a:r>
            <a:r>
              <a:rPr lang="en-US" altLang="zh-TW" sz="3200" dirty="0"/>
              <a:t>25%</a:t>
            </a:r>
            <a:r>
              <a:rPr lang="zh-TW" altLang="en-US" sz="3200" dirty="0"/>
              <a:t>（低）的委員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1903" y="6025903"/>
            <a:ext cx="10556095" cy="634968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n"/>
            </a:pPr>
            <a:r>
              <a:rPr lang="zh-TW" altLang="en-US" dirty="0"/>
              <a:t>上表依序按照相似度比率排列。</a:t>
            </a:r>
            <a:endParaRPr lang="en-US" altLang="zh-TW" dirty="0"/>
          </a:p>
          <a:p>
            <a:pPr>
              <a:buFont typeface="Wingdings" panose="05000000000000000000" pitchFamily="2" charset="2"/>
              <a:buChar char="n"/>
            </a:pPr>
            <a:r>
              <a:rPr lang="zh-TW" altLang="en-US" dirty="0"/>
              <a:t>相似度比對程式提供：</a:t>
            </a:r>
            <a:r>
              <a:rPr lang="en-US" altLang="zh-TW" dirty="0"/>
              <a:t>g0v</a:t>
            </a:r>
            <a:r>
              <a:rPr lang="zh-TW" altLang="en-US" dirty="0"/>
              <a:t>資訊工程師</a:t>
            </a:r>
            <a:r>
              <a:rPr lang="en-US" altLang="zh-TW" dirty="0"/>
              <a:t>Ronny Wang</a:t>
            </a:r>
            <a:r>
              <a:rPr lang="zh-TW" altLang="en-US" dirty="0"/>
              <a:t>。</a:t>
            </a: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5469892"/>
              </p:ext>
            </p:extLst>
          </p:nvPr>
        </p:nvGraphicFramePr>
        <p:xfrm>
          <a:off x="621903" y="752537"/>
          <a:ext cx="11116493" cy="4922846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13211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49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52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10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10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718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83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210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4474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立委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黨籍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b="0" kern="0" dirty="0">
                          <a:effectLst/>
                          <a:latin typeface="+mj-ea"/>
                          <a:ea typeface="+mj-ea"/>
                        </a:rPr>
                        <a:t>條文</a:t>
                      </a: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數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相似度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立委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黨籍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b="0" kern="0" dirty="0">
                          <a:effectLst/>
                          <a:latin typeface="+mj-ea"/>
                          <a:ea typeface="+mj-ea"/>
                        </a:rPr>
                        <a:t>條文</a:t>
                      </a: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數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相似度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溫玉霞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國</a:t>
                      </a:r>
                    </a:p>
                  </a:txBody>
                  <a:tcPr marL="7620" marR="7620" marT="7620" marB="0" anchor="ctr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6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0.337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游毓蘭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國</a:t>
                      </a:r>
                    </a:p>
                  </a:txBody>
                  <a:tcPr marL="7620" marR="7620" marT="7620" marB="0" anchor="ctr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2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0.575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邱顯智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時代力量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13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0.398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邱臣遠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台灣民眾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5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0.594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陳亭妃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4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0.402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張廖萬堅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5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0.632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林德福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國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2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0.411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王美惠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4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0.633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吳欣盈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台灣民眾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2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0.422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林昶佐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0.647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陳培瑜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7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0.424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賴品妤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8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0.649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陳玉珍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國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5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0.499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吳秉叡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0.656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蘇治芬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3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0.516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王婉諭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時代力量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14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0.657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蘇巧慧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9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0.524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陳素月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5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0.661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6103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劉櫂豪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無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3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0.555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楊瓊瓔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國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6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0.666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曾銘宗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國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11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0.559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林楚茵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8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0.676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余天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5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0.560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沈發惠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4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0.680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江永昌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7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0.566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賴香伶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台灣民眾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7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0.682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蔡易餘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7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0.572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68264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774591"/>
            <a:ext cx="11870267" cy="508145"/>
          </a:xfrm>
        </p:spPr>
        <p:txBody>
          <a:bodyPr>
            <a:noAutofit/>
          </a:bodyPr>
          <a:lstStyle/>
          <a:p>
            <a:pPr algn="ctr"/>
            <a:r>
              <a:rPr lang="en-US" altLang="zh-TW" sz="3200" dirty="0"/>
              <a:t>10-2~10-8</a:t>
            </a:r>
            <a:r>
              <a:rPr lang="zh-TW" altLang="en-US" sz="3200" dirty="0"/>
              <a:t>會期部分條文修正案「平均相似度」超過</a:t>
            </a:r>
            <a:r>
              <a:rPr lang="en-US" altLang="zh-TW" sz="3200" dirty="0"/>
              <a:t>3</a:t>
            </a:r>
            <a:r>
              <a:rPr lang="zh-TW" altLang="en-US" sz="3200" dirty="0"/>
              <a:t>個會期</a:t>
            </a:r>
            <a:br>
              <a:rPr lang="en-US" altLang="zh-TW" sz="3200" dirty="0"/>
            </a:br>
            <a:r>
              <a:rPr lang="zh-TW" altLang="en-US" sz="3200" dirty="0"/>
              <a:t>居前</a:t>
            </a:r>
            <a:r>
              <a:rPr lang="en-US" altLang="zh-TW" sz="3200" dirty="0"/>
              <a:t>25%</a:t>
            </a:r>
            <a:r>
              <a:rPr lang="zh-TW" altLang="en-US" sz="3200" dirty="0"/>
              <a:t>（高）的委員</a:t>
            </a:r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4888742"/>
              </p:ext>
            </p:extLst>
          </p:nvPr>
        </p:nvGraphicFramePr>
        <p:xfrm>
          <a:off x="485829" y="1770341"/>
          <a:ext cx="11248971" cy="3717470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23391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91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553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224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92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03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立委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黨籍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b="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入榜次數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b="0" kern="0" dirty="0">
                          <a:effectLst/>
                          <a:latin typeface="+mj-ea"/>
                          <a:ea typeface="+mj-ea"/>
                        </a:rPr>
                        <a:t>條文</a:t>
                      </a: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數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相似度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244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吳琪銘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ctr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0.9982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2440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              陳明文</a:t>
                      </a:r>
                    </a:p>
                  </a:txBody>
                  <a:tcPr marL="7620" marR="7620" marT="762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3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0.9934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244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楊曜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5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0.9689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244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林文瑞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國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0.9627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244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江啟臣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國</a:t>
                      </a: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5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0.9616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244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吳玉琴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10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0.9601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244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趙天麟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0.96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7" name="內容版面配置區 2"/>
          <p:cNvSpPr>
            <a:spLocks noGrp="1"/>
          </p:cNvSpPr>
          <p:nvPr>
            <p:ph idx="1"/>
          </p:nvPr>
        </p:nvSpPr>
        <p:spPr>
          <a:xfrm>
            <a:off x="485829" y="6004913"/>
            <a:ext cx="10556095" cy="552818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n"/>
            </a:pPr>
            <a:r>
              <a:rPr lang="zh-TW" altLang="en-US" dirty="0"/>
              <a:t>上表依序按照相似度比率排列。</a:t>
            </a:r>
            <a:endParaRPr lang="en-US" altLang="zh-TW" dirty="0"/>
          </a:p>
          <a:p>
            <a:pPr>
              <a:buFont typeface="Wingdings" panose="05000000000000000000" pitchFamily="2" charset="2"/>
              <a:buChar char="n"/>
            </a:pPr>
            <a:r>
              <a:rPr lang="zh-TW" altLang="en-US" dirty="0"/>
              <a:t>相似度比對程式提供：</a:t>
            </a:r>
            <a:r>
              <a:rPr lang="en-US" altLang="zh-TW" dirty="0"/>
              <a:t>g0v</a:t>
            </a:r>
            <a:r>
              <a:rPr lang="zh-TW" altLang="en-US" dirty="0"/>
              <a:t>資訊工程師</a:t>
            </a:r>
            <a:r>
              <a:rPr lang="en-US" altLang="zh-TW" dirty="0"/>
              <a:t>Ronny Wang</a:t>
            </a:r>
            <a:r>
              <a:rPr lang="zh-TW" altLang="en-US" dirty="0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303025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idx="4294967295"/>
          </p:nvPr>
        </p:nvSpPr>
        <p:spPr>
          <a:xfrm>
            <a:off x="5270093" y="166459"/>
            <a:ext cx="2506662" cy="1597025"/>
          </a:xfrm>
        </p:spPr>
        <p:txBody>
          <a:bodyPr>
            <a:normAutofit/>
          </a:bodyPr>
          <a:lstStyle/>
          <a:p>
            <a:r>
              <a:rPr lang="zh-TW" altLang="en-US" sz="6600" b="1" dirty="0">
                <a:solidFill>
                  <a:schemeClr val="bg1">
                    <a:lumMod val="50000"/>
                  </a:schemeClr>
                </a:solidFill>
                <a:latin typeface="Adobe 仿宋 Std R" panose="02020400000000000000" pitchFamily="18" charset="-128"/>
                <a:ea typeface="Adobe 仿宋 Std R" panose="02020400000000000000" pitchFamily="18" charset="-128"/>
              </a:rPr>
              <a:t>目錄</a:t>
            </a:r>
          </a:p>
        </p:txBody>
      </p:sp>
      <p:sp>
        <p:nvSpPr>
          <p:cNvPr id="9" name="矩形 8"/>
          <p:cNvSpPr/>
          <p:nvPr/>
        </p:nvSpPr>
        <p:spPr>
          <a:xfrm>
            <a:off x="3448591" y="1946361"/>
            <a:ext cx="731519" cy="74893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dirty="0">
                <a:solidFill>
                  <a:schemeClr val="bg1"/>
                </a:solidFill>
              </a:rPr>
              <a:t>1.</a:t>
            </a:r>
            <a:endParaRPr lang="zh-TW" altLang="en-US" sz="2800" dirty="0">
              <a:solidFill>
                <a:schemeClr val="bg1"/>
              </a:solidFill>
            </a:endParaRPr>
          </a:p>
        </p:txBody>
      </p:sp>
      <p:sp>
        <p:nvSpPr>
          <p:cNvPr id="10" name="矩形 9"/>
          <p:cNvSpPr/>
          <p:nvPr/>
        </p:nvSpPr>
        <p:spPr>
          <a:xfrm>
            <a:off x="3448592" y="4349933"/>
            <a:ext cx="731519" cy="74893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dirty="0">
                <a:solidFill>
                  <a:schemeClr val="bg1"/>
                </a:solidFill>
              </a:rPr>
              <a:t>3.</a:t>
            </a:r>
            <a:endParaRPr lang="zh-TW" altLang="en-US" sz="2800" dirty="0">
              <a:solidFill>
                <a:schemeClr val="bg1"/>
              </a:solidFill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3448592" y="3148147"/>
            <a:ext cx="731519" cy="74893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dirty="0">
                <a:solidFill>
                  <a:schemeClr val="bg1"/>
                </a:solidFill>
              </a:rPr>
              <a:t>2.</a:t>
            </a:r>
            <a:endParaRPr lang="zh-TW" altLang="en-US" sz="2800" dirty="0">
              <a:solidFill>
                <a:schemeClr val="bg1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4180111" y="1946361"/>
            <a:ext cx="4911638" cy="74893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+mj-ea"/>
                <a:ea typeface="+mj-ea"/>
              </a:rPr>
              <a:t>全院</a:t>
            </a:r>
          </a:p>
        </p:txBody>
      </p:sp>
      <p:sp>
        <p:nvSpPr>
          <p:cNvPr id="13" name="矩形 12"/>
          <p:cNvSpPr/>
          <p:nvPr/>
        </p:nvSpPr>
        <p:spPr>
          <a:xfrm>
            <a:off x="4180111" y="3148147"/>
            <a:ext cx="4911638" cy="74893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委員會</a:t>
            </a:r>
          </a:p>
        </p:txBody>
      </p:sp>
      <p:sp>
        <p:nvSpPr>
          <p:cNvPr id="14" name="矩形 13"/>
          <p:cNvSpPr/>
          <p:nvPr/>
        </p:nvSpPr>
        <p:spPr>
          <a:xfrm>
            <a:off x="4180111" y="4349933"/>
            <a:ext cx="4911638" cy="74893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altLang="zh-TW" sz="2400" b="1" dirty="0">
              <a:solidFill>
                <a:prstClr val="black">
                  <a:lumMod val="95000"/>
                  <a:lumOff val="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endParaRPr lang="zh-TW" altLang="en-US" sz="3600" dirty="0">
              <a:solidFill>
                <a:schemeClr val="tx1">
                  <a:lumMod val="95000"/>
                  <a:lumOff val="5000"/>
                </a:schemeClr>
              </a:solidFill>
              <a:latin typeface="Adobe 繁黑體 Std B" panose="020B0700000000000000" pitchFamily="34" charset="-120"/>
              <a:ea typeface="Adobe 繁黑體 Std B" panose="020B0700000000000000" pitchFamily="34" charset="-120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91EC0EDD-6098-6847-9F39-149630F197B5}"/>
              </a:ext>
            </a:extLst>
          </p:cNvPr>
          <p:cNvSpPr txBox="1"/>
          <p:nvPr/>
        </p:nvSpPr>
        <p:spPr>
          <a:xfrm>
            <a:off x="4626404" y="4355553"/>
            <a:ext cx="4019050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/>
            <a:r>
              <a:rPr lang="zh-TW" altLang="en-US" sz="2300" dirty="0">
                <a:solidFill>
                  <a:prstClr val="black">
                    <a:lumMod val="95000"/>
                    <a:lumOff val="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實驗指標：</a:t>
            </a:r>
            <a:endParaRPr lang="en-US" altLang="zh-TW" sz="2300" dirty="0">
              <a:solidFill>
                <a:prstClr val="black">
                  <a:lumMod val="95000"/>
                  <a:lumOff val="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 algn="ctr"/>
            <a:r>
              <a:rPr lang="zh-TW" altLang="en-US" sz="2300" dirty="0">
                <a:solidFill>
                  <a:prstClr val="black">
                    <a:lumMod val="95000"/>
                    <a:lumOff val="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部分條文修正案，相似度分析</a:t>
            </a:r>
            <a:endParaRPr lang="en-US" altLang="zh-TW" sz="2300" b="1" dirty="0">
              <a:solidFill>
                <a:prstClr val="black">
                  <a:lumMod val="95000"/>
                  <a:lumOff val="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761254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70933" y="262563"/>
            <a:ext cx="11497734" cy="643524"/>
          </a:xfrm>
        </p:spPr>
        <p:txBody>
          <a:bodyPr>
            <a:noAutofit/>
          </a:bodyPr>
          <a:lstStyle/>
          <a:p>
            <a:pPr algn="ctr"/>
            <a:r>
              <a:rPr lang="en-US" altLang="zh-TW" sz="2800" dirty="0"/>
              <a:t>10-2~10-8</a:t>
            </a:r>
            <a:r>
              <a:rPr lang="zh-TW" altLang="en-US" sz="2800" dirty="0"/>
              <a:t>會期部分條文修正案「平均相似度」超過</a:t>
            </a:r>
            <a:r>
              <a:rPr lang="en-US" altLang="zh-TW" sz="2800" dirty="0"/>
              <a:t>3</a:t>
            </a:r>
            <a:r>
              <a:rPr lang="zh-TW" altLang="en-US" sz="2800" dirty="0"/>
              <a:t>個會期</a:t>
            </a:r>
            <a:br>
              <a:rPr lang="en-US" altLang="zh-TW" sz="2800" dirty="0"/>
            </a:br>
            <a:r>
              <a:rPr lang="zh-TW" altLang="en-US" sz="2800" dirty="0"/>
              <a:t>居後</a:t>
            </a:r>
            <a:r>
              <a:rPr lang="en-US" altLang="zh-TW" sz="2800" dirty="0"/>
              <a:t>25%</a:t>
            </a:r>
            <a:r>
              <a:rPr lang="zh-TW" altLang="en-US" sz="2800" dirty="0"/>
              <a:t>（低）的委員</a:t>
            </a: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8463683"/>
              </p:ext>
            </p:extLst>
          </p:nvPr>
        </p:nvGraphicFramePr>
        <p:xfrm>
          <a:off x="394083" y="1290284"/>
          <a:ext cx="11251433" cy="4432337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23396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961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557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229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935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86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立委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黨籍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b="0" kern="100" dirty="0">
                          <a:effectLst/>
                          <a:latin typeface="+mj-ea"/>
                          <a:ea typeface="+mj-ea"/>
                          <a:cs typeface="Times New Roman"/>
                        </a:rPr>
                        <a:t>入榜次數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b="0" kern="0" dirty="0">
                          <a:effectLst/>
                          <a:latin typeface="+mj-ea"/>
                          <a:ea typeface="+mj-ea"/>
                        </a:rPr>
                        <a:t>條文</a:t>
                      </a: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數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相似度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152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賴香伶</a:t>
                      </a:r>
                      <a:endParaRPr lang="en-US" altLang="zh-TW" sz="1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620" marR="7620" marT="762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台灣民眾</a:t>
                      </a:r>
                    </a:p>
                  </a:txBody>
                  <a:tcPr marL="7620" marR="7620" marT="7620" marB="0" anchor="ctr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ctr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7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0.6823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152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沈發惠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4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0.6804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396955610"/>
                  </a:ext>
                </a:extLst>
              </a:tr>
              <a:tr h="44152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林楚茵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8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0.6760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757037554"/>
                  </a:ext>
                </a:extLst>
              </a:tr>
              <a:tr h="44152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王婉諭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時代力量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14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0.6571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152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吳秉叡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0.6563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152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林昶佐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4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0.6470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152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王美惠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4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0.6333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152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游毓蘭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國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2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0.5753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152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蔡易餘</a:t>
                      </a:r>
                    </a:p>
                  </a:txBody>
                  <a:tcPr marL="7620" marR="7620" marT="7620" marB="0" anchor="ctr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5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7</a:t>
                      </a:r>
                      <a:endParaRPr lang="zh-TW" alt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0.5724</a:t>
                      </a:r>
                    </a:p>
                  </a:txBody>
                  <a:tcPr marL="7620" marR="7620" marT="7620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" name="內容版面配置區 2"/>
          <p:cNvSpPr>
            <a:spLocks noGrp="1"/>
          </p:cNvSpPr>
          <p:nvPr>
            <p:ph idx="1"/>
          </p:nvPr>
        </p:nvSpPr>
        <p:spPr>
          <a:xfrm>
            <a:off x="517234" y="6106818"/>
            <a:ext cx="10556095" cy="552818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n"/>
            </a:pPr>
            <a:r>
              <a:rPr lang="zh-TW" altLang="en-US" dirty="0"/>
              <a:t>上表依序按照相似度比率排列。</a:t>
            </a:r>
            <a:endParaRPr lang="en-US" altLang="zh-TW" dirty="0"/>
          </a:p>
          <a:p>
            <a:pPr>
              <a:buFont typeface="Wingdings" panose="05000000000000000000" pitchFamily="2" charset="2"/>
              <a:buChar char="n"/>
            </a:pPr>
            <a:r>
              <a:rPr lang="zh-TW" altLang="en-US" dirty="0"/>
              <a:t>相似度比對程式提供：</a:t>
            </a:r>
            <a:r>
              <a:rPr lang="en-US" altLang="zh-TW" dirty="0"/>
              <a:t>g0v</a:t>
            </a:r>
            <a:r>
              <a:rPr lang="zh-TW" altLang="en-US" dirty="0"/>
              <a:t>資訊工程師</a:t>
            </a:r>
            <a:r>
              <a:rPr lang="en-US" altLang="zh-TW" dirty="0"/>
              <a:t>Ronny Wang</a:t>
            </a:r>
            <a:r>
              <a:rPr lang="zh-TW" altLang="en-US" dirty="0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8360212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69848" y="177062"/>
            <a:ext cx="10058400" cy="562772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3600" dirty="0"/>
              <a:t>小結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97775" y="1130544"/>
            <a:ext cx="10681853" cy="5636029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u"/>
            </a:pPr>
            <a:r>
              <a:rPr lang="en-US" altLang="zh-TW" sz="3200" dirty="0"/>
              <a:t>2022</a:t>
            </a:r>
            <a:r>
              <a:rPr lang="zh-TW" altLang="en-US" sz="3200" dirty="0"/>
              <a:t>縣市長選舉，共有</a:t>
            </a:r>
            <a:r>
              <a:rPr lang="en-US" altLang="zh-TW" sz="3200" dirty="0"/>
              <a:t>11</a:t>
            </a:r>
            <a:r>
              <a:rPr lang="zh-TW" altLang="en-US" sz="3200" dirty="0"/>
              <a:t>位現任立法委員投入競選。由於現任參選的委員，擔任立委的屆期不相同，若以本屆</a:t>
            </a:r>
            <a:r>
              <a:rPr lang="en-US" altLang="zh-TW" sz="3200" dirty="0"/>
              <a:t>(</a:t>
            </a:r>
            <a:r>
              <a:rPr lang="zh-TW" altLang="en-US" sz="3200" dirty="0"/>
              <a:t>第</a:t>
            </a:r>
            <a:r>
              <a:rPr lang="en-US" altLang="zh-TW" sz="3200" dirty="0"/>
              <a:t>10</a:t>
            </a:r>
            <a:r>
              <a:rPr lang="zh-TW" altLang="en-US" sz="3200" dirty="0"/>
              <a:t>屆</a:t>
            </a:r>
            <a:r>
              <a:rPr lang="en-US" altLang="zh-TW" sz="3200" dirty="0"/>
              <a:t>)</a:t>
            </a:r>
            <a:r>
              <a:rPr lang="zh-TW" altLang="en-US" sz="3200" dirty="0"/>
              <a:t>委員</a:t>
            </a:r>
            <a:r>
              <a:rPr lang="en-US" altLang="zh-TW" sz="3200" dirty="0"/>
              <a:t>1~5</a:t>
            </a:r>
            <a:r>
              <a:rPr lang="zh-TW" altLang="en-US" sz="3200" dirty="0"/>
              <a:t>會期統計</a:t>
            </a:r>
            <a:r>
              <a:rPr lang="en-US" altLang="zh-TW" sz="3200" dirty="0"/>
              <a:t>(</a:t>
            </a:r>
            <a:r>
              <a:rPr lang="zh-TW" altLang="en-US" sz="1800" dirty="0"/>
              <a:t>以下以姓名筆畫排序</a:t>
            </a:r>
            <a:r>
              <a:rPr lang="en-US" altLang="zh-TW" sz="3200" dirty="0"/>
              <a:t>)</a:t>
            </a:r>
            <a:r>
              <a:rPr lang="zh-TW" altLang="en-US" sz="3200" dirty="0"/>
              <a:t>。</a:t>
            </a:r>
            <a:endParaRPr lang="en-US" altLang="zh-TW" sz="3200" dirty="0"/>
          </a:p>
          <a:p>
            <a:pPr marL="788670" lvl="1" indent="-514350">
              <a:buFont typeface="Wingdings" pitchFamily="2" charset="2"/>
              <a:buChar char="Ø"/>
            </a:pPr>
            <a:r>
              <a:rPr lang="zh-TW" altLang="en-US" sz="3000" dirty="0"/>
              <a:t>曾入選全院優良以上評等的委員，有林為洲、高虹安、許淑華、賴香伶、劉建國、蔣萬安等。</a:t>
            </a:r>
            <a:endParaRPr lang="en-US" altLang="zh-TW" sz="3000" dirty="0"/>
          </a:p>
          <a:p>
            <a:pPr marL="788670" lvl="1" indent="-514350">
              <a:buFont typeface="Wingdings" pitchFamily="2" charset="2"/>
              <a:buChar char="Ø"/>
            </a:pPr>
            <a:r>
              <a:rPr lang="zh-TW" altLang="en-US" sz="3000" dirty="0"/>
              <a:t>曾入選所屬委員會優良以上評等的委員，有林為洲、周春米、高虹安、劉建國、劉櫂豪、蔣萬安等。</a:t>
            </a:r>
            <a:endParaRPr lang="en-US" altLang="zh-TW" sz="3000" dirty="0"/>
          </a:p>
          <a:p>
            <a:pPr marL="788670" lvl="1" indent="-514350">
              <a:buFont typeface="Wingdings" pitchFamily="2" charset="2"/>
              <a:buChar char="Ø"/>
            </a:pPr>
            <a:r>
              <a:rPr lang="zh-TW" altLang="en-US" sz="3000" dirty="0"/>
              <a:t>以上謹供所有選民參考。</a:t>
            </a:r>
            <a:endParaRPr lang="en-US" altLang="zh-TW" sz="3000" dirty="0"/>
          </a:p>
          <a:p>
            <a:pPr marL="514350" indent="-514350">
              <a:buNone/>
            </a:pPr>
            <a:r>
              <a:rPr lang="en-US" altLang="zh-TW" sz="3200" dirty="0"/>
              <a:t>    </a:t>
            </a:r>
          </a:p>
          <a:p>
            <a:pPr marL="514350" indent="-514350">
              <a:buNone/>
            </a:pPr>
            <a:endParaRPr lang="en-US" altLang="zh-TW" sz="3200" dirty="0"/>
          </a:p>
          <a:p>
            <a:pPr marL="788670" lvl="1" indent="-514350">
              <a:buFont typeface="Wingdings" pitchFamily="2" charset="2"/>
              <a:buChar char="Ø"/>
            </a:pPr>
            <a:endParaRPr lang="en-US" altLang="zh-TW" sz="3000" dirty="0"/>
          </a:p>
          <a:p>
            <a:endParaRPr lang="en-US" altLang="zh-TW" sz="32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3831773" y="2535500"/>
            <a:ext cx="5181599" cy="1609344"/>
          </a:xfrm>
        </p:spPr>
        <p:txBody>
          <a:bodyPr>
            <a:normAutofit/>
          </a:bodyPr>
          <a:lstStyle/>
          <a:p>
            <a:r>
              <a:rPr lang="zh-TW" altLang="en-US" sz="8800" b="1" dirty="0"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感謝觀看</a:t>
            </a:r>
          </a:p>
        </p:txBody>
      </p:sp>
      <p:pic>
        <p:nvPicPr>
          <p:cNvPr id="3" name="圖片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384" y="-429769"/>
            <a:ext cx="5069706" cy="2481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4214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599585" y="131935"/>
            <a:ext cx="10058400" cy="1609344"/>
          </a:xfrm>
        </p:spPr>
        <p:txBody>
          <a:bodyPr>
            <a:normAutofit/>
          </a:bodyPr>
          <a:lstStyle/>
          <a:p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類比指標：全院</a:t>
            </a:r>
          </a:p>
        </p:txBody>
      </p:sp>
      <p:sp>
        <p:nvSpPr>
          <p:cNvPr id="6" name="箭號: 向左 5">
            <a:extLst>
              <a:ext uri="{FF2B5EF4-FFF2-40B4-BE49-F238E27FC236}">
                <a16:creationId xmlns:a16="http://schemas.microsoft.com/office/drawing/2014/main" id="{771FB65E-8453-455E-BE82-CCBFB0E1B5BC}"/>
              </a:ext>
            </a:extLst>
          </p:cNvPr>
          <p:cNvSpPr/>
          <p:nvPr/>
        </p:nvSpPr>
        <p:spPr>
          <a:xfrm rot="10885607">
            <a:off x="2811777" y="4546810"/>
            <a:ext cx="1987626" cy="600330"/>
          </a:xfrm>
          <a:prstGeom prst="leftArrow">
            <a:avLst>
              <a:gd name="adj1" fmla="val 60000"/>
              <a:gd name="adj2" fmla="val 50000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zh-TW" altLang="en-US"/>
          </a:p>
        </p:txBody>
      </p:sp>
      <p:sp>
        <p:nvSpPr>
          <p:cNvPr id="7" name="手繪多邊形: 圖案 6">
            <a:extLst>
              <a:ext uri="{FF2B5EF4-FFF2-40B4-BE49-F238E27FC236}">
                <a16:creationId xmlns:a16="http://schemas.microsoft.com/office/drawing/2014/main" id="{92F0CFB4-0D06-4859-9899-BB094925C847}"/>
              </a:ext>
            </a:extLst>
          </p:cNvPr>
          <p:cNvSpPr/>
          <p:nvPr/>
        </p:nvSpPr>
        <p:spPr>
          <a:xfrm>
            <a:off x="1265451" y="4363564"/>
            <a:ext cx="2106423" cy="746824"/>
          </a:xfrm>
          <a:custGeom>
            <a:avLst/>
            <a:gdLst>
              <a:gd name="connsiteX0" fmla="*/ 0 w 1912997"/>
              <a:gd name="connsiteY0" fmla="*/ 117960 h 1179597"/>
              <a:gd name="connsiteX1" fmla="*/ 117960 w 1912997"/>
              <a:gd name="connsiteY1" fmla="*/ 0 h 1179597"/>
              <a:gd name="connsiteX2" fmla="*/ 1795037 w 1912997"/>
              <a:gd name="connsiteY2" fmla="*/ 0 h 1179597"/>
              <a:gd name="connsiteX3" fmla="*/ 1912997 w 1912997"/>
              <a:gd name="connsiteY3" fmla="*/ 117960 h 1179597"/>
              <a:gd name="connsiteX4" fmla="*/ 1912997 w 1912997"/>
              <a:gd name="connsiteY4" fmla="*/ 1061637 h 1179597"/>
              <a:gd name="connsiteX5" fmla="*/ 1795037 w 1912997"/>
              <a:gd name="connsiteY5" fmla="*/ 1179597 h 1179597"/>
              <a:gd name="connsiteX6" fmla="*/ 117960 w 1912997"/>
              <a:gd name="connsiteY6" fmla="*/ 1179597 h 1179597"/>
              <a:gd name="connsiteX7" fmla="*/ 0 w 1912997"/>
              <a:gd name="connsiteY7" fmla="*/ 1061637 h 1179597"/>
              <a:gd name="connsiteX8" fmla="*/ 0 w 1912997"/>
              <a:gd name="connsiteY8" fmla="*/ 117960 h 1179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12997" h="1179597">
                <a:moveTo>
                  <a:pt x="0" y="117960"/>
                </a:moveTo>
                <a:cubicBezTo>
                  <a:pt x="0" y="52812"/>
                  <a:pt x="52812" y="0"/>
                  <a:pt x="117960" y="0"/>
                </a:cubicBezTo>
                <a:lnTo>
                  <a:pt x="1795037" y="0"/>
                </a:lnTo>
                <a:cubicBezTo>
                  <a:pt x="1860185" y="0"/>
                  <a:pt x="1912997" y="52812"/>
                  <a:pt x="1912997" y="117960"/>
                </a:cubicBezTo>
                <a:lnTo>
                  <a:pt x="1912997" y="1061637"/>
                </a:lnTo>
                <a:cubicBezTo>
                  <a:pt x="1912997" y="1126785"/>
                  <a:pt x="1860185" y="1179597"/>
                  <a:pt x="1795037" y="1179597"/>
                </a:cubicBezTo>
                <a:lnTo>
                  <a:pt x="117960" y="1179597"/>
                </a:lnTo>
                <a:cubicBezTo>
                  <a:pt x="52812" y="1179597"/>
                  <a:pt x="0" y="1126785"/>
                  <a:pt x="0" y="1061637"/>
                </a:cubicBezTo>
                <a:lnTo>
                  <a:pt x="0" y="11796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8839" tIns="68839" rIns="68839" bIns="68839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zh-TW" altLang="en-US" b="1" kern="1200" dirty="0">
                <a:latin typeface="+mj-ea"/>
                <a:ea typeface="+mj-ea"/>
              </a:rPr>
              <a:t>法律全文主提案量</a:t>
            </a:r>
            <a:endParaRPr lang="en-US" altLang="zh-TW" b="1" kern="1200" dirty="0">
              <a:latin typeface="+mj-ea"/>
              <a:ea typeface="+mj-ea"/>
            </a:endParaRPr>
          </a:p>
        </p:txBody>
      </p:sp>
      <p:sp>
        <p:nvSpPr>
          <p:cNvPr id="8" name="箭號: 向左 7">
            <a:extLst>
              <a:ext uri="{FF2B5EF4-FFF2-40B4-BE49-F238E27FC236}">
                <a16:creationId xmlns:a16="http://schemas.microsoft.com/office/drawing/2014/main" id="{2A2D9668-4D9C-4A0A-9B80-C90B345195C9}"/>
              </a:ext>
            </a:extLst>
          </p:cNvPr>
          <p:cNvSpPr/>
          <p:nvPr/>
        </p:nvSpPr>
        <p:spPr>
          <a:xfrm rot="12803407">
            <a:off x="3143618" y="3584923"/>
            <a:ext cx="1928825" cy="600330"/>
          </a:xfrm>
          <a:prstGeom prst="leftArrow">
            <a:avLst>
              <a:gd name="adj1" fmla="val 60000"/>
              <a:gd name="adj2" fmla="val 50000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zh-TW" altLang="en-US"/>
          </a:p>
        </p:txBody>
      </p:sp>
      <p:sp>
        <p:nvSpPr>
          <p:cNvPr id="9" name="手繪多邊形: 圖案 8">
            <a:extLst>
              <a:ext uri="{FF2B5EF4-FFF2-40B4-BE49-F238E27FC236}">
                <a16:creationId xmlns:a16="http://schemas.microsoft.com/office/drawing/2014/main" id="{F75E7A50-A271-40CC-BFB2-4CD0580BF775}"/>
              </a:ext>
            </a:extLst>
          </p:cNvPr>
          <p:cNvSpPr/>
          <p:nvPr/>
        </p:nvSpPr>
        <p:spPr>
          <a:xfrm>
            <a:off x="1330900" y="2829675"/>
            <a:ext cx="2719169" cy="883608"/>
          </a:xfrm>
          <a:custGeom>
            <a:avLst/>
            <a:gdLst>
              <a:gd name="connsiteX0" fmla="*/ 0 w 2373143"/>
              <a:gd name="connsiteY0" fmla="*/ 117960 h 1179597"/>
              <a:gd name="connsiteX1" fmla="*/ 117960 w 2373143"/>
              <a:gd name="connsiteY1" fmla="*/ 0 h 1179597"/>
              <a:gd name="connsiteX2" fmla="*/ 2255183 w 2373143"/>
              <a:gd name="connsiteY2" fmla="*/ 0 h 1179597"/>
              <a:gd name="connsiteX3" fmla="*/ 2373143 w 2373143"/>
              <a:gd name="connsiteY3" fmla="*/ 117960 h 1179597"/>
              <a:gd name="connsiteX4" fmla="*/ 2373143 w 2373143"/>
              <a:gd name="connsiteY4" fmla="*/ 1061637 h 1179597"/>
              <a:gd name="connsiteX5" fmla="*/ 2255183 w 2373143"/>
              <a:gd name="connsiteY5" fmla="*/ 1179597 h 1179597"/>
              <a:gd name="connsiteX6" fmla="*/ 117960 w 2373143"/>
              <a:gd name="connsiteY6" fmla="*/ 1179597 h 1179597"/>
              <a:gd name="connsiteX7" fmla="*/ 0 w 2373143"/>
              <a:gd name="connsiteY7" fmla="*/ 1061637 h 1179597"/>
              <a:gd name="connsiteX8" fmla="*/ 0 w 2373143"/>
              <a:gd name="connsiteY8" fmla="*/ 117960 h 1179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73143" h="1179597">
                <a:moveTo>
                  <a:pt x="0" y="117960"/>
                </a:moveTo>
                <a:cubicBezTo>
                  <a:pt x="0" y="52812"/>
                  <a:pt x="52812" y="0"/>
                  <a:pt x="117960" y="0"/>
                </a:cubicBezTo>
                <a:lnTo>
                  <a:pt x="2255183" y="0"/>
                </a:lnTo>
                <a:cubicBezTo>
                  <a:pt x="2320331" y="0"/>
                  <a:pt x="2373143" y="52812"/>
                  <a:pt x="2373143" y="117960"/>
                </a:cubicBezTo>
                <a:lnTo>
                  <a:pt x="2373143" y="1061637"/>
                </a:lnTo>
                <a:cubicBezTo>
                  <a:pt x="2373143" y="1126785"/>
                  <a:pt x="2320331" y="1179597"/>
                  <a:pt x="2255183" y="1179597"/>
                </a:cubicBezTo>
                <a:lnTo>
                  <a:pt x="117960" y="1179597"/>
                </a:lnTo>
                <a:cubicBezTo>
                  <a:pt x="52812" y="1179597"/>
                  <a:pt x="0" y="1126785"/>
                  <a:pt x="0" y="1061637"/>
                </a:cubicBezTo>
                <a:lnTo>
                  <a:pt x="0" y="11796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8839" tIns="68839" rIns="68839" bIns="68839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zh-TW" altLang="en-US" b="1" kern="1200" dirty="0">
                <a:latin typeface="微軟正黑體"/>
                <a:ea typeface="微軟正黑體"/>
                <a:cs typeface="微軟正黑體"/>
              </a:rPr>
              <a:t>法律全文主提案通過量</a:t>
            </a:r>
            <a:endParaRPr lang="en-US" altLang="zh-TW" b="1" kern="1200" dirty="0">
              <a:latin typeface="微軟正黑體"/>
              <a:ea typeface="微軟正黑體"/>
              <a:cs typeface="微軟正黑體"/>
            </a:endParaRPr>
          </a:p>
        </p:txBody>
      </p:sp>
      <p:sp>
        <p:nvSpPr>
          <p:cNvPr id="10" name="箭號: 向左 9">
            <a:extLst>
              <a:ext uri="{FF2B5EF4-FFF2-40B4-BE49-F238E27FC236}">
                <a16:creationId xmlns:a16="http://schemas.microsoft.com/office/drawing/2014/main" id="{179EED3E-744C-4E60-952B-14D9B31688D2}"/>
              </a:ext>
            </a:extLst>
          </p:cNvPr>
          <p:cNvSpPr/>
          <p:nvPr/>
        </p:nvSpPr>
        <p:spPr>
          <a:xfrm rot="14786853">
            <a:off x="3644485" y="2455613"/>
            <a:ext cx="2294861" cy="600330"/>
          </a:xfrm>
          <a:prstGeom prst="leftArrow">
            <a:avLst>
              <a:gd name="adj1" fmla="val 60000"/>
              <a:gd name="adj2" fmla="val 50000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zh-TW" altLang="en-US"/>
          </a:p>
        </p:txBody>
      </p:sp>
      <p:sp>
        <p:nvSpPr>
          <p:cNvPr id="11" name="手繪多邊形: 圖案 10">
            <a:extLst>
              <a:ext uri="{FF2B5EF4-FFF2-40B4-BE49-F238E27FC236}">
                <a16:creationId xmlns:a16="http://schemas.microsoft.com/office/drawing/2014/main" id="{E4187936-28DF-4846-996A-86AE55B73018}"/>
              </a:ext>
            </a:extLst>
          </p:cNvPr>
          <p:cNvSpPr/>
          <p:nvPr/>
        </p:nvSpPr>
        <p:spPr>
          <a:xfrm>
            <a:off x="2804612" y="1387424"/>
            <a:ext cx="2889635" cy="823711"/>
          </a:xfrm>
          <a:custGeom>
            <a:avLst/>
            <a:gdLst>
              <a:gd name="connsiteX0" fmla="*/ 0 w 2193594"/>
              <a:gd name="connsiteY0" fmla="*/ 117960 h 1179597"/>
              <a:gd name="connsiteX1" fmla="*/ 117960 w 2193594"/>
              <a:gd name="connsiteY1" fmla="*/ 0 h 1179597"/>
              <a:gd name="connsiteX2" fmla="*/ 2075634 w 2193594"/>
              <a:gd name="connsiteY2" fmla="*/ 0 h 1179597"/>
              <a:gd name="connsiteX3" fmla="*/ 2193594 w 2193594"/>
              <a:gd name="connsiteY3" fmla="*/ 117960 h 1179597"/>
              <a:gd name="connsiteX4" fmla="*/ 2193594 w 2193594"/>
              <a:gd name="connsiteY4" fmla="*/ 1061637 h 1179597"/>
              <a:gd name="connsiteX5" fmla="*/ 2075634 w 2193594"/>
              <a:gd name="connsiteY5" fmla="*/ 1179597 h 1179597"/>
              <a:gd name="connsiteX6" fmla="*/ 117960 w 2193594"/>
              <a:gd name="connsiteY6" fmla="*/ 1179597 h 1179597"/>
              <a:gd name="connsiteX7" fmla="*/ 0 w 2193594"/>
              <a:gd name="connsiteY7" fmla="*/ 1061637 h 1179597"/>
              <a:gd name="connsiteX8" fmla="*/ 0 w 2193594"/>
              <a:gd name="connsiteY8" fmla="*/ 117960 h 1179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93594" h="1179597">
                <a:moveTo>
                  <a:pt x="0" y="117960"/>
                </a:moveTo>
                <a:cubicBezTo>
                  <a:pt x="0" y="52812"/>
                  <a:pt x="52812" y="0"/>
                  <a:pt x="117960" y="0"/>
                </a:cubicBezTo>
                <a:lnTo>
                  <a:pt x="2075634" y="0"/>
                </a:lnTo>
                <a:cubicBezTo>
                  <a:pt x="2140782" y="0"/>
                  <a:pt x="2193594" y="52812"/>
                  <a:pt x="2193594" y="117960"/>
                </a:cubicBezTo>
                <a:lnTo>
                  <a:pt x="2193594" y="1061637"/>
                </a:lnTo>
                <a:cubicBezTo>
                  <a:pt x="2193594" y="1126785"/>
                  <a:pt x="2140782" y="1179597"/>
                  <a:pt x="2075634" y="1179597"/>
                </a:cubicBezTo>
                <a:lnTo>
                  <a:pt x="117960" y="1179597"/>
                </a:lnTo>
                <a:cubicBezTo>
                  <a:pt x="52812" y="1179597"/>
                  <a:pt x="0" y="1126785"/>
                  <a:pt x="0" y="1061637"/>
                </a:cubicBezTo>
                <a:lnTo>
                  <a:pt x="0" y="11796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8839" tIns="68839" rIns="68839" bIns="68839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zh-TW" altLang="en-US" b="1" kern="1200" dirty="0">
                <a:latin typeface="+mj-ea"/>
                <a:ea typeface="+mj-ea"/>
              </a:rPr>
              <a:t>法律部分條文修正提案量</a:t>
            </a:r>
            <a:endParaRPr lang="en-US" altLang="zh-TW" b="1" kern="1200" dirty="0">
              <a:latin typeface="+mj-ea"/>
              <a:ea typeface="+mj-ea"/>
            </a:endParaRPr>
          </a:p>
        </p:txBody>
      </p:sp>
      <p:sp>
        <p:nvSpPr>
          <p:cNvPr id="12" name="箭號: 向左 11">
            <a:extLst>
              <a:ext uri="{FF2B5EF4-FFF2-40B4-BE49-F238E27FC236}">
                <a16:creationId xmlns:a16="http://schemas.microsoft.com/office/drawing/2014/main" id="{3E2E7ECA-FF9E-4272-8339-4EC5B9BB05FD}"/>
              </a:ext>
            </a:extLst>
          </p:cNvPr>
          <p:cNvSpPr/>
          <p:nvPr/>
        </p:nvSpPr>
        <p:spPr>
          <a:xfrm rot="17595031">
            <a:off x="5667750" y="2500705"/>
            <a:ext cx="2274643" cy="600330"/>
          </a:xfrm>
          <a:prstGeom prst="leftArrow">
            <a:avLst>
              <a:gd name="adj1" fmla="val 60000"/>
              <a:gd name="adj2" fmla="val 50000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zh-TW" altLang="en-US"/>
          </a:p>
        </p:txBody>
      </p:sp>
      <p:sp>
        <p:nvSpPr>
          <p:cNvPr id="13" name="手繪多邊形: 圖案 12">
            <a:extLst>
              <a:ext uri="{FF2B5EF4-FFF2-40B4-BE49-F238E27FC236}">
                <a16:creationId xmlns:a16="http://schemas.microsoft.com/office/drawing/2014/main" id="{2B7615F1-4E95-411C-BE1C-3C225491B8F6}"/>
              </a:ext>
            </a:extLst>
          </p:cNvPr>
          <p:cNvSpPr/>
          <p:nvPr/>
        </p:nvSpPr>
        <p:spPr>
          <a:xfrm>
            <a:off x="5928700" y="1384672"/>
            <a:ext cx="2932485" cy="858969"/>
          </a:xfrm>
          <a:custGeom>
            <a:avLst/>
            <a:gdLst>
              <a:gd name="connsiteX0" fmla="*/ 0 w 2199462"/>
              <a:gd name="connsiteY0" fmla="*/ 117960 h 1179597"/>
              <a:gd name="connsiteX1" fmla="*/ 117960 w 2199462"/>
              <a:gd name="connsiteY1" fmla="*/ 0 h 1179597"/>
              <a:gd name="connsiteX2" fmla="*/ 2081502 w 2199462"/>
              <a:gd name="connsiteY2" fmla="*/ 0 h 1179597"/>
              <a:gd name="connsiteX3" fmla="*/ 2199462 w 2199462"/>
              <a:gd name="connsiteY3" fmla="*/ 117960 h 1179597"/>
              <a:gd name="connsiteX4" fmla="*/ 2199462 w 2199462"/>
              <a:gd name="connsiteY4" fmla="*/ 1061637 h 1179597"/>
              <a:gd name="connsiteX5" fmla="*/ 2081502 w 2199462"/>
              <a:gd name="connsiteY5" fmla="*/ 1179597 h 1179597"/>
              <a:gd name="connsiteX6" fmla="*/ 117960 w 2199462"/>
              <a:gd name="connsiteY6" fmla="*/ 1179597 h 1179597"/>
              <a:gd name="connsiteX7" fmla="*/ 0 w 2199462"/>
              <a:gd name="connsiteY7" fmla="*/ 1061637 h 1179597"/>
              <a:gd name="connsiteX8" fmla="*/ 0 w 2199462"/>
              <a:gd name="connsiteY8" fmla="*/ 117960 h 1179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99462" h="1179597">
                <a:moveTo>
                  <a:pt x="0" y="117960"/>
                </a:moveTo>
                <a:cubicBezTo>
                  <a:pt x="0" y="52812"/>
                  <a:pt x="52812" y="0"/>
                  <a:pt x="117960" y="0"/>
                </a:cubicBezTo>
                <a:lnTo>
                  <a:pt x="2081502" y="0"/>
                </a:lnTo>
                <a:cubicBezTo>
                  <a:pt x="2146650" y="0"/>
                  <a:pt x="2199462" y="52812"/>
                  <a:pt x="2199462" y="117960"/>
                </a:cubicBezTo>
                <a:lnTo>
                  <a:pt x="2199462" y="1061637"/>
                </a:lnTo>
                <a:cubicBezTo>
                  <a:pt x="2199462" y="1126785"/>
                  <a:pt x="2146650" y="1179597"/>
                  <a:pt x="2081502" y="1179597"/>
                </a:cubicBezTo>
                <a:lnTo>
                  <a:pt x="117960" y="1179597"/>
                </a:lnTo>
                <a:cubicBezTo>
                  <a:pt x="52812" y="1179597"/>
                  <a:pt x="0" y="1126785"/>
                  <a:pt x="0" y="1061637"/>
                </a:cubicBezTo>
                <a:lnTo>
                  <a:pt x="0" y="11796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8839" tIns="68839" rIns="68839" bIns="68839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zh-TW" altLang="en-US" b="1" kern="1200" dirty="0">
                <a:latin typeface="+mj-ea"/>
                <a:ea typeface="+mj-ea"/>
              </a:rPr>
              <a:t>法律部分條文修正通過量</a:t>
            </a:r>
            <a:endParaRPr lang="en-US" altLang="zh-TW" b="1" kern="1200" dirty="0">
              <a:latin typeface="+mj-ea"/>
              <a:ea typeface="+mj-ea"/>
            </a:endParaRPr>
          </a:p>
        </p:txBody>
      </p:sp>
      <p:sp>
        <p:nvSpPr>
          <p:cNvPr id="14" name="箭號: 向左 13">
            <a:extLst>
              <a:ext uri="{FF2B5EF4-FFF2-40B4-BE49-F238E27FC236}">
                <a16:creationId xmlns:a16="http://schemas.microsoft.com/office/drawing/2014/main" id="{BA00B9A1-FDC6-450D-9BB3-523C1A319C28}"/>
              </a:ext>
            </a:extLst>
          </p:cNvPr>
          <p:cNvSpPr/>
          <p:nvPr/>
        </p:nvSpPr>
        <p:spPr>
          <a:xfrm rot="19590939">
            <a:off x="6655793" y="3462985"/>
            <a:ext cx="2159651" cy="600330"/>
          </a:xfrm>
          <a:prstGeom prst="leftArrow">
            <a:avLst>
              <a:gd name="adj1" fmla="val 60000"/>
              <a:gd name="adj2" fmla="val 50000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zh-TW" altLang="en-US"/>
          </a:p>
        </p:txBody>
      </p:sp>
      <p:sp>
        <p:nvSpPr>
          <p:cNvPr id="15" name="手繪多邊形: 圖案 14">
            <a:extLst>
              <a:ext uri="{FF2B5EF4-FFF2-40B4-BE49-F238E27FC236}">
                <a16:creationId xmlns:a16="http://schemas.microsoft.com/office/drawing/2014/main" id="{512648AB-A1BD-4B79-9155-A215F61F1B5B}"/>
              </a:ext>
            </a:extLst>
          </p:cNvPr>
          <p:cNvSpPr/>
          <p:nvPr/>
        </p:nvSpPr>
        <p:spPr>
          <a:xfrm>
            <a:off x="7779772" y="2777029"/>
            <a:ext cx="3308073" cy="818737"/>
          </a:xfrm>
          <a:custGeom>
            <a:avLst/>
            <a:gdLst>
              <a:gd name="connsiteX0" fmla="*/ 0 w 2091971"/>
              <a:gd name="connsiteY0" fmla="*/ 99079 h 990791"/>
              <a:gd name="connsiteX1" fmla="*/ 99079 w 2091971"/>
              <a:gd name="connsiteY1" fmla="*/ 0 h 990791"/>
              <a:gd name="connsiteX2" fmla="*/ 1992892 w 2091971"/>
              <a:gd name="connsiteY2" fmla="*/ 0 h 990791"/>
              <a:gd name="connsiteX3" fmla="*/ 2091971 w 2091971"/>
              <a:gd name="connsiteY3" fmla="*/ 99079 h 990791"/>
              <a:gd name="connsiteX4" fmla="*/ 2091971 w 2091971"/>
              <a:gd name="connsiteY4" fmla="*/ 891712 h 990791"/>
              <a:gd name="connsiteX5" fmla="*/ 1992892 w 2091971"/>
              <a:gd name="connsiteY5" fmla="*/ 990791 h 990791"/>
              <a:gd name="connsiteX6" fmla="*/ 99079 w 2091971"/>
              <a:gd name="connsiteY6" fmla="*/ 990791 h 990791"/>
              <a:gd name="connsiteX7" fmla="*/ 0 w 2091971"/>
              <a:gd name="connsiteY7" fmla="*/ 891712 h 990791"/>
              <a:gd name="connsiteX8" fmla="*/ 0 w 2091971"/>
              <a:gd name="connsiteY8" fmla="*/ 99079 h 9907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91971" h="990791">
                <a:moveTo>
                  <a:pt x="0" y="99079"/>
                </a:moveTo>
                <a:cubicBezTo>
                  <a:pt x="0" y="44359"/>
                  <a:pt x="44359" y="0"/>
                  <a:pt x="99079" y="0"/>
                </a:cubicBezTo>
                <a:lnTo>
                  <a:pt x="1992892" y="0"/>
                </a:lnTo>
                <a:cubicBezTo>
                  <a:pt x="2047612" y="0"/>
                  <a:pt x="2091971" y="44359"/>
                  <a:pt x="2091971" y="99079"/>
                </a:cubicBezTo>
                <a:lnTo>
                  <a:pt x="2091971" y="891712"/>
                </a:lnTo>
                <a:cubicBezTo>
                  <a:pt x="2091971" y="946432"/>
                  <a:pt x="2047612" y="990791"/>
                  <a:pt x="1992892" y="990791"/>
                </a:cubicBezTo>
                <a:lnTo>
                  <a:pt x="99079" y="990791"/>
                </a:lnTo>
                <a:cubicBezTo>
                  <a:pt x="44359" y="990791"/>
                  <a:pt x="0" y="946432"/>
                  <a:pt x="0" y="891712"/>
                </a:cubicBezTo>
                <a:lnTo>
                  <a:pt x="0" y="99079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3309" tIns="63309" rIns="63309" bIns="63309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zh-TW" altLang="en-US" b="1" kern="1200" dirty="0">
                <a:latin typeface="+mj-ea"/>
                <a:ea typeface="+mj-ea"/>
              </a:rPr>
              <a:t>所屬委員會口頭發言總量</a:t>
            </a:r>
            <a:endParaRPr lang="en-US" altLang="zh-TW" b="1" kern="1200" dirty="0">
              <a:latin typeface="+mj-ea"/>
              <a:ea typeface="+mj-ea"/>
            </a:endParaRPr>
          </a:p>
        </p:txBody>
      </p:sp>
      <p:sp>
        <p:nvSpPr>
          <p:cNvPr id="16" name="箭號: 向左 15">
            <a:extLst>
              <a:ext uri="{FF2B5EF4-FFF2-40B4-BE49-F238E27FC236}">
                <a16:creationId xmlns:a16="http://schemas.microsoft.com/office/drawing/2014/main" id="{812DEB8B-B9ED-4772-906A-1C78450006B7}"/>
              </a:ext>
            </a:extLst>
          </p:cNvPr>
          <p:cNvSpPr/>
          <p:nvPr/>
        </p:nvSpPr>
        <p:spPr>
          <a:xfrm rot="21471549">
            <a:off x="6918300" y="4581557"/>
            <a:ext cx="2024639" cy="600330"/>
          </a:xfrm>
          <a:prstGeom prst="leftArrow">
            <a:avLst>
              <a:gd name="adj1" fmla="val 60000"/>
              <a:gd name="adj2" fmla="val 50000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zh-TW" altLang="en-US"/>
          </a:p>
        </p:txBody>
      </p:sp>
      <p:sp>
        <p:nvSpPr>
          <p:cNvPr id="17" name="手繪多邊形: 圖案 16">
            <a:extLst>
              <a:ext uri="{FF2B5EF4-FFF2-40B4-BE49-F238E27FC236}">
                <a16:creationId xmlns:a16="http://schemas.microsoft.com/office/drawing/2014/main" id="{A58B283D-AE43-4A00-8144-9ABB323C8E3A}"/>
              </a:ext>
            </a:extLst>
          </p:cNvPr>
          <p:cNvSpPr/>
          <p:nvPr/>
        </p:nvSpPr>
        <p:spPr>
          <a:xfrm>
            <a:off x="8266106" y="4380215"/>
            <a:ext cx="3129488" cy="730172"/>
          </a:xfrm>
          <a:custGeom>
            <a:avLst/>
            <a:gdLst>
              <a:gd name="connsiteX0" fmla="*/ 0 w 3613903"/>
              <a:gd name="connsiteY0" fmla="*/ 117960 h 1179597"/>
              <a:gd name="connsiteX1" fmla="*/ 117960 w 3613903"/>
              <a:gd name="connsiteY1" fmla="*/ 0 h 1179597"/>
              <a:gd name="connsiteX2" fmla="*/ 3495943 w 3613903"/>
              <a:gd name="connsiteY2" fmla="*/ 0 h 1179597"/>
              <a:gd name="connsiteX3" fmla="*/ 3613903 w 3613903"/>
              <a:gd name="connsiteY3" fmla="*/ 117960 h 1179597"/>
              <a:gd name="connsiteX4" fmla="*/ 3613903 w 3613903"/>
              <a:gd name="connsiteY4" fmla="*/ 1061637 h 1179597"/>
              <a:gd name="connsiteX5" fmla="*/ 3495943 w 3613903"/>
              <a:gd name="connsiteY5" fmla="*/ 1179597 h 1179597"/>
              <a:gd name="connsiteX6" fmla="*/ 117960 w 3613903"/>
              <a:gd name="connsiteY6" fmla="*/ 1179597 h 1179597"/>
              <a:gd name="connsiteX7" fmla="*/ 0 w 3613903"/>
              <a:gd name="connsiteY7" fmla="*/ 1061637 h 1179597"/>
              <a:gd name="connsiteX8" fmla="*/ 0 w 3613903"/>
              <a:gd name="connsiteY8" fmla="*/ 117960 h 1179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613903" h="1179597">
                <a:moveTo>
                  <a:pt x="0" y="117960"/>
                </a:moveTo>
                <a:cubicBezTo>
                  <a:pt x="0" y="52812"/>
                  <a:pt x="52812" y="0"/>
                  <a:pt x="117960" y="0"/>
                </a:cubicBezTo>
                <a:lnTo>
                  <a:pt x="3495943" y="0"/>
                </a:lnTo>
                <a:cubicBezTo>
                  <a:pt x="3561091" y="0"/>
                  <a:pt x="3613903" y="52812"/>
                  <a:pt x="3613903" y="117960"/>
                </a:cubicBezTo>
                <a:lnTo>
                  <a:pt x="3613903" y="1061637"/>
                </a:lnTo>
                <a:cubicBezTo>
                  <a:pt x="3613903" y="1126785"/>
                  <a:pt x="3561091" y="1179597"/>
                  <a:pt x="3495943" y="1179597"/>
                </a:cubicBezTo>
                <a:lnTo>
                  <a:pt x="117960" y="1179597"/>
                </a:lnTo>
                <a:cubicBezTo>
                  <a:pt x="52812" y="1179597"/>
                  <a:pt x="0" y="1126785"/>
                  <a:pt x="0" y="1061637"/>
                </a:cubicBezTo>
                <a:lnTo>
                  <a:pt x="0" y="11796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8839" tIns="68839" rIns="68839" bIns="68839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zh-TW" altLang="en-US" b="1" kern="1200" dirty="0">
                <a:latin typeface="+mj-ea"/>
                <a:ea typeface="+mj-ea"/>
              </a:rPr>
              <a:t>跨委員會發言總量</a:t>
            </a:r>
            <a:endParaRPr lang="en-US" altLang="zh-TW" b="1" kern="1200" dirty="0">
              <a:latin typeface="+mj-ea"/>
              <a:ea typeface="+mj-ea"/>
            </a:endParaRPr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02659E87-9D05-4CB6-A559-D6266381BF55}"/>
              </a:ext>
            </a:extLst>
          </p:cNvPr>
          <p:cNvSpPr txBox="1"/>
          <p:nvPr/>
        </p:nvSpPr>
        <p:spPr>
          <a:xfrm>
            <a:off x="216933" y="5707878"/>
            <a:ext cx="117267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i="1" dirty="0">
                <a:latin typeface="+mj-ea"/>
                <a:ea typeface="+mj-ea"/>
              </a:rPr>
              <a:t>註：</a:t>
            </a:r>
            <a:r>
              <a:rPr lang="zh-TW" altLang="en-US" b="1" i="1" dirty="0">
                <a:latin typeface="+mj-ea"/>
                <a:ea typeface="+mj-ea"/>
              </a:rPr>
              <a:t>法律全文主提案量</a:t>
            </a:r>
            <a:r>
              <a:rPr lang="en-US" altLang="zh-TW" b="1" i="1" dirty="0">
                <a:latin typeface="+mj-ea"/>
                <a:ea typeface="+mj-ea"/>
              </a:rPr>
              <a:t>/</a:t>
            </a:r>
            <a:r>
              <a:rPr lang="zh-TW" altLang="en-US" b="1" i="1" dirty="0">
                <a:latin typeface="+mj-ea"/>
                <a:ea typeface="+mj-ea"/>
              </a:rPr>
              <a:t>通過量</a:t>
            </a:r>
            <a:r>
              <a:rPr lang="zh-TW" altLang="en-US" i="1" dirty="0">
                <a:latin typeface="+mj-ea"/>
                <a:ea typeface="+mj-ea"/>
              </a:rPr>
              <a:t>、</a:t>
            </a:r>
            <a:r>
              <a:rPr lang="zh-TW" altLang="en-US" b="1" i="1" dirty="0">
                <a:latin typeface="+mj-ea"/>
                <a:ea typeface="+mj-ea"/>
              </a:rPr>
              <a:t>法律部分條文修正提案量</a:t>
            </a:r>
            <a:r>
              <a:rPr lang="en-US" altLang="zh-TW" b="1" i="1" dirty="0">
                <a:latin typeface="+mj-ea"/>
                <a:ea typeface="+mj-ea"/>
              </a:rPr>
              <a:t>/</a:t>
            </a:r>
            <a:r>
              <a:rPr lang="zh-TW" altLang="en-US" b="1" i="1" dirty="0">
                <a:latin typeface="+mj-ea"/>
                <a:ea typeface="+mj-ea"/>
              </a:rPr>
              <a:t>通過量</a:t>
            </a:r>
            <a:r>
              <a:rPr lang="zh-TW" altLang="en-US" i="1" dirty="0">
                <a:latin typeface="+mj-ea"/>
                <a:ea typeface="+mj-ea"/>
              </a:rPr>
              <a:t>的資料來源為「立院議事及發言系統」</a:t>
            </a:r>
            <a:r>
              <a:rPr lang="en-US" altLang="zh-TW" i="1" dirty="0">
                <a:latin typeface="+mj-ea"/>
                <a:ea typeface="+mj-ea"/>
              </a:rPr>
              <a:t>(</a:t>
            </a:r>
            <a:r>
              <a:rPr lang="zh-TW" altLang="en-US" i="1" dirty="0">
                <a:latin typeface="+mj-ea"/>
                <a:ea typeface="+mj-ea"/>
              </a:rPr>
              <a:t>截至</a:t>
            </a:r>
            <a:r>
              <a:rPr lang="en-US" altLang="zh-TW" i="1" dirty="0">
                <a:latin typeface="+mj-ea"/>
                <a:ea typeface="+mj-ea"/>
              </a:rPr>
              <a:t>8/17)</a:t>
            </a:r>
          </a:p>
          <a:p>
            <a:r>
              <a:rPr lang="en-US" altLang="zh-TW" i="1" dirty="0">
                <a:latin typeface="+mj-ea"/>
                <a:ea typeface="+mj-ea"/>
              </a:rPr>
              <a:t>	</a:t>
            </a:r>
            <a:r>
              <a:rPr lang="zh-TW" altLang="en-US" b="1" i="1" dirty="0">
                <a:latin typeface="+mj-ea"/>
                <a:ea typeface="+mj-ea"/>
              </a:rPr>
              <a:t>所屬委員會口頭發言總量</a:t>
            </a:r>
            <a:r>
              <a:rPr lang="zh-TW" altLang="en-US" i="1" dirty="0">
                <a:latin typeface="+mj-ea"/>
                <a:ea typeface="+mj-ea"/>
              </a:rPr>
              <a:t>與</a:t>
            </a:r>
            <a:r>
              <a:rPr lang="zh-TW" altLang="en-US" b="1" i="1" dirty="0">
                <a:latin typeface="+mj-ea"/>
                <a:ea typeface="+mj-ea"/>
              </a:rPr>
              <a:t>跨委員會發言總量</a:t>
            </a:r>
            <a:r>
              <a:rPr lang="zh-TW" altLang="en-US" i="1" dirty="0">
                <a:latin typeface="+mj-ea"/>
                <a:ea typeface="+mj-ea"/>
              </a:rPr>
              <a:t>的資料來源為「立院議事視訊隨選系統」</a:t>
            </a:r>
            <a:r>
              <a:rPr lang="en-US" altLang="zh-TW" i="1" dirty="0">
                <a:latin typeface="+mj-ea"/>
                <a:ea typeface="+mj-ea"/>
              </a:rPr>
              <a:t>(</a:t>
            </a:r>
            <a:r>
              <a:rPr lang="zh-TW" altLang="en-US" i="1" dirty="0">
                <a:latin typeface="+mj-ea"/>
                <a:ea typeface="+mj-ea"/>
              </a:rPr>
              <a:t>截至</a:t>
            </a:r>
            <a:r>
              <a:rPr lang="en-US" altLang="zh-TW" i="1" dirty="0">
                <a:latin typeface="+mj-ea"/>
                <a:ea typeface="+mj-ea"/>
              </a:rPr>
              <a:t>8/17)</a:t>
            </a:r>
            <a:r>
              <a:rPr lang="zh-TW" altLang="en-US" i="1" dirty="0">
                <a:latin typeface="+mj-ea"/>
                <a:ea typeface="+mj-ea"/>
              </a:rPr>
              <a:t>。</a:t>
            </a:r>
          </a:p>
        </p:txBody>
      </p:sp>
      <p:sp>
        <p:nvSpPr>
          <p:cNvPr id="3" name="手繪多邊形: 圖案 2">
            <a:extLst>
              <a:ext uri="{FF2B5EF4-FFF2-40B4-BE49-F238E27FC236}">
                <a16:creationId xmlns:a16="http://schemas.microsoft.com/office/drawing/2014/main" id="{7ADC73ED-20AE-489F-8A4A-2EBAFAFE1D52}"/>
              </a:ext>
            </a:extLst>
          </p:cNvPr>
          <p:cNvSpPr/>
          <p:nvPr/>
        </p:nvSpPr>
        <p:spPr>
          <a:xfrm>
            <a:off x="4791915" y="3429000"/>
            <a:ext cx="2106423" cy="2106423"/>
          </a:xfrm>
          <a:custGeom>
            <a:avLst/>
            <a:gdLst>
              <a:gd name="connsiteX0" fmla="*/ 0 w 2106423"/>
              <a:gd name="connsiteY0" fmla="*/ 1053212 h 2106423"/>
              <a:gd name="connsiteX1" fmla="*/ 1053212 w 2106423"/>
              <a:gd name="connsiteY1" fmla="*/ 0 h 2106423"/>
              <a:gd name="connsiteX2" fmla="*/ 2106424 w 2106423"/>
              <a:gd name="connsiteY2" fmla="*/ 1053212 h 2106423"/>
              <a:gd name="connsiteX3" fmla="*/ 1053212 w 2106423"/>
              <a:gd name="connsiteY3" fmla="*/ 2106424 h 2106423"/>
              <a:gd name="connsiteX4" fmla="*/ 0 w 2106423"/>
              <a:gd name="connsiteY4" fmla="*/ 1053212 h 2106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06423" h="2106423">
                <a:moveTo>
                  <a:pt x="0" y="1053212"/>
                </a:moveTo>
                <a:cubicBezTo>
                  <a:pt x="0" y="471539"/>
                  <a:pt x="471539" y="0"/>
                  <a:pt x="1053212" y="0"/>
                </a:cubicBezTo>
                <a:cubicBezTo>
                  <a:pt x="1634885" y="0"/>
                  <a:pt x="2106424" y="471539"/>
                  <a:pt x="2106424" y="1053212"/>
                </a:cubicBezTo>
                <a:cubicBezTo>
                  <a:pt x="2106424" y="1634885"/>
                  <a:pt x="1634885" y="2106424"/>
                  <a:pt x="1053212" y="2106424"/>
                </a:cubicBezTo>
                <a:cubicBezTo>
                  <a:pt x="471539" y="2106424"/>
                  <a:pt x="0" y="1634885"/>
                  <a:pt x="0" y="105321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33879" tIns="333879" rIns="333879" bIns="333879" numCol="1" spcCol="1270" anchor="ctr" anchorCtr="0">
            <a:noAutofit/>
          </a:bodyPr>
          <a:lstStyle/>
          <a:p>
            <a:pPr marL="0" lvl="0" indent="0" algn="ctr" defTabSz="1778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zh-TW" altLang="en-US" sz="4000" b="1" kern="1200" dirty="0">
                <a:latin typeface="+mj-ea"/>
                <a:ea typeface="+mj-ea"/>
              </a:rPr>
              <a:t>等第評比</a:t>
            </a:r>
          </a:p>
        </p:txBody>
      </p:sp>
    </p:spTree>
    <p:extLst>
      <p:ext uri="{BB962C8B-B14F-4D97-AF65-F5344CB8AC3E}">
        <p14:creationId xmlns:p14="http://schemas.microsoft.com/office/powerpoint/2010/main" val="3191980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圓角矩形 2"/>
          <p:cNvSpPr/>
          <p:nvPr/>
        </p:nvSpPr>
        <p:spPr>
          <a:xfrm>
            <a:off x="4423953" y="962295"/>
            <a:ext cx="6627224" cy="67926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latin typeface="+mj-ea"/>
                <a:ea typeface="+mj-ea"/>
              </a:rPr>
              <a:t>平均值</a:t>
            </a:r>
            <a:r>
              <a:rPr lang="en-US" altLang="zh-TW" dirty="0">
                <a:latin typeface="+mj-ea"/>
                <a:ea typeface="+mj-ea"/>
              </a:rPr>
              <a:t>0.95</a:t>
            </a:r>
            <a:r>
              <a:rPr lang="zh-TW" altLang="en-US" dirty="0">
                <a:latin typeface="+mj-ea"/>
                <a:ea typeface="+mj-ea"/>
              </a:rPr>
              <a:t>，最大值</a:t>
            </a:r>
            <a:r>
              <a:rPr lang="en-US" altLang="zh-TW" dirty="0">
                <a:latin typeface="+mj-ea"/>
                <a:ea typeface="+mj-ea"/>
              </a:rPr>
              <a:t>25</a:t>
            </a:r>
            <a:r>
              <a:rPr lang="zh-TW" altLang="en-US" dirty="0">
                <a:latin typeface="+mj-ea"/>
                <a:ea typeface="+mj-ea"/>
              </a:rPr>
              <a:t>，最小值</a:t>
            </a:r>
            <a:r>
              <a:rPr lang="en-US" altLang="zh-TW" dirty="0">
                <a:latin typeface="+mj-ea"/>
                <a:ea typeface="+mj-ea"/>
              </a:rPr>
              <a:t>0</a:t>
            </a:r>
            <a:r>
              <a:rPr lang="zh-TW" altLang="en-US" dirty="0">
                <a:latin typeface="+mj-ea"/>
                <a:ea typeface="+mj-ea"/>
              </a:rPr>
              <a:t>，總數</a:t>
            </a:r>
            <a:r>
              <a:rPr lang="en-US" altLang="zh-TW" dirty="0">
                <a:latin typeface="+mj-ea"/>
                <a:ea typeface="+mj-ea"/>
              </a:rPr>
              <a:t>105</a:t>
            </a:r>
            <a:r>
              <a:rPr lang="zh-TW" altLang="en-US" dirty="0">
                <a:latin typeface="+mj-ea"/>
                <a:ea typeface="+mj-ea"/>
              </a:rPr>
              <a:t>案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4615" y="-239488"/>
            <a:ext cx="4275908" cy="1201783"/>
          </a:xfrm>
        </p:spPr>
        <p:txBody>
          <a:bodyPr>
            <a:normAutofit/>
          </a:bodyPr>
          <a:lstStyle/>
          <a:p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全院各指標一覽</a:t>
            </a:r>
          </a:p>
        </p:txBody>
      </p:sp>
      <p:sp>
        <p:nvSpPr>
          <p:cNvPr id="6" name="五邊形 5"/>
          <p:cNvSpPr/>
          <p:nvPr/>
        </p:nvSpPr>
        <p:spPr>
          <a:xfrm>
            <a:off x="914398" y="962295"/>
            <a:ext cx="3396343" cy="679269"/>
          </a:xfrm>
          <a:prstGeom prst="homePlate">
            <a:avLst/>
          </a:prstGeom>
          <a:solidFill>
            <a:srgbClr val="D2DDF6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ea"/>
                <a:ea typeface="+mj-ea"/>
              </a:rPr>
              <a:t>法律全文主提案量</a:t>
            </a:r>
          </a:p>
        </p:txBody>
      </p:sp>
      <p:sp>
        <p:nvSpPr>
          <p:cNvPr id="7" name="五邊形 6"/>
          <p:cNvSpPr/>
          <p:nvPr/>
        </p:nvSpPr>
        <p:spPr>
          <a:xfrm>
            <a:off x="914398" y="1950719"/>
            <a:ext cx="3396343" cy="679269"/>
          </a:xfrm>
          <a:prstGeom prst="homePlate">
            <a:avLst/>
          </a:prstGeom>
          <a:solidFill>
            <a:srgbClr val="D2DDF6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ea"/>
                <a:ea typeface="+mj-ea"/>
              </a:rPr>
              <a:t>法律全文主提案通過量</a:t>
            </a:r>
          </a:p>
        </p:txBody>
      </p:sp>
      <p:sp>
        <p:nvSpPr>
          <p:cNvPr id="8" name="五邊形 7"/>
          <p:cNvSpPr/>
          <p:nvPr/>
        </p:nvSpPr>
        <p:spPr>
          <a:xfrm>
            <a:off x="914399" y="2939143"/>
            <a:ext cx="3396342" cy="679269"/>
          </a:xfrm>
          <a:prstGeom prst="homePlate">
            <a:avLst/>
          </a:prstGeom>
          <a:solidFill>
            <a:srgbClr val="D2DDF6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ea"/>
                <a:ea typeface="+mj-ea"/>
              </a:rPr>
              <a:t>法律部分條文修正提案量</a:t>
            </a:r>
          </a:p>
        </p:txBody>
      </p:sp>
      <p:sp>
        <p:nvSpPr>
          <p:cNvPr id="9" name="五邊形 8"/>
          <p:cNvSpPr/>
          <p:nvPr/>
        </p:nvSpPr>
        <p:spPr>
          <a:xfrm>
            <a:off x="914398" y="3927567"/>
            <a:ext cx="3396343" cy="679269"/>
          </a:xfrm>
          <a:prstGeom prst="homePlate">
            <a:avLst/>
          </a:prstGeom>
          <a:solidFill>
            <a:srgbClr val="D2DDF6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ea"/>
                <a:ea typeface="+mj-ea"/>
              </a:rPr>
              <a:t>法律部分條文修正提案通過量</a:t>
            </a:r>
          </a:p>
        </p:txBody>
      </p:sp>
      <p:sp>
        <p:nvSpPr>
          <p:cNvPr id="10" name="五邊形 9"/>
          <p:cNvSpPr/>
          <p:nvPr/>
        </p:nvSpPr>
        <p:spPr>
          <a:xfrm>
            <a:off x="914399" y="4915991"/>
            <a:ext cx="3396342" cy="679269"/>
          </a:xfrm>
          <a:prstGeom prst="homePlate">
            <a:avLst/>
          </a:prstGeom>
          <a:solidFill>
            <a:srgbClr val="D2DDF6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ea"/>
                <a:ea typeface="+mj-ea"/>
              </a:rPr>
              <a:t>所屬委員會口頭發言總量</a:t>
            </a:r>
          </a:p>
        </p:txBody>
      </p:sp>
      <p:sp>
        <p:nvSpPr>
          <p:cNvPr id="11" name="五邊形 10"/>
          <p:cNvSpPr/>
          <p:nvPr/>
        </p:nvSpPr>
        <p:spPr>
          <a:xfrm>
            <a:off x="914399" y="5904415"/>
            <a:ext cx="3396342" cy="679269"/>
          </a:xfrm>
          <a:prstGeom prst="homePlate">
            <a:avLst/>
          </a:prstGeom>
          <a:solidFill>
            <a:srgbClr val="D2DDF6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ea"/>
                <a:ea typeface="+mj-ea"/>
              </a:rPr>
              <a:t>跨委員會發言總量</a:t>
            </a:r>
          </a:p>
        </p:txBody>
      </p:sp>
      <p:sp>
        <p:nvSpPr>
          <p:cNvPr id="12" name="圓角矩形 11"/>
          <p:cNvSpPr/>
          <p:nvPr/>
        </p:nvSpPr>
        <p:spPr>
          <a:xfrm>
            <a:off x="4445723" y="1950719"/>
            <a:ext cx="6627224" cy="67926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latin typeface="+mj-ea"/>
                <a:ea typeface="+mj-ea"/>
              </a:rPr>
              <a:t>平均值</a:t>
            </a:r>
            <a:r>
              <a:rPr lang="en-US" altLang="zh-TW" dirty="0">
                <a:latin typeface="+mj-ea"/>
                <a:ea typeface="+mj-ea"/>
              </a:rPr>
              <a:t>28.6%</a:t>
            </a:r>
            <a:r>
              <a:rPr lang="zh-TW" altLang="en-US" dirty="0">
                <a:latin typeface="+mj-ea"/>
                <a:ea typeface="+mj-ea"/>
              </a:rPr>
              <a:t>，最大值</a:t>
            </a:r>
            <a:r>
              <a:rPr lang="en-US" altLang="zh-TW" dirty="0">
                <a:latin typeface="+mj-ea"/>
                <a:ea typeface="+mj-ea"/>
              </a:rPr>
              <a:t>100%</a:t>
            </a:r>
            <a:r>
              <a:rPr lang="zh-TW" altLang="en-US" dirty="0">
                <a:latin typeface="+mj-ea"/>
                <a:ea typeface="+mj-ea"/>
              </a:rPr>
              <a:t>，最小值</a:t>
            </a:r>
            <a:r>
              <a:rPr lang="en-US" altLang="zh-TW" dirty="0">
                <a:latin typeface="+mj-ea"/>
                <a:ea typeface="+mj-ea"/>
              </a:rPr>
              <a:t>0%</a:t>
            </a:r>
            <a:r>
              <a:rPr lang="zh-TW" altLang="en-US" dirty="0">
                <a:latin typeface="+mj-ea"/>
                <a:ea typeface="+mj-ea"/>
              </a:rPr>
              <a:t>，總數</a:t>
            </a:r>
            <a:r>
              <a:rPr lang="en-US" altLang="zh-TW" dirty="0">
                <a:latin typeface="+mj-ea"/>
                <a:ea typeface="+mj-ea"/>
              </a:rPr>
              <a:t>30</a:t>
            </a:r>
            <a:r>
              <a:rPr lang="zh-TW" altLang="en-US" dirty="0">
                <a:latin typeface="+mj-ea"/>
                <a:ea typeface="+mj-ea"/>
              </a:rPr>
              <a:t>案</a:t>
            </a:r>
          </a:p>
        </p:txBody>
      </p:sp>
      <p:sp>
        <p:nvSpPr>
          <p:cNvPr id="13" name="圓角矩形 12"/>
          <p:cNvSpPr/>
          <p:nvPr/>
        </p:nvSpPr>
        <p:spPr>
          <a:xfrm>
            <a:off x="4423953" y="2939142"/>
            <a:ext cx="6627224" cy="67926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latin typeface="+mj-ea"/>
                <a:ea typeface="+mj-ea"/>
              </a:rPr>
              <a:t>平均值</a:t>
            </a:r>
            <a:r>
              <a:rPr lang="en-US" altLang="zh-TW" dirty="0">
                <a:latin typeface="+mj-ea"/>
                <a:ea typeface="+mj-ea"/>
              </a:rPr>
              <a:t>3.6</a:t>
            </a:r>
            <a:r>
              <a:rPr lang="zh-TW" altLang="en-US" dirty="0">
                <a:latin typeface="+mj-ea"/>
                <a:ea typeface="+mj-ea"/>
              </a:rPr>
              <a:t>，最大值</a:t>
            </a:r>
            <a:r>
              <a:rPr lang="en-US" altLang="zh-TW" dirty="0">
                <a:latin typeface="+mj-ea"/>
                <a:ea typeface="+mj-ea"/>
              </a:rPr>
              <a:t>16</a:t>
            </a:r>
            <a:r>
              <a:rPr lang="zh-TW" altLang="en-US" dirty="0">
                <a:latin typeface="+mj-ea"/>
                <a:ea typeface="+mj-ea"/>
              </a:rPr>
              <a:t>，最小值</a:t>
            </a:r>
            <a:r>
              <a:rPr lang="en-US" altLang="zh-TW" dirty="0">
                <a:latin typeface="+mj-ea"/>
                <a:ea typeface="+mj-ea"/>
              </a:rPr>
              <a:t>0</a:t>
            </a:r>
            <a:r>
              <a:rPr lang="zh-TW" altLang="en-US" dirty="0">
                <a:latin typeface="+mj-ea"/>
                <a:ea typeface="+mj-ea"/>
              </a:rPr>
              <a:t>，總數</a:t>
            </a:r>
            <a:r>
              <a:rPr lang="en-US" altLang="zh-TW" dirty="0">
                <a:latin typeface="+mj-ea"/>
                <a:ea typeface="+mj-ea"/>
              </a:rPr>
              <a:t>398</a:t>
            </a:r>
            <a:r>
              <a:rPr lang="zh-TW" altLang="en-US" dirty="0">
                <a:latin typeface="+mj-ea"/>
                <a:ea typeface="+mj-ea"/>
              </a:rPr>
              <a:t>案</a:t>
            </a:r>
          </a:p>
        </p:txBody>
      </p:sp>
      <p:sp>
        <p:nvSpPr>
          <p:cNvPr id="14" name="圓角矩形 13"/>
          <p:cNvSpPr/>
          <p:nvPr/>
        </p:nvSpPr>
        <p:spPr>
          <a:xfrm>
            <a:off x="4423953" y="3927565"/>
            <a:ext cx="6627224" cy="67926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latin typeface="+mj-ea"/>
                <a:ea typeface="+mj-ea"/>
              </a:rPr>
              <a:t>平均值</a:t>
            </a:r>
            <a:r>
              <a:rPr lang="en-US" altLang="zh-TW" dirty="0">
                <a:latin typeface="+mj-ea"/>
                <a:ea typeface="+mj-ea"/>
              </a:rPr>
              <a:t>13.3%</a:t>
            </a:r>
            <a:r>
              <a:rPr lang="zh-TW" altLang="en-US" dirty="0">
                <a:latin typeface="+mj-ea"/>
                <a:ea typeface="+mj-ea"/>
              </a:rPr>
              <a:t>，最大值</a:t>
            </a:r>
            <a:r>
              <a:rPr lang="en-US" altLang="zh-TW" dirty="0">
                <a:latin typeface="+mj-ea"/>
                <a:ea typeface="+mj-ea"/>
              </a:rPr>
              <a:t>100%</a:t>
            </a:r>
            <a:r>
              <a:rPr lang="zh-TW" altLang="en-US" dirty="0">
                <a:latin typeface="+mj-ea"/>
                <a:ea typeface="+mj-ea"/>
              </a:rPr>
              <a:t>，最小值</a:t>
            </a:r>
            <a:r>
              <a:rPr lang="en-US" altLang="zh-TW" dirty="0">
                <a:latin typeface="+mj-ea"/>
                <a:ea typeface="+mj-ea"/>
              </a:rPr>
              <a:t>0%</a:t>
            </a:r>
            <a:r>
              <a:rPr lang="zh-TW" altLang="en-US" dirty="0">
                <a:latin typeface="+mj-ea"/>
                <a:ea typeface="+mj-ea"/>
              </a:rPr>
              <a:t>，總數</a:t>
            </a:r>
            <a:r>
              <a:rPr lang="en-US" altLang="zh-TW" dirty="0">
                <a:latin typeface="+mj-ea"/>
                <a:ea typeface="+mj-ea"/>
              </a:rPr>
              <a:t>53</a:t>
            </a:r>
            <a:r>
              <a:rPr lang="zh-TW" altLang="en-US" dirty="0">
                <a:latin typeface="+mj-ea"/>
                <a:ea typeface="+mj-ea"/>
              </a:rPr>
              <a:t>案</a:t>
            </a:r>
          </a:p>
        </p:txBody>
      </p:sp>
      <p:sp>
        <p:nvSpPr>
          <p:cNvPr id="15" name="圓角矩形 14"/>
          <p:cNvSpPr/>
          <p:nvPr/>
        </p:nvSpPr>
        <p:spPr>
          <a:xfrm>
            <a:off x="4423953" y="4915988"/>
            <a:ext cx="6627224" cy="67926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  <a:latin typeface="+mj-ea"/>
                <a:ea typeface="+mj-ea"/>
              </a:rPr>
              <a:t>平均值</a:t>
            </a:r>
            <a:r>
              <a:rPr lang="en-US" altLang="zh-TW" dirty="0">
                <a:solidFill>
                  <a:schemeClr val="tx1"/>
                </a:solidFill>
                <a:latin typeface="+mj-ea"/>
                <a:ea typeface="+mj-ea"/>
              </a:rPr>
              <a:t>11.0</a:t>
            </a:r>
            <a:r>
              <a:rPr lang="zh-TW" altLang="en-US" dirty="0">
                <a:solidFill>
                  <a:schemeClr val="tx1"/>
                </a:solidFill>
                <a:latin typeface="+mj-ea"/>
                <a:ea typeface="+mj-ea"/>
              </a:rPr>
              <a:t>，最大值</a:t>
            </a:r>
            <a:r>
              <a:rPr lang="en-US" altLang="zh-TW" dirty="0">
                <a:solidFill>
                  <a:schemeClr val="tx1"/>
                </a:solidFill>
                <a:latin typeface="+mj-ea"/>
                <a:ea typeface="+mj-ea"/>
              </a:rPr>
              <a:t>18</a:t>
            </a:r>
            <a:r>
              <a:rPr lang="zh-TW" altLang="en-US" dirty="0">
                <a:solidFill>
                  <a:schemeClr val="tx1"/>
                </a:solidFill>
                <a:latin typeface="+mj-ea"/>
                <a:ea typeface="+mj-ea"/>
              </a:rPr>
              <a:t>，最小值</a:t>
            </a:r>
            <a:r>
              <a:rPr lang="en-US" altLang="zh-TW" dirty="0">
                <a:solidFill>
                  <a:schemeClr val="tx1"/>
                </a:solidFill>
                <a:latin typeface="+mj-ea"/>
                <a:ea typeface="+mj-ea"/>
              </a:rPr>
              <a:t>0</a:t>
            </a:r>
            <a:r>
              <a:rPr lang="zh-TW" altLang="en-US" dirty="0">
                <a:solidFill>
                  <a:schemeClr val="tx1"/>
                </a:solidFill>
                <a:latin typeface="+mj-ea"/>
                <a:ea typeface="+mj-ea"/>
              </a:rPr>
              <a:t>，總數</a:t>
            </a:r>
            <a:r>
              <a:rPr lang="en-US" altLang="zh-TW" dirty="0">
                <a:solidFill>
                  <a:schemeClr val="tx1"/>
                </a:solidFill>
                <a:latin typeface="+mj-ea"/>
                <a:ea typeface="+mj-ea"/>
              </a:rPr>
              <a:t>1215</a:t>
            </a:r>
            <a:endParaRPr lang="zh-TW" altLang="en-US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16" name="圓角矩形 15"/>
          <p:cNvSpPr/>
          <p:nvPr/>
        </p:nvSpPr>
        <p:spPr>
          <a:xfrm>
            <a:off x="4423953" y="5904415"/>
            <a:ext cx="6627224" cy="67926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  <a:latin typeface="+mj-ea"/>
                <a:ea typeface="+mj-ea"/>
              </a:rPr>
              <a:t>平均值</a:t>
            </a:r>
            <a:r>
              <a:rPr lang="en-US" altLang="zh-TW" dirty="0">
                <a:solidFill>
                  <a:schemeClr val="tx1"/>
                </a:solidFill>
                <a:latin typeface="+mj-ea"/>
                <a:ea typeface="+mj-ea"/>
              </a:rPr>
              <a:t>3.7</a:t>
            </a:r>
            <a:r>
              <a:rPr lang="zh-TW" altLang="en-US" dirty="0">
                <a:solidFill>
                  <a:schemeClr val="tx1"/>
                </a:solidFill>
                <a:latin typeface="+mj-ea"/>
                <a:ea typeface="+mj-ea"/>
              </a:rPr>
              <a:t>，最大值</a:t>
            </a:r>
            <a:r>
              <a:rPr lang="en-US" altLang="zh-TW" dirty="0">
                <a:solidFill>
                  <a:schemeClr val="tx1"/>
                </a:solidFill>
                <a:latin typeface="+mj-ea"/>
                <a:ea typeface="+mj-ea"/>
              </a:rPr>
              <a:t>71</a:t>
            </a:r>
            <a:r>
              <a:rPr lang="zh-TW" altLang="en-US" dirty="0">
                <a:solidFill>
                  <a:schemeClr val="tx1"/>
                </a:solidFill>
                <a:latin typeface="+mj-ea"/>
                <a:ea typeface="+mj-ea"/>
              </a:rPr>
              <a:t>，最小值</a:t>
            </a:r>
            <a:r>
              <a:rPr lang="en-US" altLang="zh-TW" dirty="0">
                <a:solidFill>
                  <a:schemeClr val="tx1"/>
                </a:solidFill>
                <a:latin typeface="+mj-ea"/>
                <a:ea typeface="+mj-ea"/>
              </a:rPr>
              <a:t>0</a:t>
            </a:r>
            <a:r>
              <a:rPr lang="zh-TW" altLang="en-US" dirty="0">
                <a:solidFill>
                  <a:schemeClr val="tx1"/>
                </a:solidFill>
                <a:latin typeface="+mj-ea"/>
                <a:ea typeface="+mj-ea"/>
              </a:rPr>
              <a:t>，總數</a:t>
            </a:r>
            <a:r>
              <a:rPr lang="en-US" altLang="zh-TW" dirty="0">
                <a:solidFill>
                  <a:schemeClr val="tx1"/>
                </a:solidFill>
                <a:latin typeface="+mj-ea"/>
                <a:ea typeface="+mj-ea"/>
              </a:rPr>
              <a:t>406</a:t>
            </a:r>
            <a:endParaRPr lang="zh-TW" altLang="en-US" dirty="0">
              <a:solidFill>
                <a:schemeClr val="tx1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126355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評比方式 </a:t>
            </a:r>
            <a:r>
              <a:rPr lang="en-US" altLang="zh-TW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– </a:t>
            </a:r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全院優質、優良委員</a:t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kumimoji="1"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口袋國會整體表現優質立委是於六項指標中（全文提案通過量加權），每一指標之</a:t>
            </a:r>
            <a:r>
              <a:rPr kumimoji="1" lang="zh-TW" altLang="en-US" sz="28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前十位</a:t>
            </a:r>
            <a:r>
              <a:rPr kumimoji="1"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給予</a:t>
            </a:r>
            <a:r>
              <a:rPr kumimoji="1"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A</a:t>
            </a:r>
            <a:r>
              <a:rPr kumimoji="1"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評等，累計各指標，獲得</a:t>
            </a:r>
            <a:r>
              <a:rPr kumimoji="1"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4A</a:t>
            </a:r>
            <a:r>
              <a:rPr kumimoji="1"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以上</a:t>
            </a:r>
            <a:r>
              <a:rPr kumimoji="1"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(</a:t>
            </a:r>
            <a:r>
              <a:rPr kumimoji="1"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包括</a:t>
            </a:r>
            <a:r>
              <a:rPr kumimoji="1"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4A)</a:t>
            </a:r>
            <a:r>
              <a:rPr kumimoji="1"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為優質，獲得</a:t>
            </a:r>
            <a:r>
              <a:rPr kumimoji="1"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3A</a:t>
            </a:r>
            <a:r>
              <a:rPr kumimoji="1"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為優良。</a:t>
            </a:r>
            <a:endParaRPr kumimoji="1"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  <a:p>
            <a:pPr marL="0" indent="0">
              <a:buNone/>
            </a:pPr>
            <a:br>
              <a:rPr kumimoji="1"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</a:br>
            <a:endParaRPr kumimoji="1"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kumimoji="1"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由於中途離職立委，無法累計該屆次成績，故口袋國會對於</a:t>
            </a:r>
            <a:r>
              <a:rPr kumimoji="1" lang="zh-TW" altLang="en-US" sz="28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離職立委各項指標均不予以評比</a:t>
            </a:r>
            <a:r>
              <a:rPr kumimoji="1"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。</a:t>
            </a:r>
            <a:endParaRPr kumimoji="1"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  <a:p>
            <a:endParaRPr kumimoji="1"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  <a:p>
            <a:pPr marL="0" indent="0">
              <a:buNone/>
            </a:pPr>
            <a:r>
              <a:rPr kumimoji="1" lang="zh-TW" altLang="en-US" sz="1900" i="1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註：</a:t>
            </a:r>
            <a:r>
              <a:rPr kumimoji="1" lang="en-US" altLang="zh-TW" sz="1900" i="1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1.</a:t>
            </a:r>
            <a:r>
              <a:rPr kumimoji="1" lang="zh-TW" altLang="en-US" sz="1900" i="1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若指標中，第一名超過十人以上，則相同次數者皆計為</a:t>
            </a:r>
            <a:r>
              <a:rPr kumimoji="1" lang="en-US" altLang="zh-TW" sz="1900" i="1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A</a:t>
            </a:r>
            <a:r>
              <a:rPr kumimoji="1" lang="zh-TW" altLang="en-US" sz="1900" i="1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，不再選出第二名。</a:t>
            </a:r>
            <a:endParaRPr kumimoji="1" lang="en-US" altLang="zh-TW" sz="1900" i="1" dirty="0"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  <a:p>
            <a:pPr marL="0" indent="0">
              <a:buNone/>
            </a:pPr>
            <a:r>
              <a:rPr kumimoji="1" lang="zh-TW" altLang="en-US" sz="1900" i="1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        </a:t>
            </a:r>
            <a:r>
              <a:rPr kumimoji="1" lang="en-US" altLang="zh-TW" sz="1900" i="1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2.</a:t>
            </a:r>
            <a:r>
              <a:rPr kumimoji="1" lang="zh-TW" altLang="en-US" sz="1900" i="1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若第一名三人次數相同，則兩人都計為同順位，接續排名者為第四名</a:t>
            </a:r>
            <a:r>
              <a:rPr kumimoji="1" lang="zh-TW" altLang="en-US" sz="19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88339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2CEC6A3E-759E-4215-92EB-7B8314DC6B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3852738"/>
              </p:ext>
            </p:extLst>
          </p:nvPr>
        </p:nvGraphicFramePr>
        <p:xfrm>
          <a:off x="599765" y="825911"/>
          <a:ext cx="11360172" cy="614026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97971">
                  <a:extLst>
                    <a:ext uri="{9D8B030D-6E8A-4147-A177-3AD203B41FA5}">
                      <a16:colId xmlns:a16="http://schemas.microsoft.com/office/drawing/2014/main" val="1078137589"/>
                    </a:ext>
                  </a:extLst>
                </a:gridCol>
                <a:gridCol w="833079">
                  <a:extLst>
                    <a:ext uri="{9D8B030D-6E8A-4147-A177-3AD203B41FA5}">
                      <a16:colId xmlns:a16="http://schemas.microsoft.com/office/drawing/2014/main" val="742026733"/>
                    </a:ext>
                  </a:extLst>
                </a:gridCol>
                <a:gridCol w="1155896">
                  <a:extLst>
                    <a:ext uri="{9D8B030D-6E8A-4147-A177-3AD203B41FA5}">
                      <a16:colId xmlns:a16="http://schemas.microsoft.com/office/drawing/2014/main" val="1123717973"/>
                    </a:ext>
                  </a:extLst>
                </a:gridCol>
                <a:gridCol w="1201406">
                  <a:extLst>
                    <a:ext uri="{9D8B030D-6E8A-4147-A177-3AD203B41FA5}">
                      <a16:colId xmlns:a16="http://schemas.microsoft.com/office/drawing/2014/main" val="1362152017"/>
                    </a:ext>
                  </a:extLst>
                </a:gridCol>
                <a:gridCol w="1237811">
                  <a:extLst>
                    <a:ext uri="{9D8B030D-6E8A-4147-A177-3AD203B41FA5}">
                      <a16:colId xmlns:a16="http://schemas.microsoft.com/office/drawing/2014/main" val="9243640"/>
                    </a:ext>
                  </a:extLst>
                </a:gridCol>
                <a:gridCol w="1265114">
                  <a:extLst>
                    <a:ext uri="{9D8B030D-6E8A-4147-A177-3AD203B41FA5}">
                      <a16:colId xmlns:a16="http://schemas.microsoft.com/office/drawing/2014/main" val="657770272"/>
                    </a:ext>
                  </a:extLst>
                </a:gridCol>
                <a:gridCol w="1210507">
                  <a:extLst>
                    <a:ext uri="{9D8B030D-6E8A-4147-A177-3AD203B41FA5}">
                      <a16:colId xmlns:a16="http://schemas.microsoft.com/office/drawing/2014/main" val="312895003"/>
                    </a:ext>
                  </a:extLst>
                </a:gridCol>
                <a:gridCol w="1319471">
                  <a:extLst>
                    <a:ext uri="{9D8B030D-6E8A-4147-A177-3AD203B41FA5}">
                      <a16:colId xmlns:a16="http://schemas.microsoft.com/office/drawing/2014/main" val="2910582010"/>
                    </a:ext>
                  </a:extLst>
                </a:gridCol>
                <a:gridCol w="738917">
                  <a:extLst>
                    <a:ext uri="{9D8B030D-6E8A-4147-A177-3AD203B41FA5}">
                      <a16:colId xmlns:a16="http://schemas.microsoft.com/office/drawing/2014/main" val="3558817654"/>
                    </a:ext>
                  </a:extLst>
                </a:gridCol>
              </a:tblGrid>
              <a:tr h="614753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立委名稱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所屬委員會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全文提案量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部分提案量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全文通過量</a:t>
                      </a:r>
                      <a:endParaRPr lang="en-US" altLang="zh-TW" sz="1600" b="1" u="none" strike="noStrike" dirty="0">
                        <a:effectLst/>
                        <a:latin typeface="+mj-ea"/>
                        <a:ea typeface="+mj-ea"/>
                      </a:endParaRPr>
                    </a:p>
                    <a:p>
                      <a:pPr algn="ctr" fontAlgn="ctr"/>
                      <a:r>
                        <a:rPr lang="en-US" altLang="zh-TW" sz="1600" b="1" u="none" strike="noStrike" dirty="0">
                          <a:effectLst/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兩顆星</a:t>
                      </a:r>
                      <a:r>
                        <a:rPr lang="en-US" altLang="zh-TW" sz="1600" b="1" u="none" strike="noStrike" dirty="0">
                          <a:effectLst/>
                          <a:latin typeface="+mj-ea"/>
                          <a:ea typeface="+mj-ea"/>
                        </a:rPr>
                        <a:t>)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部分通過量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委員會發言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跨委員會發言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評價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5337679"/>
                  </a:ext>
                </a:extLst>
              </a:tr>
              <a:tr h="4615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王美惠</a:t>
                      </a:r>
                      <a:r>
                        <a:rPr lang="en-US" alt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alt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民，區</a:t>
                      </a:r>
                      <a:r>
                        <a:rPr lang="zh-TW" altLang="en-US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域</a:t>
                      </a:r>
                      <a:r>
                        <a:rPr lang="en-US" alt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)3A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內政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zh-TW" altLang="en-US" sz="1600" b="1" kern="100" dirty="0"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Calibri"/>
                          <a:ea typeface="標楷體"/>
                          <a:cs typeface="Times New Roman"/>
                        </a:rPr>
                        <a:t>★★</a:t>
                      </a: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alt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優良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21640584"/>
                  </a:ext>
                </a:extLst>
              </a:tr>
              <a:tr h="6922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王婉諭</a:t>
                      </a:r>
                      <a:r>
                        <a:rPr lang="en-US" altLang="zh-TW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altLang="en-US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時力，不分區</a:t>
                      </a:r>
                      <a:r>
                        <a:rPr lang="en-US" altLang="zh-TW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)4A</a:t>
                      </a:r>
                      <a:endParaRPr lang="zh-TW" altLang="en-US" sz="1600" b="1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社福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衛環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600" b="1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6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優質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27746649"/>
                  </a:ext>
                </a:extLst>
              </a:tr>
              <a:tr h="69228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zh-TW" alt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江永昌</a:t>
                      </a:r>
                      <a:r>
                        <a:rPr lang="en-US" alt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alt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民，區</a:t>
                      </a:r>
                      <a:r>
                        <a:rPr lang="zh-TW" altLang="en-US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域</a:t>
                      </a:r>
                      <a:r>
                        <a:rPr lang="en-US" alt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)5A</a:t>
                      </a:r>
                      <a:endParaRPr lang="zh-TW" altLang="en-US" sz="1600" b="1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司法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法制</a:t>
                      </a:r>
                    </a:p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endParaRPr lang="zh-TW" altLang="en-US" sz="1600" b="1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6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優質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725266233"/>
                  </a:ext>
                </a:extLst>
              </a:tr>
              <a:tr h="468731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吳思瑤</a:t>
                      </a:r>
                      <a:r>
                        <a:rPr lang="en-US" altLang="zh-TW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altLang="en-US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民，區域</a:t>
                      </a:r>
                      <a:r>
                        <a:rPr lang="en-US" altLang="zh-TW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)3A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教育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文化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優良</a:t>
                      </a:r>
                    </a:p>
                    <a:p>
                      <a:pPr marL="0" algn="ctr" defTabSz="914400" rtl="0" eaLnBrk="1" fontAlgn="ctr" latinLnBrk="0" hangingPunct="1"/>
                      <a:endParaRPr lang="zh-TW" altLang="en-US" sz="1600" b="1" u="none" strike="noStrike" kern="1200" dirty="0">
                        <a:solidFill>
                          <a:schemeClr val="dk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563950808"/>
                  </a:ext>
                </a:extLst>
              </a:tr>
              <a:tr h="69228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林宜瑾</a:t>
                      </a:r>
                      <a:r>
                        <a:rPr lang="en-US" altLang="zh-TW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altLang="en-US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民，區域</a:t>
                      </a:r>
                      <a:r>
                        <a:rPr lang="en-US" altLang="zh-TW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)3A</a:t>
                      </a:r>
                      <a:endParaRPr lang="zh-TW" altLang="en-US" sz="1600" b="1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教育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文化</a:t>
                      </a:r>
                    </a:p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endParaRPr lang="zh-TW" altLang="en-US" sz="1600" b="1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kern="10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kern="10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優良</a:t>
                      </a:r>
                    </a:p>
                    <a:p>
                      <a:pPr marL="0" algn="ctr" defTabSz="914400" rtl="0" eaLnBrk="1" fontAlgn="ctr" latinLnBrk="0" hangingPunct="1"/>
                      <a:endParaRPr lang="zh-TW" altLang="en-US" sz="1600" b="1" u="none" strike="noStrike" kern="1200" dirty="0">
                        <a:solidFill>
                          <a:schemeClr val="dk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964927701"/>
                  </a:ext>
                </a:extLst>
              </a:tr>
              <a:tr h="468731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zh-TW" altLang="en-US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邱臣遠</a:t>
                      </a:r>
                      <a:r>
                        <a:rPr lang="en-US" altLang="zh-TW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altLang="en-US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民眾，不分區</a:t>
                      </a:r>
                      <a:r>
                        <a:rPr lang="en-US" altLang="zh-TW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) 3A</a:t>
                      </a:r>
                      <a:endParaRPr lang="zh-TW" altLang="en-US" sz="1600" b="1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zh-TW" altLang="en-US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外交</a:t>
                      </a:r>
                      <a:endParaRPr lang="en-US" altLang="zh-TW" sz="1600" b="1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zh-TW" altLang="en-US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國防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kern="10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優良</a:t>
                      </a:r>
                    </a:p>
                    <a:p>
                      <a:pPr marL="0" algn="ctr" defTabSz="914400" rtl="0" eaLnBrk="1" fontAlgn="ctr" latinLnBrk="0" hangingPunct="1"/>
                      <a:endParaRPr lang="zh-TW" altLang="en-US" sz="1600" b="1" u="none" strike="noStrike" kern="1200" dirty="0">
                        <a:solidFill>
                          <a:schemeClr val="dk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965409021"/>
                  </a:ext>
                </a:extLst>
              </a:tr>
              <a:tr h="46152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邱顯智</a:t>
                      </a:r>
                      <a:r>
                        <a:rPr lang="en-US" altLang="zh-TW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altLang="en-US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時力，不分區</a:t>
                      </a:r>
                      <a:r>
                        <a:rPr lang="en-US" altLang="zh-TW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)4A</a:t>
                      </a:r>
                      <a:endParaRPr lang="zh-TW" altLang="en-US" sz="1600" b="1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交通</a:t>
                      </a:r>
                      <a:endParaRPr lang="zh-TW" alt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endParaRPr lang="zh-TW" altLang="en-US" sz="1600" b="1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6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優質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688130486"/>
                  </a:ext>
                </a:extLst>
              </a:tr>
              <a:tr h="69228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zh-TW" altLang="en-US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張育美</a:t>
                      </a:r>
                      <a:r>
                        <a:rPr lang="en-US" altLang="zh-TW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altLang="en-US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國，不分區</a:t>
                      </a:r>
                      <a:r>
                        <a:rPr lang="en-US" altLang="zh-TW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)3A</a:t>
                      </a:r>
                      <a:endParaRPr lang="zh-TW" altLang="en-US" sz="1600" b="1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社福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衛環</a:t>
                      </a:r>
                    </a:p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endParaRPr lang="zh-TW" altLang="en-US" sz="1600" b="1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優良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71507481"/>
                  </a:ext>
                </a:extLst>
              </a:tr>
              <a:tr h="63347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陳亭妃</a:t>
                      </a:r>
                      <a:r>
                        <a:rPr lang="en-US" altLang="zh-TW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altLang="en-US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民，區域</a:t>
                      </a:r>
                      <a:r>
                        <a:rPr lang="en-US" altLang="zh-TW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)3A</a:t>
                      </a:r>
                      <a:endParaRPr lang="zh-TW" alt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經濟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優良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560157298"/>
                  </a:ext>
                </a:extLst>
              </a:tr>
            </a:tbl>
          </a:graphicData>
        </a:graphic>
      </p:graphicFrame>
      <p:sp>
        <p:nvSpPr>
          <p:cNvPr id="5" name="標題 1">
            <a:extLst>
              <a:ext uri="{FF2B5EF4-FFF2-40B4-BE49-F238E27FC236}">
                <a16:creationId xmlns:a16="http://schemas.microsoft.com/office/drawing/2014/main" id="{73172BC7-E027-4C0A-86EA-4921F59FC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4764" y="154236"/>
            <a:ext cx="6062472" cy="843291"/>
          </a:xfrm>
        </p:spPr>
        <p:txBody>
          <a:bodyPr>
            <a:normAutofit/>
          </a:bodyPr>
          <a:lstStyle/>
          <a:p>
            <a:pPr algn="ctr"/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全院表現優質委員</a:t>
            </a:r>
          </a:p>
        </p:txBody>
      </p:sp>
    </p:spTree>
    <p:extLst>
      <p:ext uri="{BB962C8B-B14F-4D97-AF65-F5344CB8AC3E}">
        <p14:creationId xmlns:p14="http://schemas.microsoft.com/office/powerpoint/2010/main" val="6927842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>
            <a:extLst>
              <a:ext uri="{FF2B5EF4-FFF2-40B4-BE49-F238E27FC236}">
                <a16:creationId xmlns:a16="http://schemas.microsoft.com/office/drawing/2014/main" id="{D8737B01-85EC-4241-8E61-C0FD6C183D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4763" y="537562"/>
            <a:ext cx="6062472" cy="789618"/>
          </a:xfrm>
        </p:spPr>
        <p:txBody>
          <a:bodyPr>
            <a:normAutofit/>
          </a:bodyPr>
          <a:lstStyle/>
          <a:p>
            <a:pPr algn="ctr"/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全院表現優良委員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79DD6C46-8F77-E4CA-F229-BD24AEE366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graphicFrame>
        <p:nvGraphicFramePr>
          <p:cNvPr id="7" name="內容版面配置區 3">
            <a:extLst>
              <a:ext uri="{FF2B5EF4-FFF2-40B4-BE49-F238E27FC236}">
                <a16:creationId xmlns:a16="http://schemas.microsoft.com/office/drawing/2014/main" id="{5C6F4322-CE4E-D1E0-C01E-F7FB75E1D3C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4847845"/>
              </p:ext>
            </p:extLst>
          </p:nvPr>
        </p:nvGraphicFramePr>
        <p:xfrm>
          <a:off x="841664" y="1192099"/>
          <a:ext cx="11180618" cy="57001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73354">
                  <a:extLst>
                    <a:ext uri="{9D8B030D-6E8A-4147-A177-3AD203B41FA5}">
                      <a16:colId xmlns:a16="http://schemas.microsoft.com/office/drawing/2014/main" val="1078137589"/>
                    </a:ext>
                  </a:extLst>
                </a:gridCol>
                <a:gridCol w="906629">
                  <a:extLst>
                    <a:ext uri="{9D8B030D-6E8A-4147-A177-3AD203B41FA5}">
                      <a16:colId xmlns:a16="http://schemas.microsoft.com/office/drawing/2014/main" val="742026733"/>
                    </a:ext>
                  </a:extLst>
                </a:gridCol>
                <a:gridCol w="1137627">
                  <a:extLst>
                    <a:ext uri="{9D8B030D-6E8A-4147-A177-3AD203B41FA5}">
                      <a16:colId xmlns:a16="http://schemas.microsoft.com/office/drawing/2014/main" val="1123717973"/>
                    </a:ext>
                  </a:extLst>
                </a:gridCol>
                <a:gridCol w="1182417">
                  <a:extLst>
                    <a:ext uri="{9D8B030D-6E8A-4147-A177-3AD203B41FA5}">
                      <a16:colId xmlns:a16="http://schemas.microsoft.com/office/drawing/2014/main" val="1362152017"/>
                    </a:ext>
                  </a:extLst>
                </a:gridCol>
                <a:gridCol w="1218246">
                  <a:extLst>
                    <a:ext uri="{9D8B030D-6E8A-4147-A177-3AD203B41FA5}">
                      <a16:colId xmlns:a16="http://schemas.microsoft.com/office/drawing/2014/main" val="9243640"/>
                    </a:ext>
                  </a:extLst>
                </a:gridCol>
                <a:gridCol w="1245118">
                  <a:extLst>
                    <a:ext uri="{9D8B030D-6E8A-4147-A177-3AD203B41FA5}">
                      <a16:colId xmlns:a16="http://schemas.microsoft.com/office/drawing/2014/main" val="657770272"/>
                    </a:ext>
                  </a:extLst>
                </a:gridCol>
                <a:gridCol w="1191374">
                  <a:extLst>
                    <a:ext uri="{9D8B030D-6E8A-4147-A177-3AD203B41FA5}">
                      <a16:colId xmlns:a16="http://schemas.microsoft.com/office/drawing/2014/main" val="312895003"/>
                    </a:ext>
                  </a:extLst>
                </a:gridCol>
                <a:gridCol w="1298616">
                  <a:extLst>
                    <a:ext uri="{9D8B030D-6E8A-4147-A177-3AD203B41FA5}">
                      <a16:colId xmlns:a16="http://schemas.microsoft.com/office/drawing/2014/main" val="2910582010"/>
                    </a:ext>
                  </a:extLst>
                </a:gridCol>
                <a:gridCol w="727237">
                  <a:extLst>
                    <a:ext uri="{9D8B030D-6E8A-4147-A177-3AD203B41FA5}">
                      <a16:colId xmlns:a16="http://schemas.microsoft.com/office/drawing/2014/main" val="3558817654"/>
                    </a:ext>
                  </a:extLst>
                </a:gridCol>
              </a:tblGrid>
              <a:tr h="48955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立委名稱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所屬委員會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全文提案量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部分提案量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全文通過量</a:t>
                      </a:r>
                      <a:endParaRPr lang="en-US" altLang="zh-TW" sz="1600" b="1" u="none" strike="noStrike" dirty="0">
                        <a:effectLst/>
                        <a:latin typeface="+mj-ea"/>
                        <a:ea typeface="+mj-ea"/>
                      </a:endParaRPr>
                    </a:p>
                    <a:p>
                      <a:pPr algn="ctr" fontAlgn="ctr"/>
                      <a:r>
                        <a:rPr lang="en-US" altLang="zh-TW" sz="1600" b="1" u="none" strike="noStrike" dirty="0">
                          <a:effectLst/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兩顆星</a:t>
                      </a:r>
                      <a:r>
                        <a:rPr lang="en-US" altLang="zh-TW" sz="1600" b="1" u="none" strike="noStrike" dirty="0">
                          <a:effectLst/>
                          <a:latin typeface="+mj-ea"/>
                          <a:ea typeface="+mj-ea"/>
                        </a:rPr>
                        <a:t>)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部分通過量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委員會發言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跨委員會發言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評價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>
                    <a:solidFill>
                      <a:srgbClr val="D2DD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5337679"/>
                  </a:ext>
                </a:extLst>
              </a:tr>
              <a:tr h="4385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陳椒華</a:t>
                      </a:r>
                      <a:r>
                        <a:rPr lang="en-US" alt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alt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時力，</a:t>
                      </a:r>
                      <a:r>
                        <a:rPr lang="zh-TW" altLang="en-US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不分</a:t>
                      </a:r>
                      <a:r>
                        <a:rPr lang="zh-TW" alt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區</a:t>
                      </a:r>
                      <a:r>
                        <a:rPr lang="en-US" alt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)4A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交通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  <a:endParaRPr lang="zh-TW" alt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u="none" strike="noStrike" dirty="0">
                          <a:effectLst/>
                          <a:latin typeface="+mj-ea"/>
                          <a:ea typeface="+mj-ea"/>
                        </a:rPr>
                        <a:t>優質</a:t>
                      </a:r>
                      <a:endParaRPr lang="zh-TW" alt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21640584"/>
                  </a:ext>
                </a:extLst>
              </a:tr>
              <a:tr h="5536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曾銘宗</a:t>
                      </a:r>
                      <a:r>
                        <a:rPr lang="en-US" altLang="zh-TW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altLang="en-US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國，不分區</a:t>
                      </a:r>
                      <a:r>
                        <a:rPr lang="en-US" altLang="zh-TW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)5A</a:t>
                      </a:r>
                      <a:endParaRPr lang="zh-TW" altLang="en-US" sz="1600" b="1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司法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法制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6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優質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27746649"/>
                  </a:ext>
                </a:extLst>
              </a:tr>
              <a:tr h="585408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zh-TW" alt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湯蕙禎</a:t>
                      </a:r>
                      <a:r>
                        <a:rPr lang="en-US" alt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alt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民，</a:t>
                      </a:r>
                      <a:r>
                        <a:rPr lang="zh-TW" altLang="en-US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不分</a:t>
                      </a:r>
                      <a:r>
                        <a:rPr lang="zh-TW" altLang="en-US" sz="1600" b="1" kern="100" dirty="0">
                          <a:latin typeface="Calibri"/>
                          <a:ea typeface="標楷體"/>
                          <a:cs typeface="Times New Roman"/>
                        </a:rPr>
                        <a:t>區</a:t>
                      </a:r>
                      <a:r>
                        <a:rPr lang="en-US" altLang="zh-TW" sz="1600" b="1" kern="100" dirty="0">
                          <a:latin typeface="Calibri"/>
                          <a:ea typeface="標楷體"/>
                          <a:cs typeface="Times New Roman"/>
                        </a:rPr>
                        <a:t>)3A</a:t>
                      </a:r>
                      <a:endParaRPr lang="zh-TW" altLang="en-US" sz="1600" b="1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司法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法制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優良</a:t>
                      </a:r>
                    </a:p>
                    <a:p>
                      <a:pPr marL="0" algn="ctr" defTabSz="914400" rtl="0" eaLnBrk="1" fontAlgn="ctr" latinLnBrk="0" hangingPunct="1"/>
                      <a:endParaRPr lang="zh-TW" altLang="en-US" sz="1600" b="1" u="none" strike="noStrike" kern="1200" dirty="0">
                        <a:solidFill>
                          <a:schemeClr val="dk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725266233"/>
                  </a:ext>
                </a:extLst>
              </a:tr>
              <a:tr h="489551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劉建國</a:t>
                      </a:r>
                      <a:r>
                        <a:rPr lang="en-US" altLang="zh-TW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altLang="en-US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民，區域</a:t>
                      </a:r>
                      <a:r>
                        <a:rPr lang="en-US" altLang="zh-TW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)3A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司法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法制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優良</a:t>
                      </a:r>
                    </a:p>
                    <a:p>
                      <a:pPr marL="0" algn="ctr" defTabSz="914400" rtl="0" eaLnBrk="1" fontAlgn="ctr" latinLnBrk="0" hangingPunct="1"/>
                      <a:endParaRPr lang="zh-TW" altLang="en-US" sz="1600" b="1" u="none" strike="noStrike" kern="1200" dirty="0">
                        <a:solidFill>
                          <a:schemeClr val="dk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563950808"/>
                  </a:ext>
                </a:extLst>
              </a:tr>
              <a:tr h="657846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賴品妤</a:t>
                      </a:r>
                      <a:r>
                        <a:rPr lang="en-US" altLang="zh-TW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altLang="en-US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民，區域</a:t>
                      </a:r>
                      <a:r>
                        <a:rPr lang="en-US" altLang="zh-TW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)3A</a:t>
                      </a:r>
                      <a:endParaRPr lang="zh-TW" altLang="en-US" sz="1600" b="1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內政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kern="10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kern="10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優良</a:t>
                      </a:r>
                    </a:p>
                    <a:p>
                      <a:pPr marL="0" algn="ctr" defTabSz="914400" rtl="0" eaLnBrk="1" fontAlgn="ctr" latinLnBrk="0" hangingPunct="1"/>
                      <a:endParaRPr lang="zh-TW" altLang="en-US" sz="1600" b="1" u="none" strike="noStrike" kern="1200" dirty="0">
                        <a:solidFill>
                          <a:schemeClr val="dk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964927701"/>
                  </a:ext>
                </a:extLst>
              </a:tr>
              <a:tr h="489551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zh-TW" altLang="en-US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賴瑞隆</a:t>
                      </a:r>
                      <a:r>
                        <a:rPr lang="en-US" altLang="zh-TW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altLang="en-US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民，區域</a:t>
                      </a:r>
                      <a:r>
                        <a:rPr lang="en-US" altLang="zh-TW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) 3A</a:t>
                      </a:r>
                      <a:endParaRPr lang="zh-TW" altLang="en-US" sz="1600" b="1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zh-TW" altLang="en-US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經濟</a:t>
                      </a:r>
                      <a:endParaRPr lang="en-US" altLang="zh-TW" sz="1600" b="1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kern="10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優良</a:t>
                      </a:r>
                    </a:p>
                    <a:p>
                      <a:pPr marL="0" algn="ctr" defTabSz="914400" rtl="0" eaLnBrk="1" fontAlgn="ctr" latinLnBrk="0" hangingPunct="1"/>
                      <a:endParaRPr lang="zh-TW" altLang="en-US" sz="1600" b="1" u="none" strike="noStrike" kern="1200" dirty="0">
                        <a:solidFill>
                          <a:schemeClr val="dk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965409021"/>
                  </a:ext>
                </a:extLst>
              </a:tr>
              <a:tr h="72303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蘇巧慧</a:t>
                      </a:r>
                      <a:r>
                        <a:rPr lang="en-US" altLang="zh-TW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altLang="en-US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民，區域</a:t>
                      </a:r>
                      <a:r>
                        <a:rPr lang="en-US" altLang="zh-TW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)3A</a:t>
                      </a:r>
                      <a:endParaRPr lang="zh-TW" altLang="en-US" sz="1600" b="1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社福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衛環</a:t>
                      </a:r>
                      <a:endParaRPr lang="zh-TW" altLang="zh-TW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endParaRPr lang="zh-TW" altLang="en-US" sz="1600" b="1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優良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688130486"/>
                  </a:ext>
                </a:extLst>
              </a:tr>
              <a:tr h="72303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zh-TW" altLang="en-US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陳培瑜</a:t>
                      </a:r>
                      <a:r>
                        <a:rPr lang="en-US" altLang="zh-TW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altLang="en-US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民，不分區</a:t>
                      </a:r>
                      <a:r>
                        <a:rPr lang="en-US" altLang="zh-TW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)5A</a:t>
                      </a:r>
                      <a:endParaRPr lang="zh-TW" altLang="en-US" sz="1600" b="1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教育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文化</a:t>
                      </a:r>
                    </a:p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endParaRPr lang="zh-TW" altLang="en-US" sz="1600" b="1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★★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優質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71507481"/>
                  </a:ext>
                </a:extLst>
              </a:tr>
              <a:tr h="51573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zh-TW" altLang="en-US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蔡培慧</a:t>
                      </a:r>
                      <a:r>
                        <a:rPr lang="en-US" altLang="zh-TW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altLang="en-US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民，區域</a:t>
                      </a:r>
                      <a:r>
                        <a:rPr lang="en-US" altLang="zh-TW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)3A</a:t>
                      </a:r>
                      <a:endParaRPr lang="zh-TW" altLang="en-US" sz="1600" b="1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zh-TW" altLang="en-US" sz="1600" b="1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交通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solidFill>
                            <a:schemeClr val="dk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★★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kern="100" dirty="0">
                        <a:solidFill>
                          <a:schemeClr val="dk1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優良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600" b="1" u="none" strike="noStrike" kern="1200" dirty="0">
                        <a:solidFill>
                          <a:schemeClr val="dk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6994825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33629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91025" y="0"/>
            <a:ext cx="10058400" cy="1609344"/>
          </a:xfrm>
        </p:spPr>
        <p:txBody>
          <a:bodyPr>
            <a:normAutofit/>
          </a:bodyPr>
          <a:lstStyle/>
          <a:p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評比指標</a:t>
            </a:r>
            <a:r>
              <a:rPr lang="en-US" altLang="zh-TW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：</a:t>
            </a:r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委員會</a:t>
            </a:r>
          </a:p>
        </p:txBody>
      </p:sp>
      <p:grpSp>
        <p:nvGrpSpPr>
          <p:cNvPr id="5" name="群組 4">
            <a:extLst>
              <a:ext uri="{FF2B5EF4-FFF2-40B4-BE49-F238E27FC236}">
                <a16:creationId xmlns:a16="http://schemas.microsoft.com/office/drawing/2014/main" id="{12D4B5AE-E84F-4FD8-9FA4-B6D6D5A65B99}"/>
              </a:ext>
            </a:extLst>
          </p:cNvPr>
          <p:cNvGrpSpPr/>
          <p:nvPr/>
        </p:nvGrpSpPr>
        <p:grpSpPr>
          <a:xfrm>
            <a:off x="1687113" y="1144073"/>
            <a:ext cx="8817772" cy="4669143"/>
            <a:chOff x="1792589" y="1276541"/>
            <a:chExt cx="8817772" cy="4669143"/>
          </a:xfrm>
        </p:grpSpPr>
        <p:sp>
          <p:nvSpPr>
            <p:cNvPr id="6" name="手繪多邊形: 圖案 5">
              <a:extLst>
                <a:ext uri="{FF2B5EF4-FFF2-40B4-BE49-F238E27FC236}">
                  <a16:creationId xmlns:a16="http://schemas.microsoft.com/office/drawing/2014/main" id="{6332072B-9DF9-47D5-A57D-72A8C67CF375}"/>
                </a:ext>
              </a:extLst>
            </p:cNvPr>
            <p:cNvSpPr/>
            <p:nvPr/>
          </p:nvSpPr>
          <p:spPr>
            <a:xfrm>
              <a:off x="5176535" y="3726595"/>
              <a:ext cx="2219089" cy="2219089"/>
            </a:xfrm>
            <a:custGeom>
              <a:avLst/>
              <a:gdLst>
                <a:gd name="connsiteX0" fmla="*/ 0 w 2219089"/>
                <a:gd name="connsiteY0" fmla="*/ 1109545 h 2219089"/>
                <a:gd name="connsiteX1" fmla="*/ 1109545 w 2219089"/>
                <a:gd name="connsiteY1" fmla="*/ 0 h 2219089"/>
                <a:gd name="connsiteX2" fmla="*/ 2219090 w 2219089"/>
                <a:gd name="connsiteY2" fmla="*/ 1109545 h 2219089"/>
                <a:gd name="connsiteX3" fmla="*/ 1109545 w 2219089"/>
                <a:gd name="connsiteY3" fmla="*/ 2219090 h 2219089"/>
                <a:gd name="connsiteX4" fmla="*/ 0 w 2219089"/>
                <a:gd name="connsiteY4" fmla="*/ 1109545 h 22190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19089" h="2219089">
                  <a:moveTo>
                    <a:pt x="0" y="1109545"/>
                  </a:moveTo>
                  <a:cubicBezTo>
                    <a:pt x="0" y="496760"/>
                    <a:pt x="496760" y="0"/>
                    <a:pt x="1109545" y="0"/>
                  </a:cubicBezTo>
                  <a:cubicBezTo>
                    <a:pt x="1722330" y="0"/>
                    <a:pt x="2219090" y="496760"/>
                    <a:pt x="2219090" y="1109545"/>
                  </a:cubicBezTo>
                  <a:cubicBezTo>
                    <a:pt x="2219090" y="1722330"/>
                    <a:pt x="1722330" y="2219090"/>
                    <a:pt x="1109545" y="2219090"/>
                  </a:cubicBezTo>
                  <a:cubicBezTo>
                    <a:pt x="496760" y="2219090"/>
                    <a:pt x="0" y="1722330"/>
                    <a:pt x="0" y="1109545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50378" tIns="350378" rIns="350378" bIns="350378" numCol="1" spcCol="1270" anchor="ctr" anchorCtr="0">
              <a:noAutofit/>
            </a:bodyPr>
            <a:lstStyle/>
            <a:p>
              <a:pPr marL="0" lvl="0" indent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altLang="en-US" sz="4000" b="1" kern="1200" dirty="0">
                  <a:latin typeface="微軟正黑體"/>
                  <a:ea typeface="微軟正黑體"/>
                  <a:cs typeface="微軟正黑體"/>
                </a:rPr>
                <a:t>等第</a:t>
              </a:r>
              <a:br>
                <a:rPr lang="zh-TW" altLang="en-US" sz="4000" b="1" kern="1200" dirty="0">
                  <a:latin typeface="微軟正黑體"/>
                  <a:ea typeface="微軟正黑體"/>
                  <a:cs typeface="微軟正黑體"/>
                </a:rPr>
              </a:br>
              <a:r>
                <a:rPr lang="zh-TW" altLang="en-US" sz="4000" b="1" kern="1200" dirty="0">
                  <a:latin typeface="微軟正黑體"/>
                  <a:ea typeface="微軟正黑體"/>
                  <a:cs typeface="微軟正黑體"/>
                </a:rPr>
                <a:t>評比</a:t>
              </a:r>
            </a:p>
          </p:txBody>
        </p:sp>
        <p:sp>
          <p:nvSpPr>
            <p:cNvPr id="7" name="箭號: 向左 6">
              <a:extLst>
                <a:ext uri="{FF2B5EF4-FFF2-40B4-BE49-F238E27FC236}">
                  <a16:creationId xmlns:a16="http://schemas.microsoft.com/office/drawing/2014/main" id="{F2C93CCF-DD33-437C-B476-D915AF4B3AAA}"/>
                </a:ext>
              </a:extLst>
            </p:cNvPr>
            <p:cNvSpPr/>
            <p:nvPr/>
          </p:nvSpPr>
          <p:spPr>
            <a:xfrm rot="10800000">
              <a:off x="2953632" y="4770940"/>
              <a:ext cx="2033378" cy="632440"/>
            </a:xfrm>
            <a:prstGeom prst="lef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2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zh-TW" altLang="en-US"/>
            </a:p>
          </p:txBody>
        </p:sp>
        <p:sp>
          <p:nvSpPr>
            <p:cNvPr id="8" name="手繪多邊形: 圖案 7">
              <a:extLst>
                <a:ext uri="{FF2B5EF4-FFF2-40B4-BE49-F238E27FC236}">
                  <a16:creationId xmlns:a16="http://schemas.microsoft.com/office/drawing/2014/main" id="{E06E34F7-D485-4268-9A26-B1C4D47842BF}"/>
                </a:ext>
              </a:extLst>
            </p:cNvPr>
            <p:cNvSpPr/>
            <p:nvPr/>
          </p:nvSpPr>
          <p:spPr>
            <a:xfrm>
              <a:off x="1870340" y="4364634"/>
              <a:ext cx="2219089" cy="1360426"/>
            </a:xfrm>
            <a:custGeom>
              <a:avLst/>
              <a:gdLst>
                <a:gd name="connsiteX0" fmla="*/ 0 w 2694428"/>
                <a:gd name="connsiteY0" fmla="*/ 168651 h 1686508"/>
                <a:gd name="connsiteX1" fmla="*/ 168651 w 2694428"/>
                <a:gd name="connsiteY1" fmla="*/ 0 h 1686508"/>
                <a:gd name="connsiteX2" fmla="*/ 2525777 w 2694428"/>
                <a:gd name="connsiteY2" fmla="*/ 0 h 1686508"/>
                <a:gd name="connsiteX3" fmla="*/ 2694428 w 2694428"/>
                <a:gd name="connsiteY3" fmla="*/ 168651 h 1686508"/>
                <a:gd name="connsiteX4" fmla="*/ 2694428 w 2694428"/>
                <a:gd name="connsiteY4" fmla="*/ 1517857 h 1686508"/>
                <a:gd name="connsiteX5" fmla="*/ 2525777 w 2694428"/>
                <a:gd name="connsiteY5" fmla="*/ 1686508 h 1686508"/>
                <a:gd name="connsiteX6" fmla="*/ 168651 w 2694428"/>
                <a:gd name="connsiteY6" fmla="*/ 1686508 h 1686508"/>
                <a:gd name="connsiteX7" fmla="*/ 0 w 2694428"/>
                <a:gd name="connsiteY7" fmla="*/ 1517857 h 1686508"/>
                <a:gd name="connsiteX8" fmla="*/ 0 w 2694428"/>
                <a:gd name="connsiteY8" fmla="*/ 168651 h 1686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94428" h="1686508">
                  <a:moveTo>
                    <a:pt x="0" y="168651"/>
                  </a:moveTo>
                  <a:cubicBezTo>
                    <a:pt x="0" y="75508"/>
                    <a:pt x="75508" y="0"/>
                    <a:pt x="168651" y="0"/>
                  </a:cubicBezTo>
                  <a:lnTo>
                    <a:pt x="2525777" y="0"/>
                  </a:lnTo>
                  <a:cubicBezTo>
                    <a:pt x="2618920" y="0"/>
                    <a:pt x="2694428" y="75508"/>
                    <a:pt x="2694428" y="168651"/>
                  </a:cubicBezTo>
                  <a:lnTo>
                    <a:pt x="2694428" y="1517857"/>
                  </a:lnTo>
                  <a:cubicBezTo>
                    <a:pt x="2694428" y="1611000"/>
                    <a:pt x="2618920" y="1686508"/>
                    <a:pt x="2525777" y="1686508"/>
                  </a:cubicBezTo>
                  <a:lnTo>
                    <a:pt x="168651" y="1686508"/>
                  </a:lnTo>
                  <a:cubicBezTo>
                    <a:pt x="75508" y="1686508"/>
                    <a:pt x="0" y="1611000"/>
                    <a:pt x="0" y="1517857"/>
                  </a:cubicBezTo>
                  <a:lnTo>
                    <a:pt x="0" y="168651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3686" tIns="83686" rIns="83686" bIns="83686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altLang="en-US" sz="1800" b="1" kern="1200" dirty="0">
                  <a:solidFill>
                    <a:schemeClr val="tx1"/>
                  </a:solidFill>
                  <a:latin typeface="微軟正黑體"/>
                  <a:ea typeface="微軟正黑體"/>
                  <a:cs typeface="微軟正黑體"/>
                </a:rPr>
                <a:t>所屬委員會</a:t>
              </a:r>
              <a:endParaRPr lang="en-US" altLang="zh-TW" sz="1800" b="1" kern="1200" dirty="0">
                <a:solidFill>
                  <a:schemeClr val="tx1"/>
                </a:solidFill>
                <a:latin typeface="微軟正黑體"/>
                <a:ea typeface="微軟正黑體"/>
                <a:cs typeface="微軟正黑體"/>
              </a:endParaRPr>
            </a:p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sz="1800" b="1" kern="1200" dirty="0">
                  <a:latin typeface="微軟正黑體"/>
                  <a:ea typeface="微軟正黑體"/>
                  <a:cs typeface="微軟正黑體"/>
                </a:rPr>
                <a:t>法律全文主提案量</a:t>
              </a:r>
              <a:endParaRPr lang="zh-TW" altLang="en-US" sz="1800" b="1" kern="1200" dirty="0">
                <a:latin typeface="微軟正黑體"/>
                <a:ea typeface="微軟正黑體"/>
                <a:cs typeface="微軟正黑體"/>
              </a:endParaRPr>
            </a:p>
          </p:txBody>
        </p:sp>
        <p:sp>
          <p:nvSpPr>
            <p:cNvPr id="9" name="箭號: 向左 8">
              <a:extLst>
                <a:ext uri="{FF2B5EF4-FFF2-40B4-BE49-F238E27FC236}">
                  <a16:creationId xmlns:a16="http://schemas.microsoft.com/office/drawing/2014/main" id="{F9ADDA33-66F1-4765-814E-BA9E7042CDEA}"/>
                </a:ext>
              </a:extLst>
            </p:cNvPr>
            <p:cNvSpPr/>
            <p:nvPr/>
          </p:nvSpPr>
          <p:spPr>
            <a:xfrm rot="13071262">
              <a:off x="3320710" y="3226076"/>
              <a:ext cx="2142200" cy="632440"/>
            </a:xfrm>
            <a:prstGeom prst="lef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2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zh-TW" altLang="en-US"/>
            </a:p>
          </p:txBody>
        </p:sp>
        <p:sp>
          <p:nvSpPr>
            <p:cNvPr id="10" name="手繪多邊形: 圖案 9">
              <a:extLst>
                <a:ext uri="{FF2B5EF4-FFF2-40B4-BE49-F238E27FC236}">
                  <a16:creationId xmlns:a16="http://schemas.microsoft.com/office/drawing/2014/main" id="{557754DF-F9DF-45B2-B9FB-5538A6418FF7}"/>
                </a:ext>
              </a:extLst>
            </p:cNvPr>
            <p:cNvSpPr/>
            <p:nvPr/>
          </p:nvSpPr>
          <p:spPr>
            <a:xfrm>
              <a:off x="1792589" y="2448090"/>
              <a:ext cx="2933322" cy="1144312"/>
            </a:xfrm>
            <a:custGeom>
              <a:avLst/>
              <a:gdLst>
                <a:gd name="connsiteX0" fmla="*/ 0 w 2933322"/>
                <a:gd name="connsiteY0" fmla="*/ 114431 h 1144312"/>
                <a:gd name="connsiteX1" fmla="*/ 114431 w 2933322"/>
                <a:gd name="connsiteY1" fmla="*/ 0 h 1144312"/>
                <a:gd name="connsiteX2" fmla="*/ 2818891 w 2933322"/>
                <a:gd name="connsiteY2" fmla="*/ 0 h 1144312"/>
                <a:gd name="connsiteX3" fmla="*/ 2933322 w 2933322"/>
                <a:gd name="connsiteY3" fmla="*/ 114431 h 1144312"/>
                <a:gd name="connsiteX4" fmla="*/ 2933322 w 2933322"/>
                <a:gd name="connsiteY4" fmla="*/ 1029881 h 1144312"/>
                <a:gd name="connsiteX5" fmla="*/ 2818891 w 2933322"/>
                <a:gd name="connsiteY5" fmla="*/ 1144312 h 1144312"/>
                <a:gd name="connsiteX6" fmla="*/ 114431 w 2933322"/>
                <a:gd name="connsiteY6" fmla="*/ 1144312 h 1144312"/>
                <a:gd name="connsiteX7" fmla="*/ 0 w 2933322"/>
                <a:gd name="connsiteY7" fmla="*/ 1029881 h 1144312"/>
                <a:gd name="connsiteX8" fmla="*/ 0 w 2933322"/>
                <a:gd name="connsiteY8" fmla="*/ 114431 h 1144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3322" h="1144312">
                  <a:moveTo>
                    <a:pt x="0" y="114431"/>
                  </a:moveTo>
                  <a:cubicBezTo>
                    <a:pt x="0" y="51233"/>
                    <a:pt x="51233" y="0"/>
                    <a:pt x="114431" y="0"/>
                  </a:cubicBezTo>
                  <a:lnTo>
                    <a:pt x="2818891" y="0"/>
                  </a:lnTo>
                  <a:cubicBezTo>
                    <a:pt x="2882089" y="0"/>
                    <a:pt x="2933322" y="51233"/>
                    <a:pt x="2933322" y="114431"/>
                  </a:cubicBezTo>
                  <a:lnTo>
                    <a:pt x="2933322" y="1029881"/>
                  </a:lnTo>
                  <a:cubicBezTo>
                    <a:pt x="2933322" y="1093079"/>
                    <a:pt x="2882089" y="1144312"/>
                    <a:pt x="2818891" y="1144312"/>
                  </a:cubicBezTo>
                  <a:lnTo>
                    <a:pt x="114431" y="1144312"/>
                  </a:lnTo>
                  <a:cubicBezTo>
                    <a:pt x="51233" y="1144312"/>
                    <a:pt x="0" y="1093079"/>
                    <a:pt x="0" y="1029881"/>
                  </a:cubicBezTo>
                  <a:lnTo>
                    <a:pt x="0" y="114431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7806" tIns="67806" rIns="67806" bIns="67806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altLang="en-US" sz="1800" b="1" kern="1200" dirty="0">
                  <a:solidFill>
                    <a:schemeClr val="tx1"/>
                  </a:solidFill>
                  <a:latin typeface="微軟正黑體"/>
                  <a:ea typeface="微軟正黑體"/>
                  <a:cs typeface="微軟正黑體"/>
                </a:rPr>
                <a:t>所屬委員會</a:t>
              </a:r>
              <a:endParaRPr lang="en-US" altLang="zh-TW" sz="1800" b="1" kern="1200" dirty="0">
                <a:solidFill>
                  <a:schemeClr val="tx1"/>
                </a:solidFill>
                <a:latin typeface="微軟正黑體"/>
                <a:ea typeface="微軟正黑體"/>
                <a:cs typeface="微軟正黑體"/>
              </a:endParaRPr>
            </a:p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sz="1800" b="1" kern="1200" dirty="0">
                  <a:latin typeface="微軟正黑體"/>
                  <a:ea typeface="微軟正黑體"/>
                  <a:cs typeface="微軟正黑體"/>
                </a:rPr>
                <a:t>法律全文主提案通過量</a:t>
              </a:r>
              <a:endParaRPr lang="zh-TW" altLang="en-US" sz="1800" b="1" kern="1200" dirty="0">
                <a:latin typeface="微軟正黑體"/>
                <a:ea typeface="微軟正黑體"/>
                <a:cs typeface="微軟正黑體"/>
              </a:endParaRPr>
            </a:p>
          </p:txBody>
        </p:sp>
        <p:sp>
          <p:nvSpPr>
            <p:cNvPr id="11" name="箭號: 向左 10">
              <a:extLst>
                <a:ext uri="{FF2B5EF4-FFF2-40B4-BE49-F238E27FC236}">
                  <a16:creationId xmlns:a16="http://schemas.microsoft.com/office/drawing/2014/main" id="{E96F3418-6C21-4515-8F51-D6A44DD68225}"/>
                </a:ext>
              </a:extLst>
            </p:cNvPr>
            <p:cNvSpPr/>
            <p:nvPr/>
          </p:nvSpPr>
          <p:spPr>
            <a:xfrm rot="16201404">
              <a:off x="5146589" y="2285887"/>
              <a:ext cx="2134773" cy="632440"/>
            </a:xfrm>
            <a:prstGeom prst="lef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2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zh-TW" altLang="en-US"/>
            </a:p>
          </p:txBody>
        </p:sp>
        <p:sp>
          <p:nvSpPr>
            <p:cNvPr id="12" name="手繪多邊形: 圖案 11">
              <a:extLst>
                <a:ext uri="{FF2B5EF4-FFF2-40B4-BE49-F238E27FC236}">
                  <a16:creationId xmlns:a16="http://schemas.microsoft.com/office/drawing/2014/main" id="{AEE7583E-30CF-41DA-8F88-9511A3BCF267}"/>
                </a:ext>
              </a:extLst>
            </p:cNvPr>
            <p:cNvSpPr/>
            <p:nvPr/>
          </p:nvSpPr>
          <p:spPr>
            <a:xfrm>
              <a:off x="4896524" y="1276541"/>
              <a:ext cx="2688273" cy="1108554"/>
            </a:xfrm>
            <a:custGeom>
              <a:avLst/>
              <a:gdLst>
                <a:gd name="connsiteX0" fmla="*/ 0 w 2688273"/>
                <a:gd name="connsiteY0" fmla="*/ 120784 h 1207843"/>
                <a:gd name="connsiteX1" fmla="*/ 120784 w 2688273"/>
                <a:gd name="connsiteY1" fmla="*/ 0 h 1207843"/>
                <a:gd name="connsiteX2" fmla="*/ 2567489 w 2688273"/>
                <a:gd name="connsiteY2" fmla="*/ 0 h 1207843"/>
                <a:gd name="connsiteX3" fmla="*/ 2688273 w 2688273"/>
                <a:gd name="connsiteY3" fmla="*/ 120784 h 1207843"/>
                <a:gd name="connsiteX4" fmla="*/ 2688273 w 2688273"/>
                <a:gd name="connsiteY4" fmla="*/ 1087059 h 1207843"/>
                <a:gd name="connsiteX5" fmla="*/ 2567489 w 2688273"/>
                <a:gd name="connsiteY5" fmla="*/ 1207843 h 1207843"/>
                <a:gd name="connsiteX6" fmla="*/ 120784 w 2688273"/>
                <a:gd name="connsiteY6" fmla="*/ 1207843 h 1207843"/>
                <a:gd name="connsiteX7" fmla="*/ 0 w 2688273"/>
                <a:gd name="connsiteY7" fmla="*/ 1087059 h 1207843"/>
                <a:gd name="connsiteX8" fmla="*/ 0 w 2688273"/>
                <a:gd name="connsiteY8" fmla="*/ 120784 h 12078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88273" h="1207843">
                  <a:moveTo>
                    <a:pt x="0" y="120784"/>
                  </a:moveTo>
                  <a:cubicBezTo>
                    <a:pt x="0" y="54077"/>
                    <a:pt x="54077" y="0"/>
                    <a:pt x="120784" y="0"/>
                  </a:cubicBezTo>
                  <a:lnTo>
                    <a:pt x="2567489" y="0"/>
                  </a:lnTo>
                  <a:cubicBezTo>
                    <a:pt x="2634196" y="0"/>
                    <a:pt x="2688273" y="54077"/>
                    <a:pt x="2688273" y="120784"/>
                  </a:cubicBezTo>
                  <a:lnTo>
                    <a:pt x="2688273" y="1087059"/>
                  </a:lnTo>
                  <a:cubicBezTo>
                    <a:pt x="2688273" y="1153766"/>
                    <a:pt x="2634196" y="1207843"/>
                    <a:pt x="2567489" y="1207843"/>
                  </a:cubicBezTo>
                  <a:lnTo>
                    <a:pt x="120784" y="1207843"/>
                  </a:lnTo>
                  <a:cubicBezTo>
                    <a:pt x="54077" y="1207843"/>
                    <a:pt x="0" y="1153766"/>
                    <a:pt x="0" y="1087059"/>
                  </a:cubicBezTo>
                  <a:lnTo>
                    <a:pt x="0" y="120784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9667" tIns="69667" rIns="69667" bIns="69667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altLang="en-US" sz="1800" b="1" kern="1200" dirty="0">
                  <a:solidFill>
                    <a:schemeClr val="tx1"/>
                  </a:solidFill>
                  <a:latin typeface="微軟正黑體"/>
                  <a:ea typeface="微軟正黑體"/>
                  <a:cs typeface="微軟正黑體"/>
                </a:rPr>
                <a:t>所屬委員會</a:t>
              </a:r>
              <a:endParaRPr lang="en-US" altLang="zh-TW" sz="1800" b="1" kern="1200" dirty="0">
                <a:solidFill>
                  <a:schemeClr val="tx1"/>
                </a:solidFill>
                <a:latin typeface="微軟正黑體"/>
                <a:ea typeface="微軟正黑體"/>
                <a:cs typeface="微軟正黑體"/>
              </a:endParaRPr>
            </a:p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sz="1800" b="1" kern="1200" dirty="0">
                  <a:latin typeface="微軟正黑體"/>
                  <a:ea typeface="微軟正黑體"/>
                  <a:cs typeface="微軟正黑體"/>
                </a:rPr>
                <a:t>法律部分條文修正提案量</a:t>
              </a:r>
              <a:endParaRPr lang="zh-TW" altLang="en-US" sz="1800" b="1" kern="1200" dirty="0">
                <a:latin typeface="微軟正黑體"/>
                <a:ea typeface="微軟正黑體"/>
                <a:cs typeface="微軟正黑體"/>
              </a:endParaRPr>
            </a:p>
          </p:txBody>
        </p:sp>
        <p:sp>
          <p:nvSpPr>
            <p:cNvPr id="13" name="箭號: 向左 12">
              <a:extLst>
                <a:ext uri="{FF2B5EF4-FFF2-40B4-BE49-F238E27FC236}">
                  <a16:creationId xmlns:a16="http://schemas.microsoft.com/office/drawing/2014/main" id="{5ED504A6-9B31-4D46-B944-839BD59F1B8B}"/>
                </a:ext>
              </a:extLst>
            </p:cNvPr>
            <p:cNvSpPr/>
            <p:nvPr/>
          </p:nvSpPr>
          <p:spPr>
            <a:xfrm rot="19419977">
              <a:off x="7023895" y="3089316"/>
              <a:ext cx="2192682" cy="632440"/>
            </a:xfrm>
            <a:prstGeom prst="lef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2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zh-TW" altLang="en-US"/>
            </a:p>
          </p:txBody>
        </p:sp>
        <p:sp>
          <p:nvSpPr>
            <p:cNvPr id="14" name="手繪多邊形: 圖案 13">
              <a:extLst>
                <a:ext uri="{FF2B5EF4-FFF2-40B4-BE49-F238E27FC236}">
                  <a16:creationId xmlns:a16="http://schemas.microsoft.com/office/drawing/2014/main" id="{D32ED81D-6CD4-46D7-89A9-B001388DA2F1}"/>
                </a:ext>
              </a:extLst>
            </p:cNvPr>
            <p:cNvSpPr/>
            <p:nvPr/>
          </p:nvSpPr>
          <p:spPr>
            <a:xfrm>
              <a:off x="7771209" y="2403815"/>
              <a:ext cx="2839152" cy="1189275"/>
            </a:xfrm>
            <a:custGeom>
              <a:avLst/>
              <a:gdLst>
                <a:gd name="connsiteX0" fmla="*/ 0 w 2839152"/>
                <a:gd name="connsiteY0" fmla="*/ 118928 h 1189275"/>
                <a:gd name="connsiteX1" fmla="*/ 118928 w 2839152"/>
                <a:gd name="connsiteY1" fmla="*/ 0 h 1189275"/>
                <a:gd name="connsiteX2" fmla="*/ 2720225 w 2839152"/>
                <a:gd name="connsiteY2" fmla="*/ 0 h 1189275"/>
                <a:gd name="connsiteX3" fmla="*/ 2839153 w 2839152"/>
                <a:gd name="connsiteY3" fmla="*/ 118928 h 1189275"/>
                <a:gd name="connsiteX4" fmla="*/ 2839152 w 2839152"/>
                <a:gd name="connsiteY4" fmla="*/ 1070348 h 1189275"/>
                <a:gd name="connsiteX5" fmla="*/ 2720224 w 2839152"/>
                <a:gd name="connsiteY5" fmla="*/ 1189276 h 1189275"/>
                <a:gd name="connsiteX6" fmla="*/ 118928 w 2839152"/>
                <a:gd name="connsiteY6" fmla="*/ 1189275 h 1189275"/>
                <a:gd name="connsiteX7" fmla="*/ 0 w 2839152"/>
                <a:gd name="connsiteY7" fmla="*/ 1070347 h 1189275"/>
                <a:gd name="connsiteX8" fmla="*/ 0 w 2839152"/>
                <a:gd name="connsiteY8" fmla="*/ 118928 h 1189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839152" h="1189275">
                  <a:moveTo>
                    <a:pt x="0" y="118928"/>
                  </a:moveTo>
                  <a:cubicBezTo>
                    <a:pt x="0" y="53246"/>
                    <a:pt x="53246" y="0"/>
                    <a:pt x="118928" y="0"/>
                  </a:cubicBezTo>
                  <a:lnTo>
                    <a:pt x="2720225" y="0"/>
                  </a:lnTo>
                  <a:cubicBezTo>
                    <a:pt x="2785907" y="0"/>
                    <a:pt x="2839153" y="53246"/>
                    <a:pt x="2839153" y="118928"/>
                  </a:cubicBezTo>
                  <a:cubicBezTo>
                    <a:pt x="2839153" y="436068"/>
                    <a:pt x="2839152" y="753208"/>
                    <a:pt x="2839152" y="1070348"/>
                  </a:cubicBezTo>
                  <a:cubicBezTo>
                    <a:pt x="2839152" y="1136030"/>
                    <a:pt x="2785906" y="1189276"/>
                    <a:pt x="2720224" y="1189276"/>
                  </a:cubicBezTo>
                  <a:lnTo>
                    <a:pt x="118928" y="1189275"/>
                  </a:lnTo>
                  <a:cubicBezTo>
                    <a:pt x="53246" y="1189275"/>
                    <a:pt x="0" y="1136029"/>
                    <a:pt x="0" y="1070347"/>
                  </a:cubicBezTo>
                  <a:lnTo>
                    <a:pt x="0" y="118928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9123" tIns="69123" rIns="69123" bIns="69123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altLang="en-US" sz="1800" b="1" kern="1200" dirty="0">
                  <a:solidFill>
                    <a:schemeClr val="tx1"/>
                  </a:solidFill>
                  <a:latin typeface="微軟正黑體"/>
                  <a:ea typeface="微軟正黑體"/>
                  <a:cs typeface="微軟正黑體"/>
                </a:rPr>
                <a:t>所屬委員會</a:t>
              </a:r>
              <a:endParaRPr lang="en-US" altLang="zh-TW" sz="1800" b="1" kern="1200" dirty="0">
                <a:solidFill>
                  <a:schemeClr val="tx1"/>
                </a:solidFill>
                <a:latin typeface="微軟正黑體"/>
                <a:ea typeface="微軟正黑體"/>
                <a:cs typeface="微軟正黑體"/>
              </a:endParaRPr>
            </a:p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sz="1800" b="1" kern="1200" dirty="0">
                  <a:latin typeface="微軟正黑體"/>
                  <a:ea typeface="微軟正黑體"/>
                  <a:cs typeface="微軟正黑體"/>
                </a:rPr>
                <a:t>法律部分條文修正</a:t>
              </a:r>
              <a:r>
                <a:rPr lang="zh-TW" altLang="en-US" sz="1800" b="1" kern="1200" dirty="0">
                  <a:latin typeface="微軟正黑體"/>
                  <a:ea typeface="微軟正黑體"/>
                  <a:cs typeface="微軟正黑體"/>
                </a:rPr>
                <a:t>通過</a:t>
              </a:r>
              <a:r>
                <a:rPr lang="zh-TW" sz="1800" b="1" kern="1200" dirty="0">
                  <a:latin typeface="微軟正黑體"/>
                  <a:ea typeface="微軟正黑體"/>
                  <a:cs typeface="微軟正黑體"/>
                </a:rPr>
                <a:t>量</a:t>
              </a:r>
              <a:endParaRPr lang="zh-TW" altLang="en-US" sz="1800" b="1" kern="1200" dirty="0">
                <a:latin typeface="微軟正黑體"/>
                <a:ea typeface="微軟正黑體"/>
                <a:cs typeface="微軟正黑體"/>
              </a:endParaRPr>
            </a:p>
          </p:txBody>
        </p:sp>
        <p:sp>
          <p:nvSpPr>
            <p:cNvPr id="15" name="箭號: 向左 14">
              <a:extLst>
                <a:ext uri="{FF2B5EF4-FFF2-40B4-BE49-F238E27FC236}">
                  <a16:creationId xmlns:a16="http://schemas.microsoft.com/office/drawing/2014/main" id="{25045BD8-EBE8-43F1-9EEB-C3960BAF5211}"/>
                </a:ext>
              </a:extLst>
            </p:cNvPr>
            <p:cNvSpPr/>
            <p:nvPr/>
          </p:nvSpPr>
          <p:spPr>
            <a:xfrm>
              <a:off x="7584797" y="4836139"/>
              <a:ext cx="2023701" cy="632440"/>
            </a:xfrm>
            <a:prstGeom prst="lef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2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zh-TW" altLang="en-US"/>
            </a:p>
          </p:txBody>
        </p:sp>
        <p:sp>
          <p:nvSpPr>
            <p:cNvPr id="16" name="手繪多邊形: 圖案 15">
              <a:extLst>
                <a:ext uri="{FF2B5EF4-FFF2-40B4-BE49-F238E27FC236}">
                  <a16:creationId xmlns:a16="http://schemas.microsoft.com/office/drawing/2014/main" id="{149EA132-063E-4F11-B33B-78AA97D75240}"/>
                </a:ext>
              </a:extLst>
            </p:cNvPr>
            <p:cNvSpPr/>
            <p:nvPr/>
          </p:nvSpPr>
          <p:spPr>
            <a:xfrm>
              <a:off x="8385284" y="4364634"/>
              <a:ext cx="2199522" cy="1475610"/>
            </a:xfrm>
            <a:custGeom>
              <a:avLst/>
              <a:gdLst>
                <a:gd name="connsiteX0" fmla="*/ 0 w 2199522"/>
                <a:gd name="connsiteY0" fmla="*/ 147561 h 1475610"/>
                <a:gd name="connsiteX1" fmla="*/ 147561 w 2199522"/>
                <a:gd name="connsiteY1" fmla="*/ 0 h 1475610"/>
                <a:gd name="connsiteX2" fmla="*/ 2051961 w 2199522"/>
                <a:gd name="connsiteY2" fmla="*/ 0 h 1475610"/>
                <a:gd name="connsiteX3" fmla="*/ 2199522 w 2199522"/>
                <a:gd name="connsiteY3" fmla="*/ 147561 h 1475610"/>
                <a:gd name="connsiteX4" fmla="*/ 2199522 w 2199522"/>
                <a:gd name="connsiteY4" fmla="*/ 1328049 h 1475610"/>
                <a:gd name="connsiteX5" fmla="*/ 2051961 w 2199522"/>
                <a:gd name="connsiteY5" fmla="*/ 1475610 h 1475610"/>
                <a:gd name="connsiteX6" fmla="*/ 147561 w 2199522"/>
                <a:gd name="connsiteY6" fmla="*/ 1475610 h 1475610"/>
                <a:gd name="connsiteX7" fmla="*/ 0 w 2199522"/>
                <a:gd name="connsiteY7" fmla="*/ 1328049 h 1475610"/>
                <a:gd name="connsiteX8" fmla="*/ 0 w 2199522"/>
                <a:gd name="connsiteY8" fmla="*/ 147561 h 14756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99522" h="1475610">
                  <a:moveTo>
                    <a:pt x="0" y="147561"/>
                  </a:moveTo>
                  <a:cubicBezTo>
                    <a:pt x="0" y="66065"/>
                    <a:pt x="66065" y="0"/>
                    <a:pt x="147561" y="0"/>
                  </a:cubicBezTo>
                  <a:lnTo>
                    <a:pt x="2051961" y="0"/>
                  </a:lnTo>
                  <a:cubicBezTo>
                    <a:pt x="2133457" y="0"/>
                    <a:pt x="2199522" y="66065"/>
                    <a:pt x="2199522" y="147561"/>
                  </a:cubicBezTo>
                  <a:lnTo>
                    <a:pt x="2199522" y="1328049"/>
                  </a:lnTo>
                  <a:cubicBezTo>
                    <a:pt x="2199522" y="1409545"/>
                    <a:pt x="2133457" y="1475610"/>
                    <a:pt x="2051961" y="1475610"/>
                  </a:cubicBezTo>
                  <a:lnTo>
                    <a:pt x="147561" y="1475610"/>
                  </a:lnTo>
                  <a:cubicBezTo>
                    <a:pt x="66065" y="1475610"/>
                    <a:pt x="0" y="1409545"/>
                    <a:pt x="0" y="1328049"/>
                  </a:cubicBezTo>
                  <a:lnTo>
                    <a:pt x="0" y="147561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7509" tIns="77509" rIns="77509" bIns="77509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altLang="en-US" sz="1800" b="1" kern="1200" dirty="0">
                  <a:solidFill>
                    <a:schemeClr val="tx1"/>
                  </a:solidFill>
                  <a:latin typeface="微軟正黑體"/>
                  <a:ea typeface="微軟正黑體"/>
                  <a:cs typeface="微軟正黑體"/>
                </a:rPr>
                <a:t>所屬委員會</a:t>
              </a:r>
              <a:br>
                <a:rPr lang="en-US" altLang="zh-TW" sz="1800" b="1" kern="1200" dirty="0">
                  <a:latin typeface="微軟正黑體"/>
                  <a:ea typeface="微軟正黑體"/>
                  <a:cs typeface="微軟正黑體"/>
                </a:rPr>
              </a:br>
              <a:r>
                <a:rPr lang="zh-TW" altLang="en-US" sz="1800" b="1" kern="1200" dirty="0">
                  <a:latin typeface="微軟正黑體"/>
                  <a:ea typeface="微軟正黑體"/>
                  <a:cs typeface="微軟正黑體"/>
                </a:rPr>
                <a:t>口頭發言總量</a:t>
              </a:r>
            </a:p>
          </p:txBody>
        </p:sp>
      </p:grpSp>
      <p:sp>
        <p:nvSpPr>
          <p:cNvPr id="4" name="文字方塊 3">
            <a:extLst>
              <a:ext uri="{FF2B5EF4-FFF2-40B4-BE49-F238E27FC236}">
                <a16:creationId xmlns:a16="http://schemas.microsoft.com/office/drawing/2014/main" id="{C4F8C499-FA7F-47E3-BD39-F9FBD73082B5}"/>
              </a:ext>
            </a:extLst>
          </p:cNvPr>
          <p:cNvSpPr txBox="1"/>
          <p:nvPr/>
        </p:nvSpPr>
        <p:spPr>
          <a:xfrm>
            <a:off x="232610" y="5898408"/>
            <a:ext cx="117267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i="1" dirty="0">
                <a:latin typeface="+mj-ea"/>
                <a:ea typeface="+mj-ea"/>
              </a:rPr>
              <a:t>註：</a:t>
            </a:r>
            <a:r>
              <a:rPr lang="zh-TW" altLang="en-US" b="1" i="1" dirty="0">
                <a:latin typeface="+mj-ea"/>
                <a:ea typeface="+mj-ea"/>
              </a:rPr>
              <a:t>法律全文主提案量</a:t>
            </a:r>
            <a:r>
              <a:rPr lang="en-US" altLang="zh-TW" b="1" i="1" dirty="0">
                <a:latin typeface="+mj-ea"/>
                <a:ea typeface="+mj-ea"/>
              </a:rPr>
              <a:t>/</a:t>
            </a:r>
            <a:r>
              <a:rPr lang="zh-TW" altLang="en-US" b="1" i="1" dirty="0">
                <a:latin typeface="+mj-ea"/>
                <a:ea typeface="+mj-ea"/>
              </a:rPr>
              <a:t>通過量</a:t>
            </a:r>
            <a:r>
              <a:rPr lang="zh-TW" altLang="en-US" i="1" dirty="0">
                <a:latin typeface="+mj-ea"/>
                <a:ea typeface="+mj-ea"/>
              </a:rPr>
              <a:t>、</a:t>
            </a:r>
            <a:r>
              <a:rPr lang="zh-TW" altLang="en-US" b="1" i="1" dirty="0">
                <a:latin typeface="+mj-ea"/>
                <a:ea typeface="+mj-ea"/>
              </a:rPr>
              <a:t>法律部分條文修正提案量</a:t>
            </a:r>
            <a:r>
              <a:rPr lang="en-US" altLang="zh-TW" b="1" i="1" dirty="0">
                <a:latin typeface="+mj-ea"/>
                <a:ea typeface="+mj-ea"/>
              </a:rPr>
              <a:t>/</a:t>
            </a:r>
            <a:r>
              <a:rPr lang="zh-TW" altLang="en-US" b="1" i="1" dirty="0">
                <a:latin typeface="+mj-ea"/>
                <a:ea typeface="+mj-ea"/>
              </a:rPr>
              <a:t>通過量</a:t>
            </a:r>
            <a:r>
              <a:rPr lang="zh-TW" altLang="en-US" i="1" dirty="0">
                <a:latin typeface="+mj-ea"/>
                <a:ea typeface="+mj-ea"/>
              </a:rPr>
              <a:t>的資料來源為「立院議事及發言系統」</a:t>
            </a:r>
            <a:r>
              <a:rPr lang="en-US" altLang="zh-TW" i="1" dirty="0">
                <a:latin typeface="+mj-ea"/>
                <a:ea typeface="+mj-ea"/>
              </a:rPr>
              <a:t>(</a:t>
            </a:r>
            <a:r>
              <a:rPr lang="zh-TW" altLang="en-US" i="1" dirty="0">
                <a:latin typeface="+mj-ea"/>
                <a:ea typeface="+mj-ea"/>
              </a:rPr>
              <a:t>截至</a:t>
            </a:r>
            <a:r>
              <a:rPr lang="en-US" altLang="zh-TW" i="1" dirty="0">
                <a:latin typeface="+mj-ea"/>
                <a:ea typeface="+mj-ea"/>
              </a:rPr>
              <a:t>8/17)</a:t>
            </a:r>
          </a:p>
          <a:p>
            <a:r>
              <a:rPr lang="en-US" altLang="zh-TW" i="1" dirty="0">
                <a:latin typeface="+mj-ea"/>
                <a:ea typeface="+mj-ea"/>
              </a:rPr>
              <a:t>	</a:t>
            </a:r>
            <a:r>
              <a:rPr lang="zh-TW" altLang="en-US" b="1" i="1" dirty="0">
                <a:latin typeface="+mj-ea"/>
                <a:ea typeface="+mj-ea"/>
              </a:rPr>
              <a:t>所屬委員會口頭發言總量</a:t>
            </a:r>
            <a:r>
              <a:rPr lang="zh-TW" altLang="en-US" i="1" dirty="0">
                <a:latin typeface="+mj-ea"/>
                <a:ea typeface="+mj-ea"/>
              </a:rPr>
              <a:t>的資料來源為「立院議事視訊隨選系統」</a:t>
            </a:r>
            <a:r>
              <a:rPr lang="en-US" altLang="zh-TW" i="1" dirty="0">
                <a:latin typeface="+mj-ea"/>
                <a:ea typeface="+mj-ea"/>
              </a:rPr>
              <a:t>(</a:t>
            </a:r>
            <a:r>
              <a:rPr lang="zh-TW" altLang="en-US" i="1" dirty="0">
                <a:latin typeface="+mj-ea"/>
                <a:ea typeface="+mj-ea"/>
              </a:rPr>
              <a:t>截至</a:t>
            </a:r>
            <a:r>
              <a:rPr lang="en-US" altLang="zh-TW" i="1" dirty="0">
                <a:latin typeface="+mj-ea"/>
                <a:ea typeface="+mj-ea"/>
              </a:rPr>
              <a:t>8/17)</a:t>
            </a:r>
            <a:r>
              <a:rPr lang="zh-TW" altLang="en-US" i="1" dirty="0">
                <a:latin typeface="+mj-ea"/>
                <a:ea typeface="+mj-ea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7373275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評比方式 </a:t>
            </a:r>
            <a:r>
              <a:rPr lang="en-US" altLang="zh-TW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-</a:t>
            </a:r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各委員會優質、優良委員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Tx/>
              <a:buFont typeface="Wingdings" panose="05000000000000000000" pitchFamily="2" charset="2"/>
              <a:buChar char="Ø"/>
            </a:pPr>
            <a:r>
              <a:rPr kumimoji="1" lang="zh-TW" altLang="en-US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委員會優質立委提案計算，僅計算</a:t>
            </a:r>
            <a:r>
              <a:rPr kumimoji="1" lang="zh-TW" altLang="en-US" sz="28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交付所屬委員會</a:t>
            </a:r>
            <a:r>
              <a:rPr kumimoji="1" lang="zh-TW" altLang="en-US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之提案，並排除跨委員會發言，以彰顯委員會中心主義。</a:t>
            </a:r>
            <a:br>
              <a:rPr kumimoji="1" lang="en-US" altLang="zh-TW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</a:br>
            <a:endParaRPr kumimoji="1" lang="en-US" altLang="zh-TW" sz="2800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Tx/>
              <a:buFont typeface="Wingdings" panose="05000000000000000000" pitchFamily="2" charset="2"/>
              <a:buChar char="Ø"/>
            </a:pPr>
            <a:r>
              <a:rPr kumimoji="1" lang="zh-TW" altLang="en-US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委員會表現優質立委是於五項指標（全文提案通過量加權）中，每一指標之</a:t>
            </a:r>
            <a:r>
              <a:rPr kumimoji="1" lang="zh-TW" altLang="en-US" sz="28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前三位</a:t>
            </a:r>
            <a:r>
              <a:rPr kumimoji="1" lang="zh-TW" altLang="en-US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給予</a:t>
            </a:r>
            <a:r>
              <a:rPr kumimoji="1" lang="en-US" altLang="zh-TW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A</a:t>
            </a:r>
            <a:r>
              <a:rPr kumimoji="1" lang="zh-TW" altLang="en-US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評等，累計各指標，獲得</a:t>
            </a:r>
            <a:r>
              <a:rPr kumimoji="1" lang="en-US" altLang="zh-TW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4A</a:t>
            </a:r>
            <a:r>
              <a:rPr kumimoji="1" lang="zh-TW" altLang="en-US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以上</a:t>
            </a:r>
            <a:r>
              <a:rPr kumimoji="1" lang="en-US" altLang="zh-TW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(</a:t>
            </a:r>
            <a:r>
              <a:rPr kumimoji="1" lang="zh-TW" altLang="en-US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包括</a:t>
            </a:r>
            <a:r>
              <a:rPr kumimoji="1" lang="en-US" altLang="zh-TW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4A)</a:t>
            </a:r>
            <a:r>
              <a:rPr kumimoji="1" lang="zh-TW" altLang="en-US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為優質立委，獲得</a:t>
            </a:r>
            <a:r>
              <a:rPr kumimoji="1" lang="en-US" altLang="zh-TW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3A</a:t>
            </a:r>
            <a:r>
              <a:rPr kumimoji="1" lang="zh-TW" altLang="en-US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為優良立委。</a:t>
            </a:r>
            <a:endParaRPr kumimoji="1" lang="en-US" altLang="zh-TW" sz="2800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ClrTx/>
              <a:buSzTx/>
              <a:buNone/>
            </a:pPr>
            <a:endParaRPr kumimoji="1" lang="en-US" altLang="zh-TW" sz="2800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Tx/>
              <a:buFont typeface="Wingdings" panose="05000000000000000000" pitchFamily="2" charset="2"/>
              <a:buChar char="Ø"/>
            </a:pPr>
            <a:r>
              <a:rPr kumimoji="1" lang="zh-TW" altLang="en-US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由於中途離職立委，無法累計該屆次成績，故口袋國會對於離職立委各項指標均不予以評比。</a:t>
            </a:r>
            <a:br>
              <a:rPr kumimoji="1" lang="en-US" altLang="zh-TW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</a:br>
            <a:endParaRPr kumimoji="1" lang="en-US" altLang="zh-TW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ClrTx/>
              <a:buSzTx/>
              <a:buNone/>
            </a:pPr>
            <a:r>
              <a:rPr kumimoji="1" lang="zh-TW" altLang="en-US" sz="1900" i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註：</a:t>
            </a:r>
            <a:r>
              <a:rPr kumimoji="1" lang="en-US" altLang="zh-TW" sz="1900" i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1.</a:t>
            </a:r>
            <a:r>
              <a:rPr kumimoji="1" lang="zh-TW" altLang="en-US" sz="1900" i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若指標中，第一名超過三人以上，則相同次數者皆計為</a:t>
            </a:r>
            <a:r>
              <a:rPr kumimoji="1" lang="en-US" altLang="zh-TW" sz="1900" i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A</a:t>
            </a:r>
            <a:r>
              <a:rPr kumimoji="1" lang="zh-TW" altLang="en-US" sz="1900" i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，不再選出第二名。</a:t>
            </a:r>
            <a:endParaRPr kumimoji="1" lang="en-US" altLang="zh-TW" sz="1900" i="1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ClrTx/>
              <a:buSzTx/>
              <a:buNone/>
            </a:pPr>
            <a:r>
              <a:rPr kumimoji="1" lang="zh-TW" altLang="en-US" sz="1900" i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        </a:t>
            </a:r>
            <a:r>
              <a:rPr kumimoji="1" lang="en-US" altLang="zh-TW" sz="1900" i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2.</a:t>
            </a:r>
            <a:r>
              <a:rPr kumimoji="1" lang="zh-TW" altLang="en-US" sz="1900" i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若第一名兩人次數相同，則兩人都計為同順位，接續排名者為第三名。</a:t>
            </a:r>
            <a:endParaRPr kumimoji="1" lang="en-US" altLang="zh-TW" sz="1900" i="1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929231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木刻字型">
  <a:themeElements>
    <a:clrScheme name="木刻字型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木刻字型">
      <a:majorFont>
        <a:latin typeface="Rockwell Condensed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木刻字型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文件" ma:contentTypeID="0x0101008BB827752039164B86FD741153416EDF" ma:contentTypeVersion="13" ma:contentTypeDescription="建立新的文件。" ma:contentTypeScope="" ma:versionID="fadee02e16ea303103c99cddcd34f7ab">
  <xsd:schema xmlns:xsd="http://www.w3.org/2001/XMLSchema" xmlns:xs="http://www.w3.org/2001/XMLSchema" xmlns:p="http://schemas.microsoft.com/office/2006/metadata/properties" xmlns:ns3="ea232b2d-0344-4432-9afd-89e11bf2ed72" xmlns:ns4="ee075635-a6d6-4f2b-a771-7195be426a45" targetNamespace="http://schemas.microsoft.com/office/2006/metadata/properties" ma:root="true" ma:fieldsID="e3c9183bd98d7b214a901930aa6e30d9" ns3:_="" ns4:_="">
    <xsd:import namespace="ea232b2d-0344-4432-9afd-89e11bf2ed72"/>
    <xsd:import namespace="ee075635-a6d6-4f2b-a771-7195be426a45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232b2d-0344-4432-9afd-89e11bf2ed7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用對象: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共用詳細資料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共用提示雜湊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075635-a6d6-4f2b-a771-7195be426a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內容類型"/>
        <xsd:element ref="dc:title" minOccurs="0" maxOccurs="1" ma:index="4" ma:displayName="標題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BA449F6-46ED-416F-A735-1B2E7989F0E4}">
  <ds:schemaRefs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www.w3.org/XML/1998/namespace"/>
    <ds:schemaRef ds:uri="ee075635-a6d6-4f2b-a771-7195be426a45"/>
    <ds:schemaRef ds:uri="ea232b2d-0344-4432-9afd-89e11bf2ed72"/>
  </ds:schemaRefs>
</ds:datastoreItem>
</file>

<file path=customXml/itemProps2.xml><?xml version="1.0" encoding="utf-8"?>
<ds:datastoreItem xmlns:ds="http://schemas.openxmlformats.org/officeDocument/2006/customXml" ds:itemID="{EA99FEDD-0C3F-4900-A8B9-EFAFA5CF7EC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4E4C614-EE64-4510-BCEC-A15DCB5C03E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a232b2d-0344-4432-9afd-89e11bf2ed72"/>
    <ds:schemaRef ds:uri="ee075635-a6d6-4f2b-a771-7195be426a4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TM03090434[[fn=木刻字型]]</Template>
  <TotalTime>21129</TotalTime>
  <Words>2923</Words>
  <Application>Microsoft Office PowerPoint</Application>
  <PresentationFormat>寬螢幕</PresentationFormat>
  <Paragraphs>814</Paragraphs>
  <Slides>22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22</vt:i4>
      </vt:variant>
    </vt:vector>
  </HeadingPairs>
  <TitlesOfParts>
    <vt:vector size="32" baseType="lpstr">
      <vt:lpstr>Adobe 仿宋 Std R</vt:lpstr>
      <vt:lpstr>Adobe 繁黑體 Std B</vt:lpstr>
      <vt:lpstr>Arial Unicode MS</vt:lpstr>
      <vt:lpstr>微軟正黑體</vt:lpstr>
      <vt:lpstr>Calibri</vt:lpstr>
      <vt:lpstr>Cambria Math</vt:lpstr>
      <vt:lpstr>Rockwell</vt:lpstr>
      <vt:lpstr>Rockwell Condensed</vt:lpstr>
      <vt:lpstr>Wingdings</vt:lpstr>
      <vt:lpstr>木刻字型</vt:lpstr>
      <vt:lpstr>口袋國會 </vt:lpstr>
      <vt:lpstr>目錄</vt:lpstr>
      <vt:lpstr>類比指標：全院</vt:lpstr>
      <vt:lpstr>全院各指標一覽</vt:lpstr>
      <vt:lpstr>評比方式 – 全院優質、優良委員 </vt:lpstr>
      <vt:lpstr>全院表現優質委員</vt:lpstr>
      <vt:lpstr>全院表現優良委員</vt:lpstr>
      <vt:lpstr>評比指標：委員會</vt:lpstr>
      <vt:lpstr>評比方式 -各委員會優質、優良委員</vt:lpstr>
      <vt:lpstr>各委員會優質、優良委員</vt:lpstr>
      <vt:lpstr>各委員會優質、優良委員</vt:lpstr>
      <vt:lpstr>各委員會優質、優良委員</vt:lpstr>
      <vt:lpstr>各委員會優質、優良委員</vt:lpstr>
      <vt:lpstr>總結</vt:lpstr>
      <vt:lpstr>總結</vt:lpstr>
      <vt:lpstr>實驗指標：部分條文修正案「相似度」分析說明</vt:lpstr>
      <vt:lpstr>10-8會期部分條文修正案「相似度」居前25%（高）的委員</vt:lpstr>
      <vt:lpstr>10-8會期部分條文修正案「相似度」居後25%（低）的委員</vt:lpstr>
      <vt:lpstr>10-2~10-8會期部分條文修正案「平均相似度」超過3個會期 居前25%（高）的委員</vt:lpstr>
      <vt:lpstr>10-2~10-8會期部分條文修正案「平均相似度」超過3個會期 居後25%（低）的委員</vt:lpstr>
      <vt:lpstr>小結</vt:lpstr>
      <vt:lpstr>感謝觀看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口袋國會</dc:title>
  <dc:creator>niconiconi0927@outlook.com</dc:creator>
  <cp:lastModifiedBy>黃芊瑜</cp:lastModifiedBy>
  <cp:revision>390</cp:revision>
  <dcterms:created xsi:type="dcterms:W3CDTF">2021-03-04T02:31:28Z</dcterms:created>
  <dcterms:modified xsi:type="dcterms:W3CDTF">2024-02-20T02:48:28Z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0x0101008BB827752039164B86FD741153416EDF</vt:lpwstr>
  </property>
</Properties>
</file>