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4" r:id="rId4"/>
  </p:sldMasterIdLst>
  <p:notesMasterIdLst>
    <p:notesMasterId r:id="rId26"/>
  </p:notesMasterIdLst>
  <p:handoutMasterIdLst>
    <p:handoutMasterId r:id="rId27"/>
  </p:handoutMasterIdLst>
  <p:sldIdLst>
    <p:sldId id="256" r:id="rId5"/>
    <p:sldId id="257" r:id="rId6"/>
    <p:sldId id="258" r:id="rId7"/>
    <p:sldId id="280" r:id="rId8"/>
    <p:sldId id="260" r:id="rId9"/>
    <p:sldId id="296" r:id="rId10"/>
    <p:sldId id="297" r:id="rId11"/>
    <p:sldId id="262" r:id="rId12"/>
    <p:sldId id="263" r:id="rId13"/>
    <p:sldId id="298" r:id="rId14"/>
    <p:sldId id="299" r:id="rId15"/>
    <p:sldId id="309" r:id="rId16"/>
    <p:sldId id="286" r:id="rId17"/>
    <p:sldId id="301" r:id="rId18"/>
    <p:sldId id="303" r:id="rId19"/>
    <p:sldId id="287" r:id="rId20"/>
    <p:sldId id="288" r:id="rId21"/>
    <p:sldId id="294" r:id="rId22"/>
    <p:sldId id="295" r:id="rId23"/>
    <p:sldId id="308" r:id="rId24"/>
    <p:sldId id="271" r:id="rId2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niconi0927@outlook.com" initials="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7D2"/>
    <a:srgbClr val="F7E9E7"/>
    <a:srgbClr val="D2DDF6"/>
    <a:srgbClr val="F5EBA3"/>
    <a:srgbClr val="CCD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70" autoAdjust="0"/>
    <p:restoredTop sz="94650"/>
  </p:normalViewPr>
  <p:slideViewPr>
    <p:cSldViewPr snapToGrid="0">
      <p:cViewPr varScale="1">
        <p:scale>
          <a:sx n="50" d="100"/>
          <a:sy n="50" d="100"/>
        </p:scale>
        <p:origin x="43" y="7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徐睿佑" userId="d70a505e-241c-4709-b6c5-8df28bda7fcd" providerId="ADAL" clId="{53B48EB1-C5A6-44A7-8F11-66675454F0BE}"/>
    <pc:docChg chg="modSld">
      <pc:chgData name="徐睿佑" userId="d70a505e-241c-4709-b6c5-8df28bda7fcd" providerId="ADAL" clId="{53B48EB1-C5A6-44A7-8F11-66675454F0BE}" dt="2022-08-17T04:46:07.559" v="14" actId="20577"/>
      <pc:docMkLst>
        <pc:docMk/>
      </pc:docMkLst>
      <pc:sldChg chg="modSp">
        <pc:chgData name="徐睿佑" userId="d70a505e-241c-4709-b6c5-8df28bda7fcd" providerId="ADAL" clId="{53B48EB1-C5A6-44A7-8F11-66675454F0BE}" dt="2022-08-17T04:46:07.559" v="14" actId="20577"/>
        <pc:sldMkLst>
          <pc:docMk/>
          <pc:sldMk cId="3737327527" sldId="262"/>
        </pc:sldMkLst>
        <pc:spChg chg="mod">
          <ac:chgData name="徐睿佑" userId="d70a505e-241c-4709-b6c5-8df28bda7fcd" providerId="ADAL" clId="{53B48EB1-C5A6-44A7-8F11-66675454F0BE}" dt="2022-08-17T04:46:07.559" v="14" actId="20577"/>
          <ac:spMkLst>
            <pc:docMk/>
            <pc:sldMk cId="3737327527" sldId="262"/>
            <ac:spMk id="4" creationId="{C4F8C499-FA7F-47E3-BD39-F9FBD73082B5}"/>
          </ac:spMkLst>
        </pc:spChg>
      </pc:sldChg>
      <pc:sldChg chg="modSp">
        <pc:chgData name="徐睿佑" userId="d70a505e-241c-4709-b6c5-8df28bda7fcd" providerId="ADAL" clId="{53B48EB1-C5A6-44A7-8F11-66675454F0BE}" dt="2022-08-17T04:44:36.417" v="3" actId="20577"/>
        <pc:sldMkLst>
          <pc:docMk/>
          <pc:sldMk cId="2553362902" sldId="297"/>
        </pc:sldMkLst>
        <pc:graphicFrameChg chg="modGraphic">
          <ac:chgData name="徐睿佑" userId="d70a505e-241c-4709-b6c5-8df28bda7fcd" providerId="ADAL" clId="{53B48EB1-C5A6-44A7-8F11-66675454F0BE}" dt="2022-08-17T04:44:36.417" v="3" actId="20577"/>
          <ac:graphicFrameMkLst>
            <pc:docMk/>
            <pc:sldMk cId="2553362902" sldId="297"/>
            <ac:graphicFrameMk id="4" creationId="{3A6610C4-37EF-4E4E-8AF9-74A2B85CC123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6BE26-1ED5-4C95-A959-E58EE724D4F0}" type="datetimeFigureOut">
              <a:rPr lang="zh-TW" altLang="en-US" smtClean="0"/>
              <a:pPr/>
              <a:t>2023/9/7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683F8-A95D-4208-8F0C-955976D5C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8A84D-F459-42D8-8C9B-4D16860CF1B6}" type="datetimeFigureOut">
              <a:rPr lang="zh-TW" altLang="en-US" smtClean="0"/>
              <a:pPr/>
              <a:t>2023/9/7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EAED9-2BF0-4FCA-84A5-7491A86DFC4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6EAED9-2BF0-4FCA-84A5-7491A86DFC4C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467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EAED9-2BF0-4FCA-84A5-7491A86DFC4C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713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4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65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7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339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6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29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2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9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40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9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5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73080" y="2071493"/>
            <a:ext cx="8689976" cy="2509213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口袋國會</a:t>
            </a:r>
            <a: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97550" y="3469790"/>
            <a:ext cx="5483953" cy="82789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第十</a:t>
            </a:r>
            <a:r>
              <a:rPr lang="zh-TW" altLang="en-US" sz="3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屆第七會期立委</a:t>
            </a:r>
            <a:r>
              <a:rPr lang="zh-TW" altLang="en-US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評比</a:t>
            </a:r>
          </a:p>
        </p:txBody>
      </p:sp>
      <p:pic>
        <p:nvPicPr>
          <p:cNvPr id="4" name="圖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972" y="1258101"/>
            <a:ext cx="5069706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29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885DC66-3347-45A9-8954-3C231600B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783031"/>
              </p:ext>
            </p:extLst>
          </p:nvPr>
        </p:nvGraphicFramePr>
        <p:xfrm>
          <a:off x="671900" y="896738"/>
          <a:ext cx="10848200" cy="58032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5382">
                  <a:extLst>
                    <a:ext uri="{9D8B030D-6E8A-4147-A177-3AD203B41FA5}">
                      <a16:colId xmlns:a16="http://schemas.microsoft.com/office/drawing/2014/main" val="1652023144"/>
                    </a:ext>
                  </a:extLst>
                </a:gridCol>
                <a:gridCol w="1212238">
                  <a:extLst>
                    <a:ext uri="{9D8B030D-6E8A-4147-A177-3AD203B41FA5}">
                      <a16:colId xmlns:a16="http://schemas.microsoft.com/office/drawing/2014/main" val="2119673991"/>
                    </a:ext>
                  </a:extLst>
                </a:gridCol>
                <a:gridCol w="1159147">
                  <a:extLst>
                    <a:ext uri="{9D8B030D-6E8A-4147-A177-3AD203B41FA5}">
                      <a16:colId xmlns:a16="http://schemas.microsoft.com/office/drawing/2014/main" val="2894439810"/>
                    </a:ext>
                  </a:extLst>
                </a:gridCol>
                <a:gridCol w="1185693">
                  <a:extLst>
                    <a:ext uri="{9D8B030D-6E8A-4147-A177-3AD203B41FA5}">
                      <a16:colId xmlns:a16="http://schemas.microsoft.com/office/drawing/2014/main" val="3572466533"/>
                    </a:ext>
                  </a:extLst>
                </a:gridCol>
                <a:gridCol w="1389207">
                  <a:extLst>
                    <a:ext uri="{9D8B030D-6E8A-4147-A177-3AD203B41FA5}">
                      <a16:colId xmlns:a16="http://schemas.microsoft.com/office/drawing/2014/main" val="1232283649"/>
                    </a:ext>
                  </a:extLst>
                </a:gridCol>
                <a:gridCol w="1132602">
                  <a:extLst>
                    <a:ext uri="{9D8B030D-6E8A-4147-A177-3AD203B41FA5}">
                      <a16:colId xmlns:a16="http://schemas.microsoft.com/office/drawing/2014/main" val="3851195643"/>
                    </a:ext>
                  </a:extLst>
                </a:gridCol>
                <a:gridCol w="1088359">
                  <a:extLst>
                    <a:ext uri="{9D8B030D-6E8A-4147-A177-3AD203B41FA5}">
                      <a16:colId xmlns:a16="http://schemas.microsoft.com/office/drawing/2014/main" val="2475393442"/>
                    </a:ext>
                  </a:extLst>
                </a:gridCol>
                <a:gridCol w="725572">
                  <a:extLst>
                    <a:ext uri="{9D8B030D-6E8A-4147-A177-3AD203B41FA5}">
                      <a16:colId xmlns:a16="http://schemas.microsoft.com/office/drawing/2014/main" val="1983367652"/>
                    </a:ext>
                  </a:extLst>
                </a:gridCol>
              </a:tblGrid>
              <a:tr h="81877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立委名稱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所屬委員會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全文提案量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部分提案量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全文通過量</a:t>
                      </a:r>
                      <a:endParaRPr lang="en-US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 fontAlgn="ctr"/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兩顆星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部分通過量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委員會發言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評價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700524"/>
                  </a:ext>
                </a:extLst>
              </a:tr>
              <a:tr h="57915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賴品妤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)6A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75795607"/>
                  </a:ext>
                </a:extLst>
              </a:tr>
              <a:tr h="57915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鄭天財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國，區域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)5A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50591940"/>
                  </a:ext>
                </a:extLst>
              </a:tr>
              <a:tr h="57915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伍麗華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64950716"/>
                  </a:ext>
                </a:extLst>
              </a:tr>
              <a:tr h="57915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莊瑞雄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民，不分區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09329548"/>
                  </a:ext>
                </a:extLst>
              </a:tr>
              <a:tr h="57915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羅美玲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民，不分區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58780354"/>
                  </a:ext>
                </a:extLst>
              </a:tr>
              <a:tr h="57915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陳琬惠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民眾，不分區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87149579"/>
                  </a:ext>
                </a:extLst>
              </a:tr>
              <a:tr h="50319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林淑芬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司法法制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739967"/>
                  </a:ext>
                </a:extLst>
              </a:tr>
              <a:tr h="50319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劉建國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司法法制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2657"/>
                  </a:ext>
                </a:extLst>
              </a:tr>
              <a:tr h="50319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湯蕙禎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民，不分區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司法法制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882814"/>
                  </a:ext>
                </a:extLst>
              </a:tr>
            </a:tbl>
          </a:graphicData>
        </a:graphic>
      </p:graphicFrame>
      <p:sp>
        <p:nvSpPr>
          <p:cNvPr id="5" name="標題 3">
            <a:extLst>
              <a:ext uri="{FF2B5EF4-FFF2-40B4-BE49-F238E27FC236}">
                <a16:creationId xmlns:a16="http://schemas.microsoft.com/office/drawing/2014/main" id="{33354718-C51E-4C90-9EB0-ADB63528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160422"/>
            <a:ext cx="5892654" cy="679164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9542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885DC66-3347-45A9-8954-3C231600B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180627"/>
              </p:ext>
            </p:extLst>
          </p:nvPr>
        </p:nvGraphicFramePr>
        <p:xfrm>
          <a:off x="592975" y="905283"/>
          <a:ext cx="11006050" cy="57049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2866">
                  <a:extLst>
                    <a:ext uri="{9D8B030D-6E8A-4147-A177-3AD203B41FA5}">
                      <a16:colId xmlns:a16="http://schemas.microsoft.com/office/drawing/2014/main" val="1652023144"/>
                    </a:ext>
                  </a:extLst>
                </a:gridCol>
                <a:gridCol w="1250273">
                  <a:extLst>
                    <a:ext uri="{9D8B030D-6E8A-4147-A177-3AD203B41FA5}">
                      <a16:colId xmlns:a16="http://schemas.microsoft.com/office/drawing/2014/main" val="2119673991"/>
                    </a:ext>
                  </a:extLst>
                </a:gridCol>
                <a:gridCol w="1222895">
                  <a:extLst>
                    <a:ext uri="{9D8B030D-6E8A-4147-A177-3AD203B41FA5}">
                      <a16:colId xmlns:a16="http://schemas.microsoft.com/office/drawing/2014/main" val="2894439810"/>
                    </a:ext>
                  </a:extLst>
                </a:gridCol>
                <a:gridCol w="1305028">
                  <a:extLst>
                    <a:ext uri="{9D8B030D-6E8A-4147-A177-3AD203B41FA5}">
                      <a16:colId xmlns:a16="http://schemas.microsoft.com/office/drawing/2014/main" val="3572466533"/>
                    </a:ext>
                  </a:extLst>
                </a:gridCol>
                <a:gridCol w="1222895">
                  <a:extLst>
                    <a:ext uri="{9D8B030D-6E8A-4147-A177-3AD203B41FA5}">
                      <a16:colId xmlns:a16="http://schemas.microsoft.com/office/drawing/2014/main" val="1232283649"/>
                    </a:ext>
                  </a:extLst>
                </a:gridCol>
                <a:gridCol w="1076877">
                  <a:extLst>
                    <a:ext uri="{9D8B030D-6E8A-4147-A177-3AD203B41FA5}">
                      <a16:colId xmlns:a16="http://schemas.microsoft.com/office/drawing/2014/main" val="3851195643"/>
                    </a:ext>
                  </a:extLst>
                </a:gridCol>
                <a:gridCol w="1095130">
                  <a:extLst>
                    <a:ext uri="{9D8B030D-6E8A-4147-A177-3AD203B41FA5}">
                      <a16:colId xmlns:a16="http://schemas.microsoft.com/office/drawing/2014/main" val="2475393442"/>
                    </a:ext>
                  </a:extLst>
                </a:gridCol>
                <a:gridCol w="730086">
                  <a:extLst>
                    <a:ext uri="{9D8B030D-6E8A-4147-A177-3AD203B41FA5}">
                      <a16:colId xmlns:a16="http://schemas.microsoft.com/office/drawing/2014/main" val="1983367652"/>
                    </a:ext>
                  </a:extLst>
                </a:gridCol>
              </a:tblGrid>
              <a:tr h="95700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700524"/>
                  </a:ext>
                </a:extLst>
              </a:tr>
              <a:tr h="480862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李昆澤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交通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  <a:endParaRPr lang="en-US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21762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陳素月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交通</a:t>
                      </a:r>
                      <a:endParaRPr lang="zh-TW" altLang="zh-TW" sz="16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  <a:endParaRPr lang="en-US" altLang="zh-TW" sz="16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124579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王婉諭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時力，不分區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社福衛環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117209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吳玉琴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民，不分區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社福衛環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751076"/>
                  </a:ext>
                </a:extLst>
              </a:tr>
              <a:tr h="452317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洪申翰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民，不分區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社福衛環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989495"/>
                  </a:ext>
                </a:extLst>
              </a:tr>
              <a:tr h="454563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沈發惠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民，不分區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財政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78179868"/>
                  </a:ext>
                </a:extLst>
              </a:tr>
              <a:tr h="45680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郭國文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財政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52900820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萬美玲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國，區域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教育文化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11874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張其祿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民眾，不分區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教育文化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120282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張廖萬堅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教育文化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698202"/>
                  </a:ext>
                </a:extLst>
              </a:tr>
            </a:tbl>
          </a:graphicData>
        </a:graphic>
      </p:graphicFrame>
      <p:sp>
        <p:nvSpPr>
          <p:cNvPr id="5" name="標題 3">
            <a:extLst>
              <a:ext uri="{FF2B5EF4-FFF2-40B4-BE49-F238E27FC236}">
                <a16:creationId xmlns:a16="http://schemas.microsoft.com/office/drawing/2014/main" id="{33354718-C51E-4C90-9EB0-ADB63528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160422"/>
            <a:ext cx="5892654" cy="695790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80362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885DC66-3347-45A9-8954-3C231600B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813196"/>
              </p:ext>
            </p:extLst>
          </p:nvPr>
        </p:nvGraphicFramePr>
        <p:xfrm>
          <a:off x="616527" y="1987323"/>
          <a:ext cx="10958945" cy="32704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9586">
                  <a:extLst>
                    <a:ext uri="{9D8B030D-6E8A-4147-A177-3AD203B41FA5}">
                      <a16:colId xmlns:a16="http://schemas.microsoft.com/office/drawing/2014/main" val="1652023144"/>
                    </a:ext>
                  </a:extLst>
                </a:gridCol>
                <a:gridCol w="1244922">
                  <a:extLst>
                    <a:ext uri="{9D8B030D-6E8A-4147-A177-3AD203B41FA5}">
                      <a16:colId xmlns:a16="http://schemas.microsoft.com/office/drawing/2014/main" val="2119673991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2894439810"/>
                    </a:ext>
                  </a:extLst>
                </a:gridCol>
                <a:gridCol w="1299443">
                  <a:extLst>
                    <a:ext uri="{9D8B030D-6E8A-4147-A177-3AD203B41FA5}">
                      <a16:colId xmlns:a16="http://schemas.microsoft.com/office/drawing/2014/main" val="3572466533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1232283649"/>
                    </a:ext>
                  </a:extLst>
                </a:gridCol>
                <a:gridCol w="1072268">
                  <a:extLst>
                    <a:ext uri="{9D8B030D-6E8A-4147-A177-3AD203B41FA5}">
                      <a16:colId xmlns:a16="http://schemas.microsoft.com/office/drawing/2014/main" val="3851195643"/>
                    </a:ext>
                  </a:extLst>
                </a:gridCol>
                <a:gridCol w="1090443">
                  <a:extLst>
                    <a:ext uri="{9D8B030D-6E8A-4147-A177-3AD203B41FA5}">
                      <a16:colId xmlns:a16="http://schemas.microsoft.com/office/drawing/2014/main" val="2475393442"/>
                    </a:ext>
                  </a:extLst>
                </a:gridCol>
                <a:gridCol w="726961">
                  <a:extLst>
                    <a:ext uri="{9D8B030D-6E8A-4147-A177-3AD203B41FA5}">
                      <a16:colId xmlns:a16="http://schemas.microsoft.com/office/drawing/2014/main" val="1983367652"/>
                    </a:ext>
                  </a:extLst>
                </a:gridCol>
              </a:tblGrid>
              <a:tr h="108289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700524"/>
                  </a:ext>
                </a:extLst>
              </a:tr>
              <a:tr h="54411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楊瓊瓔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國，區域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經濟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21762"/>
                  </a:ext>
                </a:extLst>
              </a:tr>
              <a:tr h="54411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蔡易餘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經濟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727115"/>
                  </a:ext>
                </a:extLst>
              </a:tr>
              <a:tr h="5496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陳亭妃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經濟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124579"/>
                  </a:ext>
                </a:extLst>
              </a:tr>
              <a:tr h="5496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蘇治芬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經濟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397479"/>
                  </a:ext>
                </a:extLst>
              </a:tr>
            </a:tbl>
          </a:graphicData>
        </a:graphic>
      </p:graphicFrame>
      <p:sp>
        <p:nvSpPr>
          <p:cNvPr id="5" name="標題 3">
            <a:extLst>
              <a:ext uri="{FF2B5EF4-FFF2-40B4-BE49-F238E27FC236}">
                <a16:creationId xmlns:a16="http://schemas.microsoft.com/office/drawing/2014/main" id="{33354718-C51E-4C90-9EB0-ADB63528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663342"/>
            <a:ext cx="5892654" cy="695790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25818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26311" y="-130630"/>
            <a:ext cx="1581912" cy="1357231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總結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89551" y="1226601"/>
            <a:ext cx="11255432" cy="5399116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全院：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000" dirty="0">
                <a:latin typeface="+mj-ea"/>
                <a:ea typeface="+mj-ea"/>
              </a:rPr>
              <a:t>本次會期共有</a:t>
            </a:r>
            <a:r>
              <a:rPr lang="en-US" altLang="zh-TW" sz="3000" dirty="0">
                <a:latin typeface="+mj-ea"/>
                <a:ea typeface="+mj-ea"/>
              </a:rPr>
              <a:t>13</a:t>
            </a:r>
            <a:r>
              <a:rPr lang="zh-TW" altLang="en-US" sz="3000" dirty="0">
                <a:latin typeface="+mj-ea"/>
                <a:ea typeface="+mj-ea"/>
              </a:rPr>
              <a:t>位委員獲選優質、優良立委。</a:t>
            </a:r>
            <a:r>
              <a:rPr lang="zh-TW" altLang="zh-TW" sz="3000" dirty="0">
                <a:latin typeface="+mj-ea"/>
                <a:ea typeface="+mj-ea"/>
              </a:rPr>
              <a:t>其中獲得最高星數</a:t>
            </a:r>
            <a:r>
              <a:rPr lang="zh-TW" altLang="zh-TW" sz="3000" dirty="0" smtClean="0">
                <a:latin typeface="+mj-ea"/>
                <a:ea typeface="+mj-ea"/>
              </a:rPr>
              <a:t>的委員是</a:t>
            </a:r>
            <a:r>
              <a:rPr lang="zh-TW" altLang="en-US" sz="3000" dirty="0">
                <a:latin typeface="+mj-ea"/>
                <a:ea typeface="+mj-ea"/>
              </a:rPr>
              <a:t>張其祿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民眾，不分區</a:t>
            </a:r>
            <a:r>
              <a:rPr lang="en-US" altLang="zh-TW" sz="3000" dirty="0">
                <a:latin typeface="+mj-ea"/>
                <a:ea typeface="+mj-ea"/>
              </a:rPr>
              <a:t>)</a:t>
            </a:r>
            <a:r>
              <a:rPr lang="zh-TW" altLang="en-US" sz="3000" dirty="0">
                <a:latin typeface="+mj-ea"/>
                <a:ea typeface="+mj-ea"/>
              </a:rPr>
              <a:t>獲得了</a:t>
            </a:r>
            <a:r>
              <a:rPr lang="en-US" altLang="zh-TW" sz="3000" dirty="0">
                <a:latin typeface="+mj-ea"/>
                <a:ea typeface="+mj-ea"/>
              </a:rPr>
              <a:t>7</a:t>
            </a:r>
            <a:r>
              <a:rPr lang="zh-TW" altLang="en-US" sz="3000" dirty="0">
                <a:latin typeface="+mj-ea"/>
                <a:ea typeface="+mj-ea"/>
              </a:rPr>
              <a:t>顆星。</a:t>
            </a:r>
            <a:endParaRPr lang="en-US" altLang="zh-TW" sz="3000" dirty="0">
              <a:latin typeface="+mj-ea"/>
              <a:ea typeface="+mj-ea"/>
            </a:endParaRPr>
          </a:p>
          <a:p>
            <a:r>
              <a:rPr lang="zh-TW" altLang="en-US" sz="3000" dirty="0">
                <a:latin typeface="+mj-ea"/>
                <a:ea typeface="+mj-ea"/>
              </a:rPr>
              <a:t>獲選的</a:t>
            </a:r>
            <a:r>
              <a:rPr lang="en-US" altLang="zh-TW" sz="3000" dirty="0">
                <a:latin typeface="+mj-ea"/>
                <a:ea typeface="+mj-ea"/>
              </a:rPr>
              <a:t>13</a:t>
            </a:r>
            <a:r>
              <a:rPr lang="zh-TW" altLang="en-US" sz="3000" dirty="0">
                <a:latin typeface="+mj-ea"/>
                <a:ea typeface="+mj-ea"/>
              </a:rPr>
              <a:t>位委員當中，有</a:t>
            </a:r>
            <a:r>
              <a:rPr lang="en-US" altLang="zh-TW" sz="3000" dirty="0">
                <a:latin typeface="+mj-ea"/>
                <a:ea typeface="+mj-ea"/>
              </a:rPr>
              <a:t>9</a:t>
            </a:r>
            <a:r>
              <a:rPr lang="zh-TW" altLang="en-US" sz="3000" dirty="0">
                <a:latin typeface="+mj-ea"/>
                <a:ea typeface="+mj-ea"/>
              </a:rPr>
              <a:t>位民進黨立委獲選，民進黨所佔的比例為</a:t>
            </a:r>
            <a:r>
              <a:rPr lang="en-US" altLang="zh-TW" sz="3000" dirty="0">
                <a:latin typeface="+mj-ea"/>
                <a:ea typeface="+mj-ea"/>
              </a:rPr>
              <a:t>69.2%</a:t>
            </a:r>
            <a:r>
              <a:rPr lang="zh-TW" altLang="en-US" sz="3000" dirty="0">
                <a:latin typeface="+mj-ea"/>
                <a:ea typeface="+mj-ea"/>
              </a:rPr>
              <a:t>；有</a:t>
            </a:r>
            <a:r>
              <a:rPr lang="en-US" altLang="zh-TW" sz="3000" dirty="0">
                <a:latin typeface="+mj-ea"/>
                <a:ea typeface="+mj-ea"/>
              </a:rPr>
              <a:t>3</a:t>
            </a:r>
            <a:r>
              <a:rPr lang="zh-TW" altLang="en-US" sz="3000" dirty="0">
                <a:latin typeface="+mj-ea"/>
                <a:ea typeface="+mj-ea"/>
              </a:rPr>
              <a:t>位國民黨立委獲選，國民黨所佔的比例為</a:t>
            </a:r>
            <a:r>
              <a:rPr lang="en-US" altLang="zh-TW" sz="3000" dirty="0">
                <a:latin typeface="+mj-ea"/>
                <a:ea typeface="+mj-ea"/>
              </a:rPr>
              <a:t>23.1%</a:t>
            </a:r>
            <a:r>
              <a:rPr lang="zh-TW" altLang="en-US" sz="3000" dirty="0">
                <a:latin typeface="+mj-ea"/>
                <a:ea typeface="+mj-ea"/>
              </a:rPr>
              <a:t>；有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en-US" sz="3000" dirty="0">
                <a:latin typeface="+mj-ea"/>
                <a:ea typeface="+mj-ea"/>
              </a:rPr>
              <a:t>位台灣民眾黨立委獲選，台灣民眾黨所佔的比例為</a:t>
            </a:r>
            <a:r>
              <a:rPr lang="en-US" altLang="zh-TW" sz="3000" dirty="0">
                <a:latin typeface="+mj-ea"/>
                <a:ea typeface="+mj-ea"/>
              </a:rPr>
              <a:t>7.7%</a:t>
            </a:r>
            <a:r>
              <a:rPr lang="zh-TW" altLang="en-US" sz="3000" dirty="0">
                <a:latin typeface="+mj-ea"/>
                <a:ea typeface="+mj-ea"/>
              </a:rPr>
              <a:t>；區域立委有</a:t>
            </a:r>
            <a:r>
              <a:rPr lang="en-US" altLang="zh-TW" sz="3000" dirty="0">
                <a:latin typeface="+mj-ea"/>
                <a:ea typeface="+mj-ea"/>
              </a:rPr>
              <a:t>8</a:t>
            </a:r>
            <a:r>
              <a:rPr lang="zh-TW" altLang="en-US" sz="3000" dirty="0">
                <a:latin typeface="+mj-ea"/>
                <a:ea typeface="+mj-ea"/>
              </a:rPr>
              <a:t>位；不分區立委有</a:t>
            </a:r>
            <a:r>
              <a:rPr lang="en-US" altLang="zh-TW" sz="3000" dirty="0">
                <a:latin typeface="+mj-ea"/>
                <a:ea typeface="+mj-ea"/>
              </a:rPr>
              <a:t>5</a:t>
            </a:r>
            <a:r>
              <a:rPr lang="zh-TW" altLang="en-US" sz="3000" dirty="0">
                <a:latin typeface="+mj-ea"/>
                <a:ea typeface="+mj-ea"/>
              </a:rPr>
              <a:t>位</a:t>
            </a:r>
            <a:r>
              <a:rPr lang="zh-TW" altLang="en-US" sz="3000" dirty="0" smtClean="0">
                <a:latin typeface="+mj-ea"/>
                <a:ea typeface="+mj-ea"/>
              </a:rPr>
              <a:t>。</a:t>
            </a:r>
            <a:endParaRPr lang="en-US" altLang="zh-TW" sz="3000" dirty="0" smtClean="0">
              <a:latin typeface="+mj-ea"/>
              <a:ea typeface="+mj-ea"/>
            </a:endParaRPr>
          </a:p>
          <a:p>
            <a:r>
              <a:rPr lang="zh-TW" altLang="en-US" sz="3000" dirty="0" smtClean="0">
                <a:latin typeface="+mj-ea"/>
                <a:ea typeface="+mj-ea"/>
              </a:rPr>
              <a:t>以</a:t>
            </a:r>
            <a:r>
              <a:rPr lang="zh-TW" altLang="en-US" sz="3000" dirty="0">
                <a:latin typeface="+mj-ea"/>
                <a:ea typeface="+mj-ea"/>
              </a:rPr>
              <a:t>獲獎的委員佔自黨比例來看，國民黨獲獎委員</a:t>
            </a:r>
            <a:r>
              <a:rPr lang="en-US" altLang="zh-TW" sz="3000" dirty="0">
                <a:latin typeface="+mj-ea"/>
                <a:ea typeface="+mj-ea"/>
              </a:rPr>
              <a:t>3</a:t>
            </a:r>
            <a:r>
              <a:rPr lang="zh-TW" altLang="en-US" sz="3000" dirty="0">
                <a:latin typeface="+mj-ea"/>
                <a:ea typeface="+mj-ea"/>
              </a:rPr>
              <a:t>位，佔全體國民黨籍委員</a:t>
            </a:r>
            <a:r>
              <a:rPr lang="en-US" altLang="zh-TW" sz="3000" dirty="0">
                <a:latin typeface="+mj-ea"/>
                <a:ea typeface="+mj-ea"/>
              </a:rPr>
              <a:t>8.1%</a:t>
            </a:r>
            <a:r>
              <a:rPr lang="zh-TW" altLang="en-US" sz="3000" dirty="0">
                <a:latin typeface="+mj-ea"/>
                <a:ea typeface="+mj-ea"/>
              </a:rPr>
              <a:t>；民進黨獲獎委員</a:t>
            </a:r>
            <a:r>
              <a:rPr lang="en-US" altLang="zh-TW" sz="3000" dirty="0">
                <a:latin typeface="+mj-ea"/>
                <a:ea typeface="+mj-ea"/>
              </a:rPr>
              <a:t>9</a:t>
            </a:r>
            <a:r>
              <a:rPr lang="zh-TW" altLang="en-US" sz="3000" dirty="0">
                <a:latin typeface="+mj-ea"/>
                <a:ea typeface="+mj-ea"/>
              </a:rPr>
              <a:t>位，佔全體民進黨籍委員</a:t>
            </a:r>
            <a:r>
              <a:rPr lang="en-US" altLang="zh-TW" sz="3000" dirty="0">
                <a:latin typeface="+mj-ea"/>
                <a:ea typeface="+mj-ea"/>
              </a:rPr>
              <a:t>14.5%</a:t>
            </a:r>
            <a:r>
              <a:rPr lang="zh-TW" altLang="en-US" sz="3000" dirty="0">
                <a:latin typeface="+mj-ea"/>
                <a:ea typeface="+mj-ea"/>
              </a:rPr>
              <a:t>；台灣民眾黨獲獎委員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en-US" sz="3000" dirty="0">
                <a:latin typeface="+mj-ea"/>
                <a:ea typeface="+mj-ea"/>
              </a:rPr>
              <a:t>位，佔全體台灣民眾黨籍委員</a:t>
            </a:r>
            <a:r>
              <a:rPr lang="en-US" altLang="zh-TW" sz="3000" dirty="0">
                <a:latin typeface="+mj-ea"/>
                <a:ea typeface="+mj-ea"/>
              </a:rPr>
              <a:t>20.0%</a:t>
            </a:r>
            <a:r>
              <a:rPr lang="zh-TW" altLang="en-US" sz="3000" dirty="0">
                <a:latin typeface="+mj-ea"/>
                <a:ea typeface="+mj-ea"/>
              </a:rPr>
              <a:t>。</a:t>
            </a:r>
            <a:endParaRPr lang="en-US" altLang="zh-TW" sz="3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97184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1535" y="970385"/>
            <a:ext cx="11122429" cy="5887616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3000" b="1" dirty="0">
                <a:latin typeface="+mj-ea"/>
                <a:ea typeface="+mj-ea"/>
              </a:rPr>
              <a:t>委員會：</a:t>
            </a:r>
            <a:endParaRPr lang="en-US" altLang="zh-TW" sz="3000" b="1" dirty="0">
              <a:latin typeface="+mj-ea"/>
              <a:ea typeface="+mj-ea"/>
            </a:endParaRPr>
          </a:p>
          <a:p>
            <a:r>
              <a:rPr lang="zh-TW" altLang="en-US" sz="3000" dirty="0">
                <a:latin typeface="+mj-ea"/>
                <a:ea typeface="+mj-ea"/>
              </a:rPr>
              <a:t>這次八個委員會皆有表現優異的委員，共有</a:t>
            </a:r>
            <a:r>
              <a:rPr lang="en-US" altLang="zh-TW" sz="3000" dirty="0">
                <a:latin typeface="+mj-ea"/>
                <a:ea typeface="+mj-ea"/>
              </a:rPr>
              <a:t>23</a:t>
            </a:r>
            <a:r>
              <a:rPr lang="zh-TW" altLang="en-US" sz="3000" dirty="0">
                <a:latin typeface="+mj-ea"/>
                <a:ea typeface="+mj-ea"/>
              </a:rPr>
              <a:t>位委員獲選，其中獲得最高星數的是賴品妤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民，區域，內政</a:t>
            </a:r>
            <a:r>
              <a:rPr lang="en-US" altLang="zh-TW" sz="3000" dirty="0">
                <a:latin typeface="+mj-ea"/>
                <a:ea typeface="+mj-ea"/>
              </a:rPr>
              <a:t>)</a:t>
            </a:r>
            <a:r>
              <a:rPr lang="zh-TW" altLang="en-US" sz="3000" dirty="0">
                <a:latin typeface="+mj-ea"/>
                <a:ea typeface="+mj-ea"/>
              </a:rPr>
              <a:t>、萬美玲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國，區域，教育</a:t>
            </a:r>
            <a:r>
              <a:rPr lang="en-US" altLang="zh-TW" sz="3000" dirty="0">
                <a:latin typeface="+mj-ea"/>
                <a:ea typeface="+mj-ea"/>
              </a:rPr>
              <a:t>)</a:t>
            </a:r>
            <a:r>
              <a:rPr lang="zh-TW" altLang="en-US" sz="3000" dirty="0">
                <a:latin typeface="+mj-ea"/>
                <a:ea typeface="+mj-ea"/>
              </a:rPr>
              <a:t>、楊瓊瓔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國，區域，經濟</a:t>
            </a:r>
            <a:r>
              <a:rPr lang="en-US" altLang="zh-TW" sz="3000" dirty="0">
                <a:latin typeface="+mj-ea"/>
                <a:ea typeface="+mj-ea"/>
              </a:rPr>
              <a:t>) </a:t>
            </a:r>
            <a:r>
              <a:rPr lang="zh-TW" altLang="en-US" sz="3000" dirty="0">
                <a:latin typeface="+mj-ea"/>
                <a:ea typeface="+mj-ea"/>
              </a:rPr>
              <a:t>獲得了</a:t>
            </a:r>
            <a:r>
              <a:rPr lang="en-US" altLang="zh-TW" sz="3000" dirty="0">
                <a:latin typeface="+mj-ea"/>
                <a:ea typeface="+mj-ea"/>
              </a:rPr>
              <a:t>6</a:t>
            </a:r>
            <a:r>
              <a:rPr lang="zh-TW" altLang="en-US" sz="3000" dirty="0">
                <a:latin typeface="+mj-ea"/>
                <a:ea typeface="+mj-ea"/>
              </a:rPr>
              <a:t>顆星</a:t>
            </a:r>
            <a:r>
              <a:rPr lang="zh-TW" altLang="en-US" sz="3000" dirty="0" smtClean="0">
                <a:latin typeface="+mj-ea"/>
                <a:ea typeface="+mj-ea"/>
              </a:rPr>
              <a:t>。</a:t>
            </a:r>
            <a:endParaRPr lang="en-US" altLang="zh-TW" sz="3000" dirty="0" smtClean="0">
              <a:latin typeface="+mj-ea"/>
              <a:ea typeface="+mj-ea"/>
            </a:endParaRPr>
          </a:p>
          <a:p>
            <a:r>
              <a:rPr lang="zh-TW" altLang="en-US" sz="3000" dirty="0">
                <a:latin typeface="+mj-ea"/>
                <a:ea typeface="+mj-ea"/>
              </a:rPr>
              <a:t>在獲選</a:t>
            </a:r>
            <a:r>
              <a:rPr lang="en-US" altLang="zh-TW" sz="3000" dirty="0">
                <a:latin typeface="+mj-ea"/>
                <a:ea typeface="+mj-ea"/>
              </a:rPr>
              <a:t>23</a:t>
            </a:r>
            <a:r>
              <a:rPr lang="zh-TW" altLang="en-US" sz="3000" dirty="0">
                <a:latin typeface="+mj-ea"/>
                <a:ea typeface="+mj-ea"/>
              </a:rPr>
              <a:t>位委員當中，有</a:t>
            </a:r>
            <a:r>
              <a:rPr lang="en-US" altLang="zh-TW" sz="3000" dirty="0">
                <a:latin typeface="+mj-ea"/>
                <a:ea typeface="+mj-ea"/>
              </a:rPr>
              <a:t>3</a:t>
            </a:r>
            <a:r>
              <a:rPr lang="zh-TW" altLang="en-US" sz="3000" dirty="0">
                <a:latin typeface="+mj-ea"/>
                <a:ea typeface="+mj-ea"/>
              </a:rPr>
              <a:t>位國民黨立委、</a:t>
            </a:r>
            <a:r>
              <a:rPr lang="en-US" altLang="zh-TW" sz="3000" dirty="0">
                <a:latin typeface="+mj-ea"/>
                <a:ea typeface="+mj-ea"/>
              </a:rPr>
              <a:t>17</a:t>
            </a:r>
            <a:r>
              <a:rPr lang="zh-TW" altLang="en-US" sz="3000" dirty="0">
                <a:latin typeface="+mj-ea"/>
                <a:ea typeface="+mj-ea"/>
              </a:rPr>
              <a:t>位民進黨、</a:t>
            </a:r>
            <a:r>
              <a:rPr lang="en-US" altLang="zh-TW" sz="3000" dirty="0">
                <a:latin typeface="+mj-ea"/>
                <a:ea typeface="+mj-ea"/>
              </a:rPr>
              <a:t>2</a:t>
            </a:r>
            <a:r>
              <a:rPr lang="zh-TW" altLang="en-US" sz="3000" dirty="0">
                <a:latin typeface="+mj-ea"/>
                <a:ea typeface="+mj-ea"/>
              </a:rPr>
              <a:t>位民眾黨立委、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en-US" sz="3000" dirty="0">
                <a:latin typeface="+mj-ea"/>
                <a:ea typeface="+mj-ea"/>
              </a:rPr>
              <a:t>位時代力量立委獲選， 國民黨立委佔了</a:t>
            </a:r>
            <a:r>
              <a:rPr lang="en-US" altLang="zh-TW" sz="3000" dirty="0">
                <a:latin typeface="+mj-ea"/>
                <a:ea typeface="+mj-ea"/>
              </a:rPr>
              <a:t>13.0%</a:t>
            </a:r>
            <a:r>
              <a:rPr lang="zh-TW" altLang="en-US" sz="3000" dirty="0">
                <a:latin typeface="+mj-ea"/>
                <a:ea typeface="+mj-ea"/>
              </a:rPr>
              <a:t>，民進黨立委佔了</a:t>
            </a:r>
            <a:r>
              <a:rPr lang="en-US" altLang="zh-TW" sz="3000" dirty="0">
                <a:latin typeface="+mj-ea"/>
                <a:ea typeface="+mj-ea"/>
              </a:rPr>
              <a:t>73.9%</a:t>
            </a:r>
            <a:r>
              <a:rPr lang="zh-TW" altLang="en-US" sz="3000" dirty="0">
                <a:latin typeface="+mj-ea"/>
                <a:ea typeface="+mj-ea"/>
              </a:rPr>
              <a:t>，民眾黨立委佔了</a:t>
            </a:r>
            <a:r>
              <a:rPr lang="en-US" altLang="zh-TW" sz="3000" dirty="0">
                <a:latin typeface="+mj-ea"/>
                <a:ea typeface="+mj-ea"/>
              </a:rPr>
              <a:t>8.7%</a:t>
            </a:r>
            <a:r>
              <a:rPr lang="zh-TW" altLang="en-US" sz="3000" dirty="0">
                <a:latin typeface="+mj-ea"/>
                <a:ea typeface="+mj-ea"/>
              </a:rPr>
              <a:t>，時代力量立委佔了</a:t>
            </a:r>
            <a:r>
              <a:rPr lang="en-US" altLang="zh-TW" sz="3000" dirty="0">
                <a:latin typeface="+mj-ea"/>
                <a:ea typeface="+mj-ea"/>
              </a:rPr>
              <a:t>4.3%</a:t>
            </a:r>
            <a:r>
              <a:rPr lang="zh-TW" altLang="en-US" sz="3000" dirty="0">
                <a:latin typeface="+mj-ea"/>
                <a:ea typeface="+mj-ea"/>
              </a:rPr>
              <a:t>，區域立委有</a:t>
            </a:r>
            <a:r>
              <a:rPr lang="en-US" altLang="zh-TW" sz="3000" dirty="0">
                <a:latin typeface="+mj-ea"/>
                <a:ea typeface="+mj-ea"/>
              </a:rPr>
              <a:t>10</a:t>
            </a:r>
            <a:r>
              <a:rPr lang="zh-TW" altLang="en-US" sz="3000" dirty="0">
                <a:latin typeface="+mj-ea"/>
                <a:ea typeface="+mj-ea"/>
              </a:rPr>
              <a:t>位，不分區立委有</a:t>
            </a:r>
            <a:r>
              <a:rPr lang="en-US" altLang="zh-TW" sz="3000" dirty="0">
                <a:latin typeface="+mj-ea"/>
                <a:ea typeface="+mj-ea"/>
              </a:rPr>
              <a:t>7</a:t>
            </a:r>
            <a:r>
              <a:rPr lang="zh-TW" altLang="en-US" sz="3000" dirty="0">
                <a:latin typeface="+mj-ea"/>
                <a:ea typeface="+mj-ea"/>
              </a:rPr>
              <a:t>位</a:t>
            </a:r>
            <a:r>
              <a:rPr lang="zh-TW" altLang="en-US" sz="3000" dirty="0" smtClean="0">
                <a:latin typeface="+mj-ea"/>
                <a:ea typeface="+mj-ea"/>
              </a:rPr>
              <a:t>。</a:t>
            </a:r>
            <a:endParaRPr lang="en-US" altLang="zh-TW" sz="3000" dirty="0" smtClean="0">
              <a:latin typeface="+mj-ea"/>
              <a:ea typeface="+mj-ea"/>
            </a:endParaRPr>
          </a:p>
          <a:p>
            <a:r>
              <a:rPr lang="zh-TW" altLang="en-US" sz="3000" dirty="0">
                <a:latin typeface="+mj-ea"/>
                <a:ea typeface="+mj-ea"/>
              </a:rPr>
              <a:t>以獲獎的委員佔自黨比例來看，國民黨獲獎委員</a:t>
            </a:r>
            <a:r>
              <a:rPr lang="en-US" altLang="zh-TW" sz="3000" dirty="0">
                <a:latin typeface="+mj-ea"/>
                <a:ea typeface="+mj-ea"/>
              </a:rPr>
              <a:t>3</a:t>
            </a:r>
            <a:r>
              <a:rPr lang="zh-TW" altLang="en-US" sz="3000" dirty="0">
                <a:latin typeface="+mj-ea"/>
                <a:ea typeface="+mj-ea"/>
              </a:rPr>
              <a:t>位，佔全體國民黨籍委員</a:t>
            </a:r>
            <a:r>
              <a:rPr lang="en-US" altLang="zh-TW" sz="3000" dirty="0">
                <a:latin typeface="+mj-ea"/>
                <a:ea typeface="+mj-ea"/>
              </a:rPr>
              <a:t>8.1%</a:t>
            </a:r>
            <a:r>
              <a:rPr lang="zh-TW" altLang="en-US" sz="3000" dirty="0">
                <a:latin typeface="+mj-ea"/>
                <a:ea typeface="+mj-ea"/>
              </a:rPr>
              <a:t>；民進黨獲獎委員</a:t>
            </a:r>
            <a:r>
              <a:rPr lang="en-US" altLang="zh-TW" sz="3000" dirty="0">
                <a:latin typeface="+mj-ea"/>
                <a:ea typeface="+mj-ea"/>
              </a:rPr>
              <a:t>17</a:t>
            </a:r>
            <a:r>
              <a:rPr lang="zh-TW" altLang="en-US" sz="3000" dirty="0">
                <a:latin typeface="+mj-ea"/>
                <a:ea typeface="+mj-ea"/>
              </a:rPr>
              <a:t>位，佔全體民進黨籍委員</a:t>
            </a:r>
            <a:r>
              <a:rPr lang="en-US" altLang="zh-TW" sz="3000" dirty="0">
                <a:latin typeface="+mj-ea"/>
                <a:ea typeface="+mj-ea"/>
              </a:rPr>
              <a:t>27.4%</a:t>
            </a:r>
            <a:r>
              <a:rPr lang="zh-TW" altLang="en-US" sz="3000" dirty="0">
                <a:latin typeface="+mj-ea"/>
                <a:ea typeface="+mj-ea"/>
              </a:rPr>
              <a:t>；台灣民眾黨獲獎委員</a:t>
            </a:r>
            <a:r>
              <a:rPr lang="en-US" altLang="zh-TW" sz="3000" dirty="0">
                <a:latin typeface="+mj-ea"/>
                <a:ea typeface="+mj-ea"/>
              </a:rPr>
              <a:t>2</a:t>
            </a:r>
            <a:r>
              <a:rPr lang="zh-TW" altLang="en-US" sz="3000" dirty="0">
                <a:latin typeface="+mj-ea"/>
                <a:ea typeface="+mj-ea"/>
              </a:rPr>
              <a:t>位，佔全體台灣民眾黨籍委員</a:t>
            </a:r>
            <a:r>
              <a:rPr lang="en-US" altLang="zh-TW" sz="3000" dirty="0">
                <a:latin typeface="+mj-ea"/>
                <a:ea typeface="+mj-ea"/>
              </a:rPr>
              <a:t>40.0%</a:t>
            </a:r>
            <a:r>
              <a:rPr lang="zh-TW" altLang="en-US" sz="3000" dirty="0">
                <a:latin typeface="+mj-ea"/>
                <a:ea typeface="+mj-ea"/>
              </a:rPr>
              <a:t>；時代力量獲獎委員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en-US" sz="3000" dirty="0">
                <a:latin typeface="+mj-ea"/>
                <a:ea typeface="+mj-ea"/>
              </a:rPr>
              <a:t>，佔全體時代力量黨籍委員</a:t>
            </a:r>
            <a:r>
              <a:rPr lang="en-US" altLang="zh-TW" sz="3000" dirty="0">
                <a:latin typeface="+mj-ea"/>
                <a:ea typeface="+mj-ea"/>
              </a:rPr>
              <a:t>33.3%</a:t>
            </a:r>
            <a:r>
              <a:rPr lang="zh-TW" altLang="en-US" sz="3000" dirty="0">
                <a:latin typeface="+mj-ea"/>
                <a:ea typeface="+mj-ea"/>
              </a:rPr>
              <a:t>。</a:t>
            </a:r>
            <a:endParaRPr lang="zh-TW" altLang="zh-TW" sz="3000" dirty="0">
              <a:latin typeface="+mj-ea"/>
              <a:ea typeface="+mj-ea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066800" y="135839"/>
            <a:ext cx="10058400" cy="88696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總結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600891" y="849086"/>
                <a:ext cx="11155680" cy="5917473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zh-TW" altLang="zh-TW" sz="2600" dirty="0">
                    <a:latin typeface="+mj-ea"/>
                    <a:ea typeface="+mj-ea"/>
                  </a:rPr>
                  <a:t>依據立法院公佈的議事開放資料，</a:t>
                </a:r>
                <a:r>
                  <a:rPr lang="zh-TW" altLang="en-US" sz="2600" dirty="0">
                    <a:latin typeface="+mj-ea"/>
                    <a:ea typeface="+mj-ea"/>
                  </a:rPr>
                  <a:t>將</a:t>
                </a:r>
                <a:r>
                  <a:rPr lang="zh-TW" altLang="zh-TW" sz="2600" dirty="0">
                    <a:latin typeface="+mj-ea"/>
                    <a:ea typeface="+mj-ea"/>
                  </a:rPr>
                  <a:t>提出部分條文修正案的委員列入統計，以</a:t>
                </a:r>
                <a:r>
                  <a:rPr lang="zh-TW" altLang="en-US" sz="2600" dirty="0">
                    <a:latin typeface="+mj-ea"/>
                    <a:ea typeface="+mj-ea"/>
                  </a:rPr>
                  <a:t>演算法</a:t>
                </a:r>
                <a:r>
                  <a:rPr lang="zh-TW" altLang="en-US" sz="2600" dirty="0">
                    <a:latin typeface="Arial Unicode MS"/>
                    <a:ea typeface="Arial Unicode MS"/>
                    <a:cs typeface="Arial Unicode MS"/>
                  </a:rPr>
                  <a:t>*</a:t>
                </a:r>
                <a:r>
                  <a:rPr lang="zh-TW" altLang="en-US" sz="2600" dirty="0">
                    <a:latin typeface="+mj-ea"/>
                    <a:ea typeface="+mj-ea"/>
                  </a:rPr>
                  <a:t>計算出各</a:t>
                </a:r>
                <a:r>
                  <a:rPr lang="zh-TW" altLang="zh-TW" sz="2600" dirty="0">
                    <a:latin typeface="+mj-ea"/>
                    <a:ea typeface="+mj-ea"/>
                  </a:rPr>
                  <a:t>委員所提「部分條文修正案」</a:t>
                </a:r>
                <a:r>
                  <a:rPr lang="zh-TW" altLang="en-US" sz="2600" dirty="0">
                    <a:latin typeface="+mj-ea"/>
                    <a:ea typeface="+mj-ea"/>
                  </a:rPr>
                  <a:t>之</a:t>
                </a:r>
                <a:r>
                  <a:rPr lang="zh-TW" altLang="zh-TW" sz="2600" dirty="0">
                    <a:latin typeface="+mj-ea"/>
                    <a:ea typeface="+mj-ea"/>
                  </a:rPr>
                  <a:t>「修正條文」與「現行條文」的</a:t>
                </a:r>
                <a:r>
                  <a:rPr lang="zh-TW" altLang="en-US" sz="2600" dirty="0">
                    <a:latin typeface="+mj-ea"/>
                    <a:ea typeface="+mj-ea"/>
                  </a:rPr>
                  <a:t>異同</a:t>
                </a:r>
                <a:r>
                  <a:rPr lang="zh-TW" altLang="zh-TW" sz="2600" dirty="0">
                    <a:latin typeface="+mj-ea"/>
                    <a:ea typeface="+mj-ea"/>
                  </a:rPr>
                  <a:t>，得出</a:t>
                </a:r>
                <a:r>
                  <a:rPr lang="zh-TW" altLang="en-US" sz="2600" dirty="0">
                    <a:latin typeface="+mj-ea"/>
                    <a:ea typeface="+mj-ea"/>
                  </a:rPr>
                  <a:t>該修正條文</a:t>
                </a:r>
                <a:r>
                  <a:rPr lang="zh-TW" altLang="zh-TW" sz="2600" dirty="0">
                    <a:latin typeface="+mj-ea"/>
                    <a:ea typeface="+mj-ea"/>
                  </a:rPr>
                  <a:t>「相似度」數值</a:t>
                </a:r>
                <a:r>
                  <a:rPr lang="zh-TW" altLang="en-US" sz="2600" dirty="0"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latin typeface="+mj-ea"/>
                  <a:ea typeface="+mj-ea"/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zh-TW" altLang="zh-TW" sz="2600" dirty="0">
                    <a:latin typeface="+mj-ea"/>
                    <a:ea typeface="+mj-ea"/>
                  </a:rPr>
                  <a:t>將委員所提「部分條文修正案」的所有條文的「相似度」數值加總，除以「部分條文修正案」的修正條文總數，得出該委員在該會期「部分條文修正案」的「相似度平均數」</a:t>
                </a:r>
                <a:r>
                  <a:rPr lang="zh-TW" altLang="en-US" sz="2600" dirty="0"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zh-TW" altLang="en-US" sz="2600" dirty="0">
                    <a:latin typeface="+mj-ea"/>
                    <a:ea typeface="+mj-ea"/>
                  </a:rPr>
                  <a:t>       相似度平均值公式如下：</a:t>
                </a:r>
                <a:r>
                  <a:rPr lang="en-US" altLang="zh-TW" sz="2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2600" i="1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altLang="zh-TW" sz="2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altLang="zh-TW" sz="2600" i="1">
                        <a:latin typeface="Cambria Math"/>
                      </a:rPr>
                      <m:t> </m:t>
                    </m:r>
                  </m:oMath>
                </a14:m>
                <a:r>
                  <a:rPr lang="en-US" altLang="zh-TW" sz="2600" dirty="0" err="1">
                    <a:latin typeface="+mj-ea"/>
                    <a:ea typeface="+mj-ea"/>
                  </a:rPr>
                  <a:t>avg</a:t>
                </a:r>
                <a:r>
                  <a:rPr lang="en-US" altLang="zh-TW" sz="2600" dirty="0">
                    <a:latin typeface="+mj-ea"/>
                    <a:ea typeface="+mj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600" i="1" smtClean="0">
                            <a:latin typeface="Cambria Math" panose="02040503050406030204" pitchFamily="18" charset="0"/>
                            <a:ea typeface="+mj-ea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US" altLang="zh-TW" sz="2600" i="1" smtClean="0">
                                <a:latin typeface="Cambria Math" panose="02040503050406030204" pitchFamily="18" charset="0"/>
                                <a:ea typeface="+mj-ea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𝑛</m:t>
                            </m:r>
                            <m: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𝑘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zh-TW" sz="2600" b="0" i="1" smtClean="0">
                                    <a:latin typeface="Cambria Math" panose="02040503050406030204" pitchFamily="18" charset="0"/>
                                    <a:ea typeface="+mj-ea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zh-TW" sz="2600" b="0" i="0" smtClean="0">
                                    <a:latin typeface="Cambria Math"/>
                                    <a:ea typeface="+mj-ea"/>
                                  </a:rPr>
                                  <m:t>I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altLang="zh-TW" sz="2600" b="0" i="0" smtClean="0">
                                    <a:latin typeface="Cambria Math"/>
                                    <a:ea typeface="+mj-ea"/>
                                  </a:rPr>
                                  <m:t>k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m:rPr>
                            <m:sty m:val="p"/>
                          </m:rPr>
                          <a:rPr lang="en-US" altLang="zh-TW" sz="2600" b="0" i="0" smtClean="0">
                            <a:latin typeface="Cambria Math"/>
                            <a:ea typeface="+mj-ea"/>
                          </a:rPr>
                          <m:t>k</m:t>
                        </m:r>
                      </m:den>
                    </m:f>
                  </m:oMath>
                </a14:m>
                <a:endParaRPr lang="en-US" altLang="zh-TW" sz="2600" dirty="0"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en-US" altLang="zh-TW" sz="2600" dirty="0">
                    <a:latin typeface="+mj-ea"/>
                    <a:ea typeface="+mj-ea"/>
                  </a:rPr>
                  <a:t> </a:t>
                </a:r>
                <a14:m>
                  <m:oMath xmlns:m="http://schemas.openxmlformats.org/officeDocument/2006/math">
                    <m:r>
                      <a:rPr lang="zh-TW" altLang="en-US" sz="2600" b="0" i="0" dirty="0" smtClean="0">
                        <a:latin typeface="Cambria Math"/>
                        <a:ea typeface="+mj-ea"/>
                      </a:rPr>
                      <m:t> </m:t>
                    </m:r>
                    <m:r>
                      <a:rPr lang="zh-TW" altLang="en-US" sz="2600" b="0" i="1" dirty="0" smtClean="0">
                        <a:latin typeface="Cambria Math"/>
                        <a:ea typeface="+mj-ea"/>
                      </a:rPr>
                      <m:t>      </m:t>
                    </m:r>
                    <m:r>
                      <a:rPr lang="zh-TW" altLang="en-US" sz="2600" i="0" dirty="0" smtClean="0">
                        <a:latin typeface="Cambria Math"/>
                        <a:ea typeface="+mj-ea"/>
                      </a:rPr>
                      <m:t>相似度</m:t>
                    </m:r>
                    <m:r>
                      <a:rPr lang="en-US" altLang="zh-TW" sz="2600" b="0" i="0" dirty="0" smtClean="0">
                        <a:latin typeface="Cambria Math"/>
                        <a:ea typeface="+mj-ea"/>
                      </a:rPr>
                      <m:t>:</m:t>
                    </m:r>
                    <m:sSub>
                      <m:sSubPr>
                        <m:ctrlPr>
                          <a:rPr lang="en-US" altLang="zh-TW" sz="2600" i="1" smtClean="0">
                            <a:latin typeface="Cambria Math" panose="02040503050406030204" pitchFamily="18" charset="0"/>
                            <a:ea typeface="+mj-ea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2600" i="1">
                            <a:latin typeface="Cambria Math" panose="02040503050406030204" pitchFamily="18" charset="0"/>
                            <a:ea typeface="+mj-ea"/>
                          </a:rPr>
                          <m:t>I</m:t>
                        </m:r>
                      </m:e>
                      <m:sub>
                        <m:r>
                          <a:rPr lang="en-US" altLang="zh-TW" sz="2600" b="0" i="1" smtClean="0">
                            <a:latin typeface="Cambria Math" panose="02040503050406030204" pitchFamily="18" charset="0"/>
                            <a:ea typeface="+mj-ea"/>
                          </a:rPr>
                          <m:t>𝑘</m:t>
                        </m:r>
                      </m:sub>
                    </m:sSub>
                    <m:r>
                      <a:rPr lang="zh-TW" altLang="en-US" sz="2600" b="0" i="0" smtClean="0">
                        <a:latin typeface="Cambria Math"/>
                        <a:ea typeface="+mj-ea"/>
                      </a:rPr>
                      <m:t>  </m:t>
                    </m:r>
                    <m:r>
                      <a:rPr lang="zh-TW" altLang="en-US" sz="2600" b="0" i="1" smtClean="0">
                        <a:latin typeface="Cambria Math"/>
                        <a:ea typeface="+mj-ea"/>
                      </a:rPr>
                      <m:t>；</m:t>
                    </m:r>
                    <m:r>
                      <a:rPr lang="zh-TW" altLang="en-US" sz="2600" i="0">
                        <a:latin typeface="Cambria Math"/>
                        <a:ea typeface="+mj-ea"/>
                      </a:rPr>
                      <m:t>委員提案條文數</m:t>
                    </m:r>
                    <m:r>
                      <a:rPr lang="en-US" altLang="zh-TW" sz="2600" b="0" i="0" smtClean="0">
                        <a:latin typeface="Cambria Math"/>
                        <a:ea typeface="+mj-ea"/>
                      </a:rPr>
                      <m:t>:</m:t>
                    </m:r>
                    <m:r>
                      <m:rPr>
                        <m:sty m:val="p"/>
                      </m:rPr>
                      <a:rPr lang="en-US" altLang="zh-TW" sz="2600" b="0" i="0" smtClean="0">
                        <a:latin typeface="Cambria Math"/>
                        <a:ea typeface="+mj-ea"/>
                      </a:rPr>
                      <m:t>k</m:t>
                    </m:r>
                  </m:oMath>
                </a14:m>
                <a:endParaRPr lang="en-US" altLang="zh-TW" sz="2600" dirty="0">
                  <a:latin typeface="+mj-ea"/>
                  <a:ea typeface="+mj-ea"/>
                </a:endParaRPr>
              </a:p>
              <a:p>
                <a:pPr marL="514350" indent="-514350">
                  <a:buFont typeface="+mj-lt"/>
                  <a:buAutoNum type="arabicPeriod" startAt="3"/>
                </a:pP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以（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</a:rPr>
                  <a:t> 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筆畫排序第一位的孔文吉委員為例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），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孔文吉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委員在第十屆第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4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會期，共提出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條修正條文，我們依程式比對分別得出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條修正條文與現行條文的「相似度」數值，加總後除以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，得出相似度平均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數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為：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0.876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solidFill>
                    <a:srgbClr val="FF0000"/>
                  </a:solidFill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zh-TW" altLang="zh-TW" dirty="0">
                    <a:latin typeface="+mj-ea"/>
                    <a:ea typeface="+mj-ea"/>
                    <a:cs typeface="Arial Unicode MS"/>
                  </a:rPr>
                  <a:t>*</a:t>
                </a:r>
                <a:r>
                  <a:rPr lang="zh-TW" altLang="en-US" dirty="0">
                    <a:latin typeface="+mj-ea"/>
                    <a:ea typeface="+mj-ea"/>
                    <a:cs typeface="Arial Unicode MS"/>
                  </a:rPr>
                  <a:t>根據</a:t>
                </a:r>
                <a:r>
                  <a:rPr lang="en-US" altLang="zh-TW" dirty="0">
                    <a:latin typeface="+mj-ea"/>
                    <a:ea typeface="+mj-ea"/>
                    <a:cs typeface="Arial Unicode MS"/>
                  </a:rPr>
                  <a:t>Dice</a:t>
                </a:r>
                <a:r>
                  <a:rPr lang="zh-TW" altLang="en-US" dirty="0">
                    <a:latin typeface="+mj-ea"/>
                    <a:ea typeface="+mj-ea"/>
                    <a:cs typeface="Arial Unicode MS"/>
                  </a:rPr>
                  <a:t>係數找出兩個字符串之間的相似度，該相似度演算通常優於編輯距離算法。</a:t>
                </a:r>
                <a:endParaRPr lang="en-US" altLang="zh-TW" dirty="0">
                  <a:latin typeface="+mj-ea"/>
                  <a:ea typeface="+mj-ea"/>
                </a:endParaRPr>
              </a:p>
              <a:p>
                <a:pPr marL="457200" indent="-457200">
                  <a:buFont typeface="+mj-lt"/>
                  <a:buAutoNum type="arabicPeriod" startAt="3"/>
                </a:pPr>
                <a:endParaRPr lang="zh-TW" altLang="en-US" sz="2400" dirty="0">
                  <a:latin typeface="+mj-ea"/>
                  <a:ea typeface="+mj-ea"/>
                </a:endParaRP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0891" y="849086"/>
                <a:ext cx="11155680" cy="5917473"/>
              </a:xfrm>
              <a:blipFill>
                <a:blip r:embed="rId2"/>
                <a:stretch>
                  <a:fillRect l="-874" t="-154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069848" y="131936"/>
            <a:ext cx="10058400" cy="730213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dirty="0"/>
              <a:t>實驗指標：部分條文修正案「相似度」分析說明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25F8D3F-F68E-4992-B938-A86B93A23CCC}"/>
              </a:ext>
            </a:extLst>
          </p:cNvPr>
          <p:cNvSpPr txBox="1"/>
          <p:nvPr/>
        </p:nvSpPr>
        <p:spPr>
          <a:xfrm>
            <a:off x="600891" y="6192253"/>
            <a:ext cx="9972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註：部分條文修正案之現行條文與修正條文的資料來源：「立院議事及發言系統」。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 smtClean="0">
                <a:latin typeface="+mj-ea"/>
                <a:ea typeface="+mj-ea"/>
              </a:rPr>
              <a:t>截至</a:t>
            </a:r>
            <a:r>
              <a:rPr lang="en-US" altLang="zh-TW" i="1" dirty="0" smtClean="0">
                <a:latin typeface="+mj-ea"/>
                <a:ea typeface="+mj-ea"/>
              </a:rPr>
              <a:t>8/17)</a:t>
            </a:r>
            <a:endParaRPr lang="zh-TW" altLang="en-US" i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79425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8639" y="262563"/>
            <a:ext cx="10933611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 smtClean="0"/>
              <a:t>10-7</a:t>
            </a:r>
            <a:r>
              <a:rPr lang="zh-TW" altLang="en-US" sz="3200" dirty="0" smtClean="0"/>
              <a:t>會期</a:t>
            </a:r>
            <a:r>
              <a:rPr lang="zh-TW" altLang="en-US" sz="3200" dirty="0"/>
              <a:t>部分條文修正案「相似度」居前</a:t>
            </a:r>
            <a:r>
              <a:rPr lang="en-US" altLang="zh-TW" sz="3200" dirty="0"/>
              <a:t>25%</a:t>
            </a:r>
            <a:r>
              <a:rPr lang="zh-TW" altLang="en-US" sz="3200" dirty="0"/>
              <a:t>（高）的委員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1903" y="5990644"/>
            <a:ext cx="10556095" cy="65087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上表依序按照相似度比率排列。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623946"/>
              </p:ext>
            </p:extLst>
          </p:nvPr>
        </p:nvGraphicFramePr>
        <p:xfrm>
          <a:off x="621903" y="752537"/>
          <a:ext cx="11116493" cy="486000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682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75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羅明才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35</a:t>
                      </a:r>
                      <a:endParaRPr lang="en-US" altLang="zh-TW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0.959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羅美玲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0.669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余天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0.917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吳欣盈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台灣民眾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0.666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鄭運鵬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0.884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郭國文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0.664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蔡適應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0.860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呂玉玲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0.661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何志偉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0.850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許智傑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0.661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吳怡玎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0.846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陳靜敏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0.659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柯建銘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0.760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鍾佳濱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0.659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賴惠員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0.728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王美惠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0.659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趙天麟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0.715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吳思瑤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0.657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陳瑩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0.699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黃秀芳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0.656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林俊憲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0.694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吳玉琴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0.654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趙正宇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無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0.691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范雲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184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0.646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劉建國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0.689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陳素月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0.645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洪申翰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0.677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023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8639" y="262563"/>
            <a:ext cx="10933611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 smtClean="0"/>
              <a:t>10-7</a:t>
            </a:r>
            <a:r>
              <a:rPr lang="zh-TW" altLang="en-US" sz="3200" dirty="0" smtClean="0"/>
              <a:t>會期</a:t>
            </a:r>
            <a:r>
              <a:rPr lang="zh-TW" altLang="en-US" sz="3200" dirty="0"/>
              <a:t>部分條文修正案「相似度」居後</a:t>
            </a:r>
            <a:r>
              <a:rPr lang="en-US" altLang="zh-TW" sz="3200" dirty="0"/>
              <a:t>25%</a:t>
            </a:r>
            <a:r>
              <a:rPr lang="zh-TW" altLang="en-US" sz="3200" dirty="0"/>
              <a:t>（低）的委員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1903" y="6025903"/>
            <a:ext cx="10556095" cy="63496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上表依序按照相似度比率排列。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211598"/>
              </p:ext>
            </p:extLst>
          </p:nvPr>
        </p:nvGraphicFramePr>
        <p:xfrm>
          <a:off x="621903" y="752537"/>
          <a:ext cx="11116493" cy="492284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447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 smtClean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林淑芬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0.256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林楚茵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陳歐珀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0.451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陳玉珍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鄭正鈐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0.475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王鴻薇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孔文吉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0.483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馬文君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陳明文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0.492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陳琬惠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台灣民眾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黃世杰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0.502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萬美玲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江永昌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0.587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劉櫂豪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林昶佐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無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0.590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伍麗華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江啟臣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0.590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蔡易餘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10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吳秉叡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0.592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邱議瑩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0.612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謝衣鳯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0.595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鄭麗文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0.612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邱志偉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0.596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魯明哲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0.613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邱臣遠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台灣民眾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傅崐萁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0.614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王定宇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826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2" y="745094"/>
            <a:ext cx="11870267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 smtClean="0"/>
              <a:t>10-2~10-7</a:t>
            </a:r>
            <a:r>
              <a:rPr lang="zh-TW" altLang="en-US" sz="3200" dirty="0" smtClean="0"/>
              <a:t>會期</a:t>
            </a:r>
            <a:r>
              <a:rPr lang="zh-TW" altLang="en-US" sz="3200" dirty="0"/>
              <a:t>部分條文修正案「平均相似度」超過</a:t>
            </a:r>
            <a:r>
              <a:rPr lang="en-US" altLang="zh-TW" sz="3200" dirty="0"/>
              <a:t>3</a:t>
            </a:r>
            <a:r>
              <a:rPr lang="zh-TW" altLang="en-US" sz="3200" dirty="0"/>
              <a:t>個會期</a:t>
            </a:r>
            <a:r>
              <a:rPr lang="en-US" altLang="zh-TW" sz="3200" dirty="0"/>
              <a:t/>
            </a:r>
            <a:br>
              <a:rPr lang="en-US" altLang="zh-TW" sz="3200" dirty="0"/>
            </a:br>
            <a:r>
              <a:rPr lang="zh-TW" altLang="en-US" sz="3200" dirty="0"/>
              <a:t>居前</a:t>
            </a:r>
            <a:r>
              <a:rPr lang="en-US" altLang="zh-TW" sz="3200" dirty="0"/>
              <a:t>25%</a:t>
            </a:r>
            <a:r>
              <a:rPr lang="zh-TW" altLang="en-US" sz="3200" dirty="0"/>
              <a:t>（高）的委員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32047"/>
              </p:ext>
            </p:extLst>
          </p:nvPr>
        </p:nvGraphicFramePr>
        <p:xfrm>
          <a:off x="485829" y="1770341"/>
          <a:ext cx="11248971" cy="371747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339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91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5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24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2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入榜次數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鄭運鵬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0.8840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趙正宇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無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0.6906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劉世芳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0.6397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廖婉汝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0.6299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溫玉霞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0.6278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馬文君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0.6050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鄭正鈐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0.4752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485829" y="6004913"/>
            <a:ext cx="10556095" cy="55281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 smtClean="0"/>
              <a:t>上表依序按照相似度比率排列。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 smtClean="0"/>
              <a:t>相似</a:t>
            </a:r>
            <a:r>
              <a:rPr lang="zh-TW" altLang="en-US" dirty="0"/>
              <a:t>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030252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0933" y="262563"/>
            <a:ext cx="11497734" cy="643524"/>
          </a:xfrm>
        </p:spPr>
        <p:txBody>
          <a:bodyPr>
            <a:noAutofit/>
          </a:bodyPr>
          <a:lstStyle/>
          <a:p>
            <a:pPr algn="ctr"/>
            <a:r>
              <a:rPr lang="en-US" altLang="zh-TW" sz="2800" dirty="0" smtClean="0"/>
              <a:t>10-1~10-7</a:t>
            </a:r>
            <a:r>
              <a:rPr lang="zh-TW" altLang="en-US" sz="2800" dirty="0" smtClean="0"/>
              <a:t>會期</a:t>
            </a:r>
            <a:r>
              <a:rPr lang="zh-TW" altLang="en-US" sz="2800" dirty="0"/>
              <a:t>部分條文修正案「平均相似度」超過</a:t>
            </a:r>
            <a:r>
              <a:rPr lang="en-US" altLang="zh-TW" sz="2800" dirty="0"/>
              <a:t>3</a:t>
            </a:r>
            <a:r>
              <a:rPr lang="zh-TW" altLang="en-US" sz="2800" dirty="0"/>
              <a:t>個會期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zh-TW" altLang="en-US" sz="2800" dirty="0"/>
              <a:t>居後</a:t>
            </a:r>
            <a:r>
              <a:rPr lang="en-US" altLang="zh-TW" sz="2800" dirty="0"/>
              <a:t>25%</a:t>
            </a:r>
            <a:r>
              <a:rPr lang="zh-TW" altLang="en-US" sz="2800" dirty="0"/>
              <a:t>（低）的委員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824823"/>
              </p:ext>
            </p:extLst>
          </p:nvPr>
        </p:nvGraphicFramePr>
        <p:xfrm>
          <a:off x="394083" y="1290284"/>
          <a:ext cx="11251433" cy="443233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339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96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5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2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35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6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入榜次數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范雲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184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0.6463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蘇巧慧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0.6336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96955610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邱顯智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時力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0.6260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7037554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王婉諭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時力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0.6228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邱議瑩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0.6118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蔡易餘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0.6091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陳玉珍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0.6031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王定宇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0.6021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江永昌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0.5874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517234" y="6106818"/>
            <a:ext cx="10556095" cy="55281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 smtClean="0"/>
              <a:t>上表依序按照相似度比率排列。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 smtClean="0"/>
              <a:t>相似</a:t>
            </a:r>
            <a:r>
              <a:rPr lang="zh-TW" altLang="en-US" dirty="0"/>
              <a:t>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36021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5270093" y="166459"/>
            <a:ext cx="2506662" cy="1597025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solidFill>
                  <a:schemeClr val="bg1">
                    <a:lumMod val="50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目錄</a:t>
            </a:r>
          </a:p>
        </p:txBody>
      </p:sp>
      <p:sp>
        <p:nvSpPr>
          <p:cNvPr id="9" name="矩形 8"/>
          <p:cNvSpPr/>
          <p:nvPr/>
        </p:nvSpPr>
        <p:spPr>
          <a:xfrm>
            <a:off x="3448591" y="1946361"/>
            <a:ext cx="731519" cy="748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1.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448592" y="4349933"/>
            <a:ext cx="731519" cy="748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3.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448592" y="3148147"/>
            <a:ext cx="731519" cy="7489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2.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180111" y="1946361"/>
            <a:ext cx="4911638" cy="7489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全院</a:t>
            </a:r>
          </a:p>
        </p:txBody>
      </p:sp>
      <p:sp>
        <p:nvSpPr>
          <p:cNvPr id="13" name="矩形 12"/>
          <p:cNvSpPr/>
          <p:nvPr/>
        </p:nvSpPr>
        <p:spPr>
          <a:xfrm>
            <a:off x="4180111" y="3148147"/>
            <a:ext cx="4911638" cy="7489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委員會</a:t>
            </a:r>
          </a:p>
        </p:txBody>
      </p:sp>
      <p:sp>
        <p:nvSpPr>
          <p:cNvPr id="14" name="矩形 13"/>
          <p:cNvSpPr/>
          <p:nvPr/>
        </p:nvSpPr>
        <p:spPr>
          <a:xfrm>
            <a:off x="4180111" y="4349933"/>
            <a:ext cx="4911638" cy="7489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zh-TW" sz="2400" b="1" dirty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1EC0EDD-6098-6847-9F39-149630F197B5}"/>
              </a:ext>
            </a:extLst>
          </p:cNvPr>
          <p:cNvSpPr txBox="1"/>
          <p:nvPr/>
        </p:nvSpPr>
        <p:spPr>
          <a:xfrm>
            <a:off x="4626404" y="4355553"/>
            <a:ext cx="401905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zh-TW" altLang="en-US" sz="2300" dirty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實驗指標：</a:t>
            </a:r>
            <a:endParaRPr lang="en-US" altLang="zh-TW" sz="2300" dirty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r>
              <a:rPr lang="zh-TW" altLang="en-US" sz="2300" dirty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部分條文修正案，相似度分析</a:t>
            </a:r>
            <a:endParaRPr lang="en-US" altLang="zh-TW" sz="2300" b="1" dirty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6125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848" y="177062"/>
            <a:ext cx="10058400" cy="562772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3600" dirty="0"/>
              <a:t>小結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7775" y="1130544"/>
            <a:ext cx="10681853" cy="563602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u"/>
            </a:pPr>
            <a:r>
              <a:rPr lang="en-US" altLang="zh-TW" sz="3200" dirty="0"/>
              <a:t>2022</a:t>
            </a:r>
            <a:r>
              <a:rPr lang="zh-TW" altLang="en-US" sz="3200" dirty="0"/>
              <a:t>縣市長選舉，共有</a:t>
            </a:r>
            <a:r>
              <a:rPr lang="en-US" altLang="zh-TW" sz="3200" dirty="0"/>
              <a:t>11</a:t>
            </a:r>
            <a:r>
              <a:rPr lang="zh-TW" altLang="en-US" sz="3200" dirty="0"/>
              <a:t>位現任立法委員投入競選。由於現任參選的委員，擔任立委的屆期不相同，若以本屆</a:t>
            </a:r>
            <a:r>
              <a:rPr lang="en-US" altLang="zh-TW" sz="3200" dirty="0"/>
              <a:t>(</a:t>
            </a:r>
            <a:r>
              <a:rPr lang="zh-TW" altLang="en-US" sz="3200" dirty="0"/>
              <a:t>第</a:t>
            </a:r>
            <a:r>
              <a:rPr lang="en-US" altLang="zh-TW" sz="3200" dirty="0"/>
              <a:t>10</a:t>
            </a:r>
            <a:r>
              <a:rPr lang="zh-TW" altLang="en-US" sz="3200" dirty="0"/>
              <a:t>屆</a:t>
            </a:r>
            <a:r>
              <a:rPr lang="en-US" altLang="zh-TW" sz="3200" dirty="0"/>
              <a:t>)</a:t>
            </a:r>
            <a:r>
              <a:rPr lang="zh-TW" altLang="en-US" sz="3200" dirty="0"/>
              <a:t>委員</a:t>
            </a:r>
            <a:r>
              <a:rPr lang="en-US" altLang="zh-TW" sz="3200" dirty="0"/>
              <a:t>1~5</a:t>
            </a:r>
            <a:r>
              <a:rPr lang="zh-TW" altLang="en-US" sz="3200" dirty="0"/>
              <a:t>會期統計</a:t>
            </a:r>
            <a:r>
              <a:rPr lang="en-US" altLang="zh-TW" sz="3200" dirty="0"/>
              <a:t>(</a:t>
            </a:r>
            <a:r>
              <a:rPr lang="zh-TW" altLang="en-US" sz="1800" dirty="0"/>
              <a:t>以下以姓名筆畫排序</a:t>
            </a:r>
            <a:r>
              <a:rPr lang="en-US" altLang="zh-TW" sz="3200" dirty="0"/>
              <a:t>)</a:t>
            </a:r>
            <a:r>
              <a:rPr lang="zh-TW" altLang="en-US" sz="3200" dirty="0"/>
              <a:t>。</a:t>
            </a:r>
            <a:endParaRPr lang="en-US" altLang="zh-TW" sz="3200" dirty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/>
              <a:t>曾入選全院優良以上評等的委員，有林為洲、高虹安、許淑華、賴香伶、劉建國、蔣萬安等。</a:t>
            </a:r>
            <a:endParaRPr lang="en-US" altLang="zh-TW" sz="3000" dirty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/>
              <a:t>曾入選所屬委員會優良以上評等的委員，有林為洲、周春米、高虹安、劉建國、劉櫂豪、蔣萬安等。</a:t>
            </a:r>
            <a:endParaRPr lang="en-US" altLang="zh-TW" sz="3000" dirty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/>
              <a:t>以上謹供所有選民參考。</a:t>
            </a:r>
            <a:endParaRPr lang="en-US" altLang="zh-TW" sz="3000" dirty="0"/>
          </a:p>
          <a:p>
            <a:pPr marL="514350" indent="-514350">
              <a:buNone/>
            </a:pPr>
            <a:r>
              <a:rPr lang="en-US" altLang="zh-TW" sz="3200" dirty="0"/>
              <a:t>    </a:t>
            </a:r>
          </a:p>
          <a:p>
            <a:pPr marL="514350" indent="-514350">
              <a:buNone/>
            </a:pPr>
            <a:endParaRPr lang="en-US" altLang="zh-TW" sz="3200" dirty="0"/>
          </a:p>
          <a:p>
            <a:pPr marL="788670" lvl="1" indent="-514350">
              <a:buFont typeface="Wingdings" pitchFamily="2" charset="2"/>
              <a:buChar char="Ø"/>
            </a:pPr>
            <a:endParaRPr lang="en-US" altLang="zh-TW" sz="3000" dirty="0"/>
          </a:p>
          <a:p>
            <a:endParaRPr lang="en-US" altLang="zh-TW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831773" y="2535500"/>
            <a:ext cx="5181599" cy="1609344"/>
          </a:xfrm>
        </p:spPr>
        <p:txBody>
          <a:bodyPr>
            <a:normAutofit/>
          </a:bodyPr>
          <a:lstStyle/>
          <a:p>
            <a:r>
              <a:rPr lang="zh-TW" altLang="en-US" sz="8800" b="1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感謝觀看</a:t>
            </a:r>
          </a:p>
        </p:txBody>
      </p:sp>
      <p:pic>
        <p:nvPicPr>
          <p:cNvPr id="3" name="圖片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84" y="-429769"/>
            <a:ext cx="5069706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21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99585" y="131935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類比指標：全院</a:t>
            </a:r>
          </a:p>
        </p:txBody>
      </p:sp>
      <p:sp>
        <p:nvSpPr>
          <p:cNvPr id="6" name="箭號: 向左 5">
            <a:extLst>
              <a:ext uri="{FF2B5EF4-FFF2-40B4-BE49-F238E27FC236}">
                <a16:creationId xmlns:a16="http://schemas.microsoft.com/office/drawing/2014/main" id="{771FB65E-8453-455E-BE82-CCBFB0E1B5BC}"/>
              </a:ext>
            </a:extLst>
          </p:cNvPr>
          <p:cNvSpPr/>
          <p:nvPr/>
        </p:nvSpPr>
        <p:spPr>
          <a:xfrm rot="10885607">
            <a:off x="2811777" y="4546810"/>
            <a:ext cx="1987626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手繪多邊形: 圖案 6">
            <a:extLst>
              <a:ext uri="{FF2B5EF4-FFF2-40B4-BE49-F238E27FC236}">
                <a16:creationId xmlns:a16="http://schemas.microsoft.com/office/drawing/2014/main" id="{92F0CFB4-0D06-4859-9899-BB094925C847}"/>
              </a:ext>
            </a:extLst>
          </p:cNvPr>
          <p:cNvSpPr/>
          <p:nvPr/>
        </p:nvSpPr>
        <p:spPr>
          <a:xfrm>
            <a:off x="1265451" y="4363564"/>
            <a:ext cx="2106423" cy="746824"/>
          </a:xfrm>
          <a:custGeom>
            <a:avLst/>
            <a:gdLst>
              <a:gd name="connsiteX0" fmla="*/ 0 w 1912997"/>
              <a:gd name="connsiteY0" fmla="*/ 117960 h 1179597"/>
              <a:gd name="connsiteX1" fmla="*/ 117960 w 1912997"/>
              <a:gd name="connsiteY1" fmla="*/ 0 h 1179597"/>
              <a:gd name="connsiteX2" fmla="*/ 1795037 w 1912997"/>
              <a:gd name="connsiteY2" fmla="*/ 0 h 1179597"/>
              <a:gd name="connsiteX3" fmla="*/ 1912997 w 1912997"/>
              <a:gd name="connsiteY3" fmla="*/ 117960 h 1179597"/>
              <a:gd name="connsiteX4" fmla="*/ 1912997 w 1912997"/>
              <a:gd name="connsiteY4" fmla="*/ 1061637 h 1179597"/>
              <a:gd name="connsiteX5" fmla="*/ 1795037 w 1912997"/>
              <a:gd name="connsiteY5" fmla="*/ 1179597 h 1179597"/>
              <a:gd name="connsiteX6" fmla="*/ 117960 w 1912997"/>
              <a:gd name="connsiteY6" fmla="*/ 1179597 h 1179597"/>
              <a:gd name="connsiteX7" fmla="*/ 0 w 1912997"/>
              <a:gd name="connsiteY7" fmla="*/ 1061637 h 1179597"/>
              <a:gd name="connsiteX8" fmla="*/ 0 w 1912997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997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1795037" y="0"/>
                </a:lnTo>
                <a:cubicBezTo>
                  <a:pt x="1860185" y="0"/>
                  <a:pt x="1912997" y="52812"/>
                  <a:pt x="1912997" y="117960"/>
                </a:cubicBezTo>
                <a:lnTo>
                  <a:pt x="1912997" y="1061637"/>
                </a:lnTo>
                <a:cubicBezTo>
                  <a:pt x="1912997" y="1126785"/>
                  <a:pt x="1860185" y="1179597"/>
                  <a:pt x="1795037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法律全文主提案量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8" name="箭號: 向左 7">
            <a:extLst>
              <a:ext uri="{FF2B5EF4-FFF2-40B4-BE49-F238E27FC236}">
                <a16:creationId xmlns:a16="http://schemas.microsoft.com/office/drawing/2014/main" id="{2A2D9668-4D9C-4A0A-9B80-C90B345195C9}"/>
              </a:ext>
            </a:extLst>
          </p:cNvPr>
          <p:cNvSpPr/>
          <p:nvPr/>
        </p:nvSpPr>
        <p:spPr>
          <a:xfrm rot="12803407">
            <a:off x="3143618" y="3584923"/>
            <a:ext cx="1928825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F75E7A50-A271-40CC-BFB2-4CD0580BF775}"/>
              </a:ext>
            </a:extLst>
          </p:cNvPr>
          <p:cNvSpPr/>
          <p:nvPr/>
        </p:nvSpPr>
        <p:spPr>
          <a:xfrm>
            <a:off x="1330900" y="2829675"/>
            <a:ext cx="2719169" cy="883608"/>
          </a:xfrm>
          <a:custGeom>
            <a:avLst/>
            <a:gdLst>
              <a:gd name="connsiteX0" fmla="*/ 0 w 2373143"/>
              <a:gd name="connsiteY0" fmla="*/ 117960 h 1179597"/>
              <a:gd name="connsiteX1" fmla="*/ 117960 w 2373143"/>
              <a:gd name="connsiteY1" fmla="*/ 0 h 1179597"/>
              <a:gd name="connsiteX2" fmla="*/ 2255183 w 2373143"/>
              <a:gd name="connsiteY2" fmla="*/ 0 h 1179597"/>
              <a:gd name="connsiteX3" fmla="*/ 2373143 w 2373143"/>
              <a:gd name="connsiteY3" fmla="*/ 117960 h 1179597"/>
              <a:gd name="connsiteX4" fmla="*/ 2373143 w 2373143"/>
              <a:gd name="connsiteY4" fmla="*/ 1061637 h 1179597"/>
              <a:gd name="connsiteX5" fmla="*/ 2255183 w 2373143"/>
              <a:gd name="connsiteY5" fmla="*/ 1179597 h 1179597"/>
              <a:gd name="connsiteX6" fmla="*/ 117960 w 2373143"/>
              <a:gd name="connsiteY6" fmla="*/ 1179597 h 1179597"/>
              <a:gd name="connsiteX7" fmla="*/ 0 w 2373143"/>
              <a:gd name="connsiteY7" fmla="*/ 1061637 h 1179597"/>
              <a:gd name="connsiteX8" fmla="*/ 0 w 2373143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3143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255183" y="0"/>
                </a:lnTo>
                <a:cubicBezTo>
                  <a:pt x="2320331" y="0"/>
                  <a:pt x="2373143" y="52812"/>
                  <a:pt x="2373143" y="117960"/>
                </a:cubicBezTo>
                <a:lnTo>
                  <a:pt x="2373143" y="1061637"/>
                </a:lnTo>
                <a:cubicBezTo>
                  <a:pt x="2373143" y="1126785"/>
                  <a:pt x="2320331" y="1179597"/>
                  <a:pt x="2255183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微軟正黑體"/>
                <a:ea typeface="微軟正黑體"/>
                <a:cs typeface="微軟正黑體"/>
              </a:rPr>
              <a:t>法律全文主提案通過量</a:t>
            </a:r>
            <a:endParaRPr lang="en-US" altLang="zh-TW" b="1" kern="1200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10" name="箭號: 向左 9">
            <a:extLst>
              <a:ext uri="{FF2B5EF4-FFF2-40B4-BE49-F238E27FC236}">
                <a16:creationId xmlns:a16="http://schemas.microsoft.com/office/drawing/2014/main" id="{179EED3E-744C-4E60-952B-14D9B31688D2}"/>
              </a:ext>
            </a:extLst>
          </p:cNvPr>
          <p:cNvSpPr/>
          <p:nvPr/>
        </p:nvSpPr>
        <p:spPr>
          <a:xfrm rot="14786853">
            <a:off x="3644485" y="2455613"/>
            <a:ext cx="2294861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id="{E4187936-28DF-4846-996A-86AE55B73018}"/>
              </a:ext>
            </a:extLst>
          </p:cNvPr>
          <p:cNvSpPr/>
          <p:nvPr/>
        </p:nvSpPr>
        <p:spPr>
          <a:xfrm>
            <a:off x="2804612" y="1387424"/>
            <a:ext cx="2889635" cy="823711"/>
          </a:xfrm>
          <a:custGeom>
            <a:avLst/>
            <a:gdLst>
              <a:gd name="connsiteX0" fmla="*/ 0 w 2193594"/>
              <a:gd name="connsiteY0" fmla="*/ 117960 h 1179597"/>
              <a:gd name="connsiteX1" fmla="*/ 117960 w 2193594"/>
              <a:gd name="connsiteY1" fmla="*/ 0 h 1179597"/>
              <a:gd name="connsiteX2" fmla="*/ 2075634 w 2193594"/>
              <a:gd name="connsiteY2" fmla="*/ 0 h 1179597"/>
              <a:gd name="connsiteX3" fmla="*/ 2193594 w 2193594"/>
              <a:gd name="connsiteY3" fmla="*/ 117960 h 1179597"/>
              <a:gd name="connsiteX4" fmla="*/ 2193594 w 2193594"/>
              <a:gd name="connsiteY4" fmla="*/ 1061637 h 1179597"/>
              <a:gd name="connsiteX5" fmla="*/ 2075634 w 2193594"/>
              <a:gd name="connsiteY5" fmla="*/ 1179597 h 1179597"/>
              <a:gd name="connsiteX6" fmla="*/ 117960 w 2193594"/>
              <a:gd name="connsiteY6" fmla="*/ 1179597 h 1179597"/>
              <a:gd name="connsiteX7" fmla="*/ 0 w 2193594"/>
              <a:gd name="connsiteY7" fmla="*/ 1061637 h 1179597"/>
              <a:gd name="connsiteX8" fmla="*/ 0 w 2193594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93594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075634" y="0"/>
                </a:lnTo>
                <a:cubicBezTo>
                  <a:pt x="2140782" y="0"/>
                  <a:pt x="2193594" y="52812"/>
                  <a:pt x="2193594" y="117960"/>
                </a:cubicBezTo>
                <a:lnTo>
                  <a:pt x="2193594" y="1061637"/>
                </a:lnTo>
                <a:cubicBezTo>
                  <a:pt x="2193594" y="1126785"/>
                  <a:pt x="2140782" y="1179597"/>
                  <a:pt x="2075634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法律部分條文修正提案量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2" name="箭號: 向左 11">
            <a:extLst>
              <a:ext uri="{FF2B5EF4-FFF2-40B4-BE49-F238E27FC236}">
                <a16:creationId xmlns:a16="http://schemas.microsoft.com/office/drawing/2014/main" id="{3E2E7ECA-FF9E-4272-8339-4EC5B9BB05FD}"/>
              </a:ext>
            </a:extLst>
          </p:cNvPr>
          <p:cNvSpPr/>
          <p:nvPr/>
        </p:nvSpPr>
        <p:spPr>
          <a:xfrm rot="17595031">
            <a:off x="5667750" y="2500705"/>
            <a:ext cx="2274643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2B7615F1-4E95-411C-BE1C-3C225491B8F6}"/>
              </a:ext>
            </a:extLst>
          </p:cNvPr>
          <p:cNvSpPr/>
          <p:nvPr/>
        </p:nvSpPr>
        <p:spPr>
          <a:xfrm>
            <a:off x="5928700" y="1384672"/>
            <a:ext cx="2932485" cy="858969"/>
          </a:xfrm>
          <a:custGeom>
            <a:avLst/>
            <a:gdLst>
              <a:gd name="connsiteX0" fmla="*/ 0 w 2199462"/>
              <a:gd name="connsiteY0" fmla="*/ 117960 h 1179597"/>
              <a:gd name="connsiteX1" fmla="*/ 117960 w 2199462"/>
              <a:gd name="connsiteY1" fmla="*/ 0 h 1179597"/>
              <a:gd name="connsiteX2" fmla="*/ 2081502 w 2199462"/>
              <a:gd name="connsiteY2" fmla="*/ 0 h 1179597"/>
              <a:gd name="connsiteX3" fmla="*/ 2199462 w 2199462"/>
              <a:gd name="connsiteY3" fmla="*/ 117960 h 1179597"/>
              <a:gd name="connsiteX4" fmla="*/ 2199462 w 2199462"/>
              <a:gd name="connsiteY4" fmla="*/ 1061637 h 1179597"/>
              <a:gd name="connsiteX5" fmla="*/ 2081502 w 2199462"/>
              <a:gd name="connsiteY5" fmla="*/ 1179597 h 1179597"/>
              <a:gd name="connsiteX6" fmla="*/ 117960 w 2199462"/>
              <a:gd name="connsiteY6" fmla="*/ 1179597 h 1179597"/>
              <a:gd name="connsiteX7" fmla="*/ 0 w 2199462"/>
              <a:gd name="connsiteY7" fmla="*/ 1061637 h 1179597"/>
              <a:gd name="connsiteX8" fmla="*/ 0 w 2199462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99462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081502" y="0"/>
                </a:lnTo>
                <a:cubicBezTo>
                  <a:pt x="2146650" y="0"/>
                  <a:pt x="2199462" y="52812"/>
                  <a:pt x="2199462" y="117960"/>
                </a:cubicBezTo>
                <a:lnTo>
                  <a:pt x="2199462" y="1061637"/>
                </a:lnTo>
                <a:cubicBezTo>
                  <a:pt x="2199462" y="1126785"/>
                  <a:pt x="2146650" y="1179597"/>
                  <a:pt x="2081502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法律部分條文修正通過量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4" name="箭號: 向左 13">
            <a:extLst>
              <a:ext uri="{FF2B5EF4-FFF2-40B4-BE49-F238E27FC236}">
                <a16:creationId xmlns:a16="http://schemas.microsoft.com/office/drawing/2014/main" id="{BA00B9A1-FDC6-450D-9BB3-523C1A319C28}"/>
              </a:ext>
            </a:extLst>
          </p:cNvPr>
          <p:cNvSpPr/>
          <p:nvPr/>
        </p:nvSpPr>
        <p:spPr>
          <a:xfrm rot="19590939">
            <a:off x="6655793" y="3462985"/>
            <a:ext cx="2159651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手繪多邊形: 圖案 14">
            <a:extLst>
              <a:ext uri="{FF2B5EF4-FFF2-40B4-BE49-F238E27FC236}">
                <a16:creationId xmlns:a16="http://schemas.microsoft.com/office/drawing/2014/main" id="{512648AB-A1BD-4B79-9155-A215F61F1B5B}"/>
              </a:ext>
            </a:extLst>
          </p:cNvPr>
          <p:cNvSpPr/>
          <p:nvPr/>
        </p:nvSpPr>
        <p:spPr>
          <a:xfrm>
            <a:off x="7779772" y="2777029"/>
            <a:ext cx="3308073" cy="818737"/>
          </a:xfrm>
          <a:custGeom>
            <a:avLst/>
            <a:gdLst>
              <a:gd name="connsiteX0" fmla="*/ 0 w 2091971"/>
              <a:gd name="connsiteY0" fmla="*/ 99079 h 990791"/>
              <a:gd name="connsiteX1" fmla="*/ 99079 w 2091971"/>
              <a:gd name="connsiteY1" fmla="*/ 0 h 990791"/>
              <a:gd name="connsiteX2" fmla="*/ 1992892 w 2091971"/>
              <a:gd name="connsiteY2" fmla="*/ 0 h 990791"/>
              <a:gd name="connsiteX3" fmla="*/ 2091971 w 2091971"/>
              <a:gd name="connsiteY3" fmla="*/ 99079 h 990791"/>
              <a:gd name="connsiteX4" fmla="*/ 2091971 w 2091971"/>
              <a:gd name="connsiteY4" fmla="*/ 891712 h 990791"/>
              <a:gd name="connsiteX5" fmla="*/ 1992892 w 2091971"/>
              <a:gd name="connsiteY5" fmla="*/ 990791 h 990791"/>
              <a:gd name="connsiteX6" fmla="*/ 99079 w 2091971"/>
              <a:gd name="connsiteY6" fmla="*/ 990791 h 990791"/>
              <a:gd name="connsiteX7" fmla="*/ 0 w 2091971"/>
              <a:gd name="connsiteY7" fmla="*/ 891712 h 990791"/>
              <a:gd name="connsiteX8" fmla="*/ 0 w 2091971"/>
              <a:gd name="connsiteY8" fmla="*/ 99079 h 990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1971" h="990791">
                <a:moveTo>
                  <a:pt x="0" y="99079"/>
                </a:moveTo>
                <a:cubicBezTo>
                  <a:pt x="0" y="44359"/>
                  <a:pt x="44359" y="0"/>
                  <a:pt x="99079" y="0"/>
                </a:cubicBezTo>
                <a:lnTo>
                  <a:pt x="1992892" y="0"/>
                </a:lnTo>
                <a:cubicBezTo>
                  <a:pt x="2047612" y="0"/>
                  <a:pt x="2091971" y="44359"/>
                  <a:pt x="2091971" y="99079"/>
                </a:cubicBezTo>
                <a:lnTo>
                  <a:pt x="2091971" y="891712"/>
                </a:lnTo>
                <a:cubicBezTo>
                  <a:pt x="2091971" y="946432"/>
                  <a:pt x="2047612" y="990791"/>
                  <a:pt x="1992892" y="990791"/>
                </a:cubicBezTo>
                <a:lnTo>
                  <a:pt x="99079" y="990791"/>
                </a:lnTo>
                <a:cubicBezTo>
                  <a:pt x="44359" y="990791"/>
                  <a:pt x="0" y="946432"/>
                  <a:pt x="0" y="891712"/>
                </a:cubicBezTo>
                <a:lnTo>
                  <a:pt x="0" y="99079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309" tIns="63309" rIns="63309" bIns="6330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所屬委員會口頭發言總量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6" name="箭號: 向左 15">
            <a:extLst>
              <a:ext uri="{FF2B5EF4-FFF2-40B4-BE49-F238E27FC236}">
                <a16:creationId xmlns:a16="http://schemas.microsoft.com/office/drawing/2014/main" id="{812DEB8B-B9ED-4772-906A-1C78450006B7}"/>
              </a:ext>
            </a:extLst>
          </p:cNvPr>
          <p:cNvSpPr/>
          <p:nvPr/>
        </p:nvSpPr>
        <p:spPr>
          <a:xfrm rot="21471549">
            <a:off x="6918300" y="4581557"/>
            <a:ext cx="2024639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A58B283D-AE43-4A00-8144-9ABB323C8E3A}"/>
              </a:ext>
            </a:extLst>
          </p:cNvPr>
          <p:cNvSpPr/>
          <p:nvPr/>
        </p:nvSpPr>
        <p:spPr>
          <a:xfrm>
            <a:off x="8266106" y="4380215"/>
            <a:ext cx="3129488" cy="730172"/>
          </a:xfrm>
          <a:custGeom>
            <a:avLst/>
            <a:gdLst>
              <a:gd name="connsiteX0" fmla="*/ 0 w 3613903"/>
              <a:gd name="connsiteY0" fmla="*/ 117960 h 1179597"/>
              <a:gd name="connsiteX1" fmla="*/ 117960 w 3613903"/>
              <a:gd name="connsiteY1" fmla="*/ 0 h 1179597"/>
              <a:gd name="connsiteX2" fmla="*/ 3495943 w 3613903"/>
              <a:gd name="connsiteY2" fmla="*/ 0 h 1179597"/>
              <a:gd name="connsiteX3" fmla="*/ 3613903 w 3613903"/>
              <a:gd name="connsiteY3" fmla="*/ 117960 h 1179597"/>
              <a:gd name="connsiteX4" fmla="*/ 3613903 w 3613903"/>
              <a:gd name="connsiteY4" fmla="*/ 1061637 h 1179597"/>
              <a:gd name="connsiteX5" fmla="*/ 3495943 w 3613903"/>
              <a:gd name="connsiteY5" fmla="*/ 1179597 h 1179597"/>
              <a:gd name="connsiteX6" fmla="*/ 117960 w 3613903"/>
              <a:gd name="connsiteY6" fmla="*/ 1179597 h 1179597"/>
              <a:gd name="connsiteX7" fmla="*/ 0 w 3613903"/>
              <a:gd name="connsiteY7" fmla="*/ 1061637 h 1179597"/>
              <a:gd name="connsiteX8" fmla="*/ 0 w 3613903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13903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3495943" y="0"/>
                </a:lnTo>
                <a:cubicBezTo>
                  <a:pt x="3561091" y="0"/>
                  <a:pt x="3613903" y="52812"/>
                  <a:pt x="3613903" y="117960"/>
                </a:cubicBezTo>
                <a:lnTo>
                  <a:pt x="3613903" y="1061637"/>
                </a:lnTo>
                <a:cubicBezTo>
                  <a:pt x="3613903" y="1126785"/>
                  <a:pt x="3561091" y="1179597"/>
                  <a:pt x="3495943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跨委員會發言總量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02659E87-9D05-4CB6-A559-D6266381BF55}"/>
              </a:ext>
            </a:extLst>
          </p:cNvPr>
          <p:cNvSpPr txBox="1"/>
          <p:nvPr/>
        </p:nvSpPr>
        <p:spPr>
          <a:xfrm>
            <a:off x="216933" y="5707878"/>
            <a:ext cx="11726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</a:t>
            </a:r>
            <a:r>
              <a:rPr lang="zh-TW" altLang="en-US" b="1" i="1" dirty="0">
                <a:latin typeface="+mj-ea"/>
                <a:ea typeface="+mj-ea"/>
              </a:rPr>
              <a:t>法律全文主提案量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、</a:t>
            </a:r>
            <a:r>
              <a:rPr lang="zh-TW" altLang="en-US" b="1" i="1" dirty="0">
                <a:latin typeface="+mj-ea"/>
                <a:ea typeface="+mj-ea"/>
              </a:rPr>
              <a:t>法律部分條文修正提案量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的資料來源為「立院議事及發言系統」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 smtClean="0">
                <a:latin typeface="+mj-ea"/>
                <a:ea typeface="+mj-ea"/>
              </a:rPr>
              <a:t>截至</a:t>
            </a:r>
            <a:r>
              <a:rPr lang="en-US" altLang="zh-TW" i="1" dirty="0" smtClean="0">
                <a:latin typeface="+mj-ea"/>
                <a:ea typeface="+mj-ea"/>
              </a:rPr>
              <a:t>8/17)</a:t>
            </a:r>
            <a:endParaRPr lang="en-US" altLang="zh-TW" i="1" dirty="0">
              <a:latin typeface="+mj-ea"/>
              <a:ea typeface="+mj-ea"/>
            </a:endParaRPr>
          </a:p>
          <a:p>
            <a:r>
              <a:rPr lang="en-US" altLang="zh-TW" i="1" dirty="0">
                <a:latin typeface="+mj-ea"/>
                <a:ea typeface="+mj-ea"/>
              </a:rPr>
              <a:t>	</a:t>
            </a:r>
            <a:r>
              <a:rPr lang="zh-TW" altLang="en-US" b="1" i="1" dirty="0">
                <a:latin typeface="+mj-ea"/>
                <a:ea typeface="+mj-ea"/>
              </a:rPr>
              <a:t>所屬委員會口頭發言總量</a:t>
            </a:r>
            <a:r>
              <a:rPr lang="zh-TW" altLang="en-US" i="1" dirty="0">
                <a:latin typeface="+mj-ea"/>
                <a:ea typeface="+mj-ea"/>
              </a:rPr>
              <a:t>與</a:t>
            </a:r>
            <a:r>
              <a:rPr lang="zh-TW" altLang="en-US" b="1" i="1" dirty="0">
                <a:latin typeface="+mj-ea"/>
                <a:ea typeface="+mj-ea"/>
              </a:rPr>
              <a:t>跨委員會發言總量</a:t>
            </a:r>
            <a:r>
              <a:rPr lang="zh-TW" altLang="en-US" i="1" dirty="0">
                <a:latin typeface="+mj-ea"/>
                <a:ea typeface="+mj-ea"/>
              </a:rPr>
              <a:t>的資料來源為「立院議事視訊隨選系統」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 smtClean="0">
                <a:latin typeface="+mj-ea"/>
                <a:ea typeface="+mj-ea"/>
              </a:rPr>
              <a:t>截至</a:t>
            </a:r>
            <a:r>
              <a:rPr lang="en-US" altLang="zh-TW" i="1" dirty="0" smtClean="0">
                <a:latin typeface="+mj-ea"/>
                <a:ea typeface="+mj-ea"/>
              </a:rPr>
              <a:t>8/17)</a:t>
            </a:r>
            <a:r>
              <a:rPr lang="zh-TW" altLang="en-US" i="1" dirty="0">
                <a:latin typeface="+mj-ea"/>
                <a:ea typeface="+mj-ea"/>
              </a:rPr>
              <a:t>。</a:t>
            </a:r>
          </a:p>
        </p:txBody>
      </p:sp>
      <p:sp>
        <p:nvSpPr>
          <p:cNvPr id="3" name="手繪多邊形: 圖案 2">
            <a:extLst>
              <a:ext uri="{FF2B5EF4-FFF2-40B4-BE49-F238E27FC236}">
                <a16:creationId xmlns:a16="http://schemas.microsoft.com/office/drawing/2014/main" id="{7ADC73ED-20AE-489F-8A4A-2EBAFAFE1D52}"/>
              </a:ext>
            </a:extLst>
          </p:cNvPr>
          <p:cNvSpPr/>
          <p:nvPr/>
        </p:nvSpPr>
        <p:spPr>
          <a:xfrm>
            <a:off x="4791915" y="3429000"/>
            <a:ext cx="2106423" cy="2106423"/>
          </a:xfrm>
          <a:custGeom>
            <a:avLst/>
            <a:gdLst>
              <a:gd name="connsiteX0" fmla="*/ 0 w 2106423"/>
              <a:gd name="connsiteY0" fmla="*/ 1053212 h 2106423"/>
              <a:gd name="connsiteX1" fmla="*/ 1053212 w 2106423"/>
              <a:gd name="connsiteY1" fmla="*/ 0 h 2106423"/>
              <a:gd name="connsiteX2" fmla="*/ 2106424 w 2106423"/>
              <a:gd name="connsiteY2" fmla="*/ 1053212 h 2106423"/>
              <a:gd name="connsiteX3" fmla="*/ 1053212 w 2106423"/>
              <a:gd name="connsiteY3" fmla="*/ 2106424 h 2106423"/>
              <a:gd name="connsiteX4" fmla="*/ 0 w 2106423"/>
              <a:gd name="connsiteY4" fmla="*/ 1053212 h 210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6423" h="2106423">
                <a:moveTo>
                  <a:pt x="0" y="1053212"/>
                </a:moveTo>
                <a:cubicBezTo>
                  <a:pt x="0" y="471539"/>
                  <a:pt x="471539" y="0"/>
                  <a:pt x="1053212" y="0"/>
                </a:cubicBezTo>
                <a:cubicBezTo>
                  <a:pt x="1634885" y="0"/>
                  <a:pt x="2106424" y="471539"/>
                  <a:pt x="2106424" y="1053212"/>
                </a:cubicBezTo>
                <a:cubicBezTo>
                  <a:pt x="2106424" y="1634885"/>
                  <a:pt x="1634885" y="2106424"/>
                  <a:pt x="1053212" y="2106424"/>
                </a:cubicBezTo>
                <a:cubicBezTo>
                  <a:pt x="471539" y="2106424"/>
                  <a:pt x="0" y="1634885"/>
                  <a:pt x="0" y="105321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3879" tIns="333879" rIns="333879" bIns="333879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sz="4000" b="1" kern="1200" dirty="0">
                <a:latin typeface="+mj-ea"/>
                <a:ea typeface="+mj-ea"/>
              </a:rPr>
              <a:t>等第評比</a:t>
            </a:r>
          </a:p>
        </p:txBody>
      </p:sp>
    </p:spTree>
    <p:extLst>
      <p:ext uri="{BB962C8B-B14F-4D97-AF65-F5344CB8AC3E}">
        <p14:creationId xmlns:p14="http://schemas.microsoft.com/office/powerpoint/2010/main" val="319198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4423953" y="96229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1</a:t>
            </a:r>
            <a:r>
              <a:rPr lang="en-US" altLang="zh-TW" dirty="0" smtClean="0">
                <a:latin typeface="+mj-ea"/>
                <a:ea typeface="+mj-ea"/>
              </a:rPr>
              <a:t>.4</a:t>
            </a:r>
            <a:r>
              <a:rPr lang="zh-TW" altLang="en-US" dirty="0" smtClean="0">
                <a:latin typeface="+mj-ea"/>
                <a:ea typeface="+mj-ea"/>
              </a:rPr>
              <a:t>，</a:t>
            </a:r>
            <a:r>
              <a:rPr lang="zh-TW" altLang="en-US" dirty="0">
                <a:latin typeface="+mj-ea"/>
                <a:ea typeface="+mj-ea"/>
              </a:rPr>
              <a:t>最大值</a:t>
            </a:r>
            <a:r>
              <a:rPr lang="en-US" altLang="zh-TW" dirty="0" smtClean="0">
                <a:latin typeface="+mj-ea"/>
                <a:ea typeface="+mj-ea"/>
              </a:rPr>
              <a:t>19</a:t>
            </a:r>
            <a:r>
              <a:rPr lang="zh-TW" altLang="en-US" dirty="0" smtClean="0">
                <a:latin typeface="+mj-ea"/>
                <a:ea typeface="+mj-ea"/>
              </a:rPr>
              <a:t>，</a:t>
            </a:r>
            <a:r>
              <a:rPr lang="zh-TW" altLang="en-US" dirty="0">
                <a:latin typeface="+mj-ea"/>
                <a:ea typeface="+mj-ea"/>
              </a:rPr>
              <a:t>最小值</a:t>
            </a:r>
            <a:r>
              <a:rPr lang="en-US" altLang="zh-TW" dirty="0">
                <a:latin typeface="+mj-ea"/>
                <a:ea typeface="+mj-ea"/>
              </a:rPr>
              <a:t>0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 smtClean="0">
                <a:latin typeface="+mj-ea"/>
                <a:ea typeface="+mj-ea"/>
              </a:rPr>
              <a:t>162</a:t>
            </a:r>
            <a:r>
              <a:rPr lang="zh-TW" altLang="en-US" dirty="0" smtClean="0">
                <a:latin typeface="+mj-ea"/>
                <a:ea typeface="+mj-ea"/>
              </a:rPr>
              <a:t>案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4615" y="-239488"/>
            <a:ext cx="4275908" cy="1201783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全院各指標一覽</a:t>
            </a:r>
          </a:p>
        </p:txBody>
      </p:sp>
      <p:sp>
        <p:nvSpPr>
          <p:cNvPr id="6" name="五邊形 5"/>
          <p:cNvSpPr/>
          <p:nvPr/>
        </p:nvSpPr>
        <p:spPr>
          <a:xfrm>
            <a:off x="914398" y="962295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法律全文主提案量</a:t>
            </a:r>
          </a:p>
        </p:txBody>
      </p:sp>
      <p:sp>
        <p:nvSpPr>
          <p:cNvPr id="7" name="五邊形 6"/>
          <p:cNvSpPr/>
          <p:nvPr/>
        </p:nvSpPr>
        <p:spPr>
          <a:xfrm>
            <a:off x="914398" y="1950719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法律全文主提案通過量</a:t>
            </a:r>
          </a:p>
        </p:txBody>
      </p:sp>
      <p:sp>
        <p:nvSpPr>
          <p:cNvPr id="8" name="五邊形 7"/>
          <p:cNvSpPr/>
          <p:nvPr/>
        </p:nvSpPr>
        <p:spPr>
          <a:xfrm>
            <a:off x="914399" y="2939143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法律部分條文修正提案量</a:t>
            </a:r>
          </a:p>
        </p:txBody>
      </p:sp>
      <p:sp>
        <p:nvSpPr>
          <p:cNvPr id="9" name="五邊形 8"/>
          <p:cNvSpPr/>
          <p:nvPr/>
        </p:nvSpPr>
        <p:spPr>
          <a:xfrm>
            <a:off x="914398" y="3927567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法律部分條文修正提案通過量</a:t>
            </a:r>
          </a:p>
        </p:txBody>
      </p:sp>
      <p:sp>
        <p:nvSpPr>
          <p:cNvPr id="10" name="五邊形 9"/>
          <p:cNvSpPr/>
          <p:nvPr/>
        </p:nvSpPr>
        <p:spPr>
          <a:xfrm>
            <a:off x="914399" y="4915991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所屬委員會口頭發言總量</a:t>
            </a:r>
          </a:p>
        </p:txBody>
      </p:sp>
      <p:sp>
        <p:nvSpPr>
          <p:cNvPr id="11" name="五邊形 10"/>
          <p:cNvSpPr/>
          <p:nvPr/>
        </p:nvSpPr>
        <p:spPr>
          <a:xfrm>
            <a:off x="914399" y="5904415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跨委員會發言總量</a:t>
            </a:r>
          </a:p>
        </p:txBody>
      </p:sp>
      <p:sp>
        <p:nvSpPr>
          <p:cNvPr id="12" name="圓角矩形 11"/>
          <p:cNvSpPr/>
          <p:nvPr/>
        </p:nvSpPr>
        <p:spPr>
          <a:xfrm>
            <a:off x="4445723" y="1950719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+mj-ea"/>
                <a:ea typeface="+mj-ea"/>
              </a:rPr>
              <a:t>平均值</a:t>
            </a:r>
            <a:r>
              <a:rPr lang="en-US" altLang="zh-TW" dirty="0" smtClean="0">
                <a:latin typeface="+mj-ea"/>
                <a:ea typeface="+mj-ea"/>
              </a:rPr>
              <a:t>44.0%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100%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0%</a:t>
            </a:r>
            <a:r>
              <a:rPr lang="zh-TW" altLang="en-US" dirty="0">
                <a:latin typeface="+mj-ea"/>
                <a:ea typeface="+mj-ea"/>
              </a:rPr>
              <a:t>，</a:t>
            </a:r>
            <a:r>
              <a:rPr lang="zh-TW" altLang="en-US" dirty="0" smtClean="0">
                <a:latin typeface="+mj-ea"/>
                <a:ea typeface="+mj-ea"/>
              </a:rPr>
              <a:t>總數</a:t>
            </a:r>
            <a:r>
              <a:rPr lang="en-US" altLang="zh-TW" dirty="0">
                <a:latin typeface="+mj-ea"/>
                <a:ea typeface="+mj-ea"/>
              </a:rPr>
              <a:t>9</a:t>
            </a:r>
            <a:r>
              <a:rPr lang="en-US" altLang="zh-TW" dirty="0" smtClean="0">
                <a:latin typeface="+mj-ea"/>
                <a:ea typeface="+mj-ea"/>
              </a:rPr>
              <a:t>2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3" name="圓角矩形 12"/>
          <p:cNvSpPr/>
          <p:nvPr/>
        </p:nvSpPr>
        <p:spPr>
          <a:xfrm>
            <a:off x="4423953" y="2939142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 smtClean="0">
                <a:latin typeface="+mj-ea"/>
                <a:ea typeface="+mj-ea"/>
              </a:rPr>
              <a:t>6.9</a:t>
            </a:r>
            <a:r>
              <a:rPr lang="zh-TW" altLang="en-US" dirty="0" smtClean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2</a:t>
            </a:r>
            <a:r>
              <a:rPr lang="en-US" altLang="zh-TW" dirty="0" smtClean="0">
                <a:latin typeface="+mj-ea"/>
                <a:ea typeface="+mj-ea"/>
              </a:rPr>
              <a:t>3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 smtClean="0">
                <a:latin typeface="+mj-ea"/>
                <a:ea typeface="+mj-ea"/>
              </a:rPr>
              <a:t>776</a:t>
            </a:r>
            <a:r>
              <a:rPr lang="zh-TW" altLang="en-US" dirty="0" smtClean="0">
                <a:latin typeface="+mj-ea"/>
                <a:ea typeface="+mj-ea"/>
              </a:rPr>
              <a:t>案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4423953" y="392756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+mj-ea"/>
                <a:ea typeface="+mj-ea"/>
              </a:rPr>
              <a:t>平均值</a:t>
            </a:r>
            <a:r>
              <a:rPr lang="en-US" altLang="zh-TW" dirty="0" smtClean="0">
                <a:latin typeface="+mj-ea"/>
                <a:ea typeface="+mj-ea"/>
              </a:rPr>
              <a:t>31.5</a:t>
            </a:r>
            <a:r>
              <a:rPr lang="en-US" altLang="zh-TW" dirty="0">
                <a:latin typeface="+mj-ea"/>
                <a:ea typeface="+mj-ea"/>
              </a:rPr>
              <a:t>%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100%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0%</a:t>
            </a:r>
            <a:r>
              <a:rPr lang="zh-TW" altLang="en-US" dirty="0">
                <a:latin typeface="+mj-ea"/>
                <a:ea typeface="+mj-ea"/>
              </a:rPr>
              <a:t>，</a:t>
            </a:r>
            <a:r>
              <a:rPr lang="zh-TW" altLang="en-US" dirty="0" smtClean="0">
                <a:latin typeface="+mj-ea"/>
                <a:ea typeface="+mj-ea"/>
              </a:rPr>
              <a:t>總數</a:t>
            </a:r>
            <a:r>
              <a:rPr lang="en-US" altLang="zh-TW" dirty="0" smtClean="0">
                <a:latin typeface="+mj-ea"/>
                <a:ea typeface="+mj-ea"/>
              </a:rPr>
              <a:t>260</a:t>
            </a:r>
            <a:r>
              <a:rPr lang="zh-TW" altLang="en-US" dirty="0" smtClean="0">
                <a:latin typeface="+mj-ea"/>
                <a:ea typeface="+mj-ea"/>
              </a:rPr>
              <a:t>案</a:t>
            </a:r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4423953" y="4915988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平均值</a:t>
            </a:r>
            <a:r>
              <a:rPr lang="en-US" altLang="zh-TW" dirty="0" smtClean="0">
                <a:solidFill>
                  <a:schemeClr val="tx1"/>
                </a:solidFill>
                <a:latin typeface="+mj-ea"/>
                <a:ea typeface="+mj-ea"/>
              </a:rPr>
              <a:t>14.1</a:t>
            </a:r>
            <a:r>
              <a:rPr lang="zh-TW" altLang="en-US" dirty="0" smtClean="0">
                <a:solidFill>
                  <a:schemeClr val="tx1"/>
                </a:solidFill>
                <a:latin typeface="+mj-ea"/>
                <a:ea typeface="+mj-ea"/>
              </a:rPr>
              <a:t>，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最大值</a:t>
            </a:r>
            <a:r>
              <a:rPr lang="en-US" altLang="zh-TW" dirty="0" smtClean="0">
                <a:solidFill>
                  <a:schemeClr val="tx1"/>
                </a:solidFill>
                <a:latin typeface="+mj-ea"/>
                <a:ea typeface="+mj-ea"/>
              </a:rPr>
              <a:t>22</a:t>
            </a:r>
            <a:r>
              <a:rPr lang="zh-TW" altLang="en-US" dirty="0" smtClean="0">
                <a:solidFill>
                  <a:schemeClr val="tx1"/>
                </a:solidFill>
                <a:latin typeface="+mj-ea"/>
                <a:ea typeface="+mj-ea"/>
              </a:rPr>
              <a:t>，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最小值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，總數</a:t>
            </a:r>
            <a:r>
              <a:rPr lang="en-US" altLang="zh-TW" dirty="0" smtClean="0">
                <a:solidFill>
                  <a:schemeClr val="tx1"/>
                </a:solidFill>
                <a:latin typeface="+mj-ea"/>
                <a:ea typeface="+mj-ea"/>
              </a:rPr>
              <a:t>1577</a:t>
            </a:r>
            <a:endParaRPr lang="zh-TW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4423953" y="590441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平均值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7.4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</a:t>
            </a:r>
            <a:r>
              <a:rPr lang="zh-TW" altLang="en-US" dirty="0" smtClean="0">
                <a:solidFill>
                  <a:schemeClr val="tx1"/>
                </a:solidFill>
                <a:latin typeface="+mj-ea"/>
                <a:ea typeface="+mj-ea"/>
              </a:rPr>
              <a:t>最大值</a:t>
            </a:r>
            <a:r>
              <a:rPr lang="en-US" altLang="zh-TW" dirty="0" smtClean="0">
                <a:solidFill>
                  <a:schemeClr val="tx1"/>
                </a:solidFill>
                <a:latin typeface="+mj-ea"/>
                <a:ea typeface="+mj-ea"/>
              </a:rPr>
              <a:t>77</a:t>
            </a:r>
            <a:r>
              <a:rPr lang="zh-TW" altLang="en-US" dirty="0" smtClean="0">
                <a:solidFill>
                  <a:schemeClr val="tx1"/>
                </a:solidFill>
                <a:latin typeface="+mj-ea"/>
                <a:ea typeface="+mj-ea"/>
              </a:rPr>
              <a:t>，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最小值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，總數</a:t>
            </a:r>
            <a:r>
              <a:rPr lang="en-US" altLang="zh-TW" dirty="0" smtClean="0">
                <a:solidFill>
                  <a:schemeClr val="tx1"/>
                </a:solidFill>
                <a:latin typeface="+mj-ea"/>
                <a:ea typeface="+mj-ea"/>
              </a:rPr>
              <a:t>834</a:t>
            </a:r>
            <a:endParaRPr lang="zh-TW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2635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評比方式 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– 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全院優質、優良委員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口袋國會整體表現優質立委是於六項指標中（全文提案通過量加權），每一指標之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前十位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為優質，獲得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為優良。</a:t>
            </a: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/>
            </a:r>
            <a:b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離職立委各項指標均不予以評比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。</a:t>
            </a: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1.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若指標中，第一名超過十人以上，則相同次數者皆計為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 sz="1900" i="1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        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2.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若第一名三人次數相同，則兩人都計為同順位，接續排名者為第四名</a:t>
            </a:r>
            <a:r>
              <a:rPr kumimoji="1" lang="zh-TW" altLang="en-US" sz="19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8339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2CEC6A3E-759E-4215-92EB-7B8314DC6B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3188414"/>
              </p:ext>
            </p:extLst>
          </p:nvPr>
        </p:nvGraphicFramePr>
        <p:xfrm>
          <a:off x="378664" y="911357"/>
          <a:ext cx="11434672" cy="586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3111">
                  <a:extLst>
                    <a:ext uri="{9D8B030D-6E8A-4147-A177-3AD203B41FA5}">
                      <a16:colId xmlns:a16="http://schemas.microsoft.com/office/drawing/2014/main" val="1078137589"/>
                    </a:ext>
                  </a:extLst>
                </a:gridCol>
                <a:gridCol w="859129">
                  <a:extLst>
                    <a:ext uri="{9D8B030D-6E8A-4147-A177-3AD203B41FA5}">
                      <a16:colId xmlns:a16="http://schemas.microsoft.com/office/drawing/2014/main" val="742026733"/>
                    </a:ext>
                  </a:extLst>
                </a:gridCol>
                <a:gridCol w="1163477">
                  <a:extLst>
                    <a:ext uri="{9D8B030D-6E8A-4147-A177-3AD203B41FA5}">
                      <a16:colId xmlns:a16="http://schemas.microsoft.com/office/drawing/2014/main" val="1123717973"/>
                    </a:ext>
                  </a:extLst>
                </a:gridCol>
                <a:gridCol w="1209284">
                  <a:extLst>
                    <a:ext uri="{9D8B030D-6E8A-4147-A177-3AD203B41FA5}">
                      <a16:colId xmlns:a16="http://schemas.microsoft.com/office/drawing/2014/main" val="1362152017"/>
                    </a:ext>
                  </a:extLst>
                </a:gridCol>
                <a:gridCol w="1245928">
                  <a:extLst>
                    <a:ext uri="{9D8B030D-6E8A-4147-A177-3AD203B41FA5}">
                      <a16:colId xmlns:a16="http://schemas.microsoft.com/office/drawing/2014/main" val="9243640"/>
                    </a:ext>
                  </a:extLst>
                </a:gridCol>
                <a:gridCol w="1273411">
                  <a:extLst>
                    <a:ext uri="{9D8B030D-6E8A-4147-A177-3AD203B41FA5}">
                      <a16:colId xmlns:a16="http://schemas.microsoft.com/office/drawing/2014/main" val="657770272"/>
                    </a:ext>
                  </a:extLst>
                </a:gridCol>
                <a:gridCol w="1218445">
                  <a:extLst>
                    <a:ext uri="{9D8B030D-6E8A-4147-A177-3AD203B41FA5}">
                      <a16:colId xmlns:a16="http://schemas.microsoft.com/office/drawing/2014/main" val="312895003"/>
                    </a:ext>
                  </a:extLst>
                </a:gridCol>
                <a:gridCol w="1328125">
                  <a:extLst>
                    <a:ext uri="{9D8B030D-6E8A-4147-A177-3AD203B41FA5}">
                      <a16:colId xmlns:a16="http://schemas.microsoft.com/office/drawing/2014/main" val="2910582010"/>
                    </a:ext>
                  </a:extLst>
                </a:gridCol>
                <a:gridCol w="743762">
                  <a:extLst>
                    <a:ext uri="{9D8B030D-6E8A-4147-A177-3AD203B41FA5}">
                      <a16:colId xmlns:a16="http://schemas.microsoft.com/office/drawing/2014/main" val="3558817654"/>
                    </a:ext>
                  </a:extLst>
                </a:gridCol>
              </a:tblGrid>
              <a:tr h="76491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跨委員會發言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337679"/>
                  </a:ext>
                </a:extLst>
              </a:tr>
              <a:tr h="6457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張其祿</a:t>
                      </a:r>
                      <a:r>
                        <a:rPr lang="en-US" alt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民眾，不分區</a:t>
                      </a:r>
                      <a:r>
                        <a:rPr lang="en-US" alt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)7A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 smtClean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 smtClean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21640584"/>
                  </a:ext>
                </a:extLst>
              </a:tr>
              <a:tr h="6632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張廖萬堅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)6A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746649"/>
                  </a:ext>
                </a:extLst>
              </a:tr>
              <a:tr h="51513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楊瓊瓔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國，區域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)6A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經濟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5266233"/>
                  </a:ext>
                </a:extLst>
              </a:tr>
              <a:tr h="60658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萬美玲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國，區域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)6A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63950808"/>
                  </a:ext>
                </a:extLst>
              </a:tr>
              <a:tr h="52212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賴品妤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)5A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內政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64927701"/>
                  </a:ext>
                </a:extLst>
              </a:tr>
              <a:tr h="54326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吳思瑤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65409021"/>
                  </a:ext>
                </a:extLst>
              </a:tr>
              <a:tr h="55687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林宜瑾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88130486"/>
                  </a:ext>
                </a:extLst>
              </a:tr>
              <a:tr h="52863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范雲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民，不分區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1507481"/>
                  </a:ext>
                </a:extLst>
              </a:tr>
              <a:tr h="51623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鄭天財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國，區域</a:t>
                      </a:r>
                      <a:r>
                        <a:rPr lang="en-US" altLang="zh-TW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內政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0157298"/>
                  </a:ext>
                </a:extLst>
              </a:tr>
            </a:tbl>
          </a:graphicData>
        </a:graphic>
      </p:graphicFrame>
      <p:sp>
        <p:nvSpPr>
          <p:cNvPr id="5" name="標題 1">
            <a:extLst>
              <a:ext uri="{FF2B5EF4-FFF2-40B4-BE49-F238E27FC236}">
                <a16:creationId xmlns:a16="http://schemas.microsoft.com/office/drawing/2014/main" id="{73172BC7-E027-4C0A-86EA-4921F59FC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764" y="154236"/>
            <a:ext cx="6062472" cy="843291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全院表現優質委員</a:t>
            </a:r>
          </a:p>
        </p:txBody>
      </p:sp>
    </p:spTree>
    <p:extLst>
      <p:ext uri="{BB962C8B-B14F-4D97-AF65-F5344CB8AC3E}">
        <p14:creationId xmlns:p14="http://schemas.microsoft.com/office/powerpoint/2010/main" val="692784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A6610C4-37EF-4E4E-8AF9-74A2B85CC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440469"/>
              </p:ext>
            </p:extLst>
          </p:nvPr>
        </p:nvGraphicFramePr>
        <p:xfrm>
          <a:off x="305091" y="1864342"/>
          <a:ext cx="11581816" cy="41640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3168">
                  <a:extLst>
                    <a:ext uri="{9D8B030D-6E8A-4147-A177-3AD203B41FA5}">
                      <a16:colId xmlns:a16="http://schemas.microsoft.com/office/drawing/2014/main" val="3685941679"/>
                    </a:ext>
                  </a:extLst>
                </a:gridCol>
                <a:gridCol w="1162968">
                  <a:extLst>
                    <a:ext uri="{9D8B030D-6E8A-4147-A177-3AD203B41FA5}">
                      <a16:colId xmlns:a16="http://schemas.microsoft.com/office/drawing/2014/main" val="3723949438"/>
                    </a:ext>
                  </a:extLst>
                </a:gridCol>
                <a:gridCol w="1082068">
                  <a:extLst>
                    <a:ext uri="{9D8B030D-6E8A-4147-A177-3AD203B41FA5}">
                      <a16:colId xmlns:a16="http://schemas.microsoft.com/office/drawing/2014/main" val="2241119460"/>
                    </a:ext>
                  </a:extLst>
                </a:gridCol>
                <a:gridCol w="1162968">
                  <a:extLst>
                    <a:ext uri="{9D8B030D-6E8A-4147-A177-3AD203B41FA5}">
                      <a16:colId xmlns:a16="http://schemas.microsoft.com/office/drawing/2014/main" val="1936455452"/>
                    </a:ext>
                  </a:extLst>
                </a:gridCol>
                <a:gridCol w="1324774">
                  <a:extLst>
                    <a:ext uri="{9D8B030D-6E8A-4147-A177-3AD203B41FA5}">
                      <a16:colId xmlns:a16="http://schemas.microsoft.com/office/drawing/2014/main" val="4063132582"/>
                    </a:ext>
                  </a:extLst>
                </a:gridCol>
                <a:gridCol w="1264096">
                  <a:extLst>
                    <a:ext uri="{9D8B030D-6E8A-4147-A177-3AD203B41FA5}">
                      <a16:colId xmlns:a16="http://schemas.microsoft.com/office/drawing/2014/main" val="3544152294"/>
                    </a:ext>
                  </a:extLst>
                </a:gridCol>
                <a:gridCol w="1289211">
                  <a:extLst>
                    <a:ext uri="{9D8B030D-6E8A-4147-A177-3AD203B41FA5}">
                      <a16:colId xmlns:a16="http://schemas.microsoft.com/office/drawing/2014/main" val="2582233729"/>
                    </a:ext>
                  </a:extLst>
                </a:gridCol>
                <a:gridCol w="1469661">
                  <a:extLst>
                    <a:ext uri="{9D8B030D-6E8A-4147-A177-3AD203B41FA5}">
                      <a16:colId xmlns:a16="http://schemas.microsoft.com/office/drawing/2014/main" val="3737732214"/>
                    </a:ext>
                  </a:extLst>
                </a:gridCol>
                <a:gridCol w="732902">
                  <a:extLst>
                    <a:ext uri="{9D8B030D-6E8A-4147-A177-3AD203B41FA5}">
                      <a16:colId xmlns:a16="http://schemas.microsoft.com/office/drawing/2014/main" val="3867327370"/>
                    </a:ext>
                  </a:extLst>
                </a:gridCol>
              </a:tblGrid>
              <a:tr h="10648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跨委員會發言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377613"/>
                  </a:ext>
                </a:extLst>
              </a:tr>
              <a:tr h="7830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洪申翰</a:t>
                      </a:r>
                      <a:r>
                        <a:rPr lang="en-US" alt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民，不分區</a:t>
                      </a:r>
                      <a:r>
                        <a:rPr lang="en-US" alt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社福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衛環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0" dirty="0">
                          <a:latin typeface="Calibri"/>
                          <a:ea typeface="標楷體"/>
                          <a:cs typeface="新細明體"/>
                        </a:rPr>
                        <a:t>★★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5936008"/>
                  </a:ext>
                </a:extLst>
              </a:tr>
              <a:tr h="6416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莊瑞雄</a:t>
                      </a:r>
                      <a:r>
                        <a:rPr lang="en-US" alt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民，不分區</a:t>
                      </a:r>
                      <a:r>
                        <a:rPr lang="en-US" alt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內政</a:t>
                      </a:r>
                      <a:endParaRPr lang="zh-TW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0" dirty="0" smtClean="0">
                          <a:latin typeface="Calibri"/>
                          <a:ea typeface="標楷體"/>
                          <a:cs typeface="新細明體"/>
                        </a:rPr>
                        <a:t>★★</a:t>
                      </a:r>
                      <a:endParaRPr lang="zh-TW" altLang="zh-TW" sz="1200" kern="100" dirty="0" smtClean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 dirty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00260617"/>
                  </a:ext>
                </a:extLst>
              </a:tr>
              <a:tr h="8431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劉建國</a:t>
                      </a:r>
                      <a:r>
                        <a:rPr lang="en-US" alt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司法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法制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 smtClean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 smtClean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altLang="zh-TW" sz="1200" kern="100" dirty="0" smtClean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81755015"/>
                  </a:ext>
                </a:extLst>
              </a:tr>
              <a:tr h="8313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陳培瑜</a:t>
                      </a:r>
                      <a:r>
                        <a:rPr lang="en-US" alt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民，不分區</a:t>
                      </a:r>
                      <a:r>
                        <a:rPr lang="en-US" alt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100" kern="100" dirty="0" smtClean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100" kern="100" dirty="0" smtClean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 smtClean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43376885"/>
                  </a:ext>
                </a:extLst>
              </a:tr>
            </a:tbl>
          </a:graphicData>
        </a:graphic>
      </p:graphicFrame>
      <p:sp>
        <p:nvSpPr>
          <p:cNvPr id="5" name="標題 1">
            <a:extLst>
              <a:ext uri="{FF2B5EF4-FFF2-40B4-BE49-F238E27FC236}">
                <a16:creationId xmlns:a16="http://schemas.microsoft.com/office/drawing/2014/main" id="{D8737B01-85EC-4241-8E61-C0FD6C183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763" y="537562"/>
            <a:ext cx="6062472" cy="78961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全院表現優良委員</a:t>
            </a:r>
          </a:p>
        </p:txBody>
      </p:sp>
    </p:spTree>
    <p:extLst>
      <p:ext uri="{BB962C8B-B14F-4D97-AF65-F5344CB8AC3E}">
        <p14:creationId xmlns:p14="http://schemas.microsoft.com/office/powerpoint/2010/main" val="2553362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1025" y="0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評比指標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：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委員會</a:t>
            </a: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12D4B5AE-E84F-4FD8-9FA4-B6D6D5A65B99}"/>
              </a:ext>
            </a:extLst>
          </p:cNvPr>
          <p:cNvGrpSpPr/>
          <p:nvPr/>
        </p:nvGrpSpPr>
        <p:grpSpPr>
          <a:xfrm>
            <a:off x="1687113" y="1144073"/>
            <a:ext cx="8817772" cy="4669143"/>
            <a:chOff x="1792589" y="1276541"/>
            <a:chExt cx="8817772" cy="4669143"/>
          </a:xfrm>
        </p:grpSpPr>
        <p:sp>
          <p:nvSpPr>
            <p:cNvPr id="6" name="手繪多邊形: 圖案 5">
              <a:extLst>
                <a:ext uri="{FF2B5EF4-FFF2-40B4-BE49-F238E27FC236}">
                  <a16:creationId xmlns:a16="http://schemas.microsoft.com/office/drawing/2014/main" id="{6332072B-9DF9-47D5-A57D-72A8C67CF375}"/>
                </a:ext>
              </a:extLst>
            </p:cNvPr>
            <p:cNvSpPr/>
            <p:nvPr/>
          </p:nvSpPr>
          <p:spPr>
            <a:xfrm>
              <a:off x="5176535" y="3726595"/>
              <a:ext cx="2219089" cy="2219089"/>
            </a:xfrm>
            <a:custGeom>
              <a:avLst/>
              <a:gdLst>
                <a:gd name="connsiteX0" fmla="*/ 0 w 2219089"/>
                <a:gd name="connsiteY0" fmla="*/ 1109545 h 2219089"/>
                <a:gd name="connsiteX1" fmla="*/ 1109545 w 2219089"/>
                <a:gd name="connsiteY1" fmla="*/ 0 h 2219089"/>
                <a:gd name="connsiteX2" fmla="*/ 2219090 w 2219089"/>
                <a:gd name="connsiteY2" fmla="*/ 1109545 h 2219089"/>
                <a:gd name="connsiteX3" fmla="*/ 1109545 w 2219089"/>
                <a:gd name="connsiteY3" fmla="*/ 2219090 h 2219089"/>
                <a:gd name="connsiteX4" fmla="*/ 0 w 2219089"/>
                <a:gd name="connsiteY4" fmla="*/ 1109545 h 2219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9089" h="2219089">
                  <a:moveTo>
                    <a:pt x="0" y="1109545"/>
                  </a:moveTo>
                  <a:cubicBezTo>
                    <a:pt x="0" y="496760"/>
                    <a:pt x="496760" y="0"/>
                    <a:pt x="1109545" y="0"/>
                  </a:cubicBezTo>
                  <a:cubicBezTo>
                    <a:pt x="1722330" y="0"/>
                    <a:pt x="2219090" y="496760"/>
                    <a:pt x="2219090" y="1109545"/>
                  </a:cubicBezTo>
                  <a:cubicBezTo>
                    <a:pt x="2219090" y="1722330"/>
                    <a:pt x="1722330" y="2219090"/>
                    <a:pt x="1109545" y="2219090"/>
                  </a:cubicBezTo>
                  <a:cubicBezTo>
                    <a:pt x="496760" y="2219090"/>
                    <a:pt x="0" y="1722330"/>
                    <a:pt x="0" y="1109545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50378" tIns="350378" rIns="350378" bIns="350378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  <a:t>等第</a:t>
              </a:r>
              <a:b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</a:br>
              <a: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  <a:t>評比</a:t>
              </a:r>
            </a:p>
          </p:txBody>
        </p:sp>
        <p:sp>
          <p:nvSpPr>
            <p:cNvPr id="7" name="箭號: 向左 6">
              <a:extLst>
                <a:ext uri="{FF2B5EF4-FFF2-40B4-BE49-F238E27FC236}">
                  <a16:creationId xmlns:a16="http://schemas.microsoft.com/office/drawing/2014/main" id="{F2C93CCF-DD33-437C-B476-D915AF4B3AAA}"/>
                </a:ext>
              </a:extLst>
            </p:cNvPr>
            <p:cNvSpPr/>
            <p:nvPr/>
          </p:nvSpPr>
          <p:spPr>
            <a:xfrm rot="10800000">
              <a:off x="2953632" y="4770940"/>
              <a:ext cx="2033378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手繪多邊形: 圖案 7">
              <a:extLst>
                <a:ext uri="{FF2B5EF4-FFF2-40B4-BE49-F238E27FC236}">
                  <a16:creationId xmlns:a16="http://schemas.microsoft.com/office/drawing/2014/main" id="{E06E34F7-D485-4268-9A26-B1C4D47842BF}"/>
                </a:ext>
              </a:extLst>
            </p:cNvPr>
            <p:cNvSpPr/>
            <p:nvPr/>
          </p:nvSpPr>
          <p:spPr>
            <a:xfrm>
              <a:off x="1870340" y="4364634"/>
              <a:ext cx="2219089" cy="1360426"/>
            </a:xfrm>
            <a:custGeom>
              <a:avLst/>
              <a:gdLst>
                <a:gd name="connsiteX0" fmla="*/ 0 w 2694428"/>
                <a:gd name="connsiteY0" fmla="*/ 168651 h 1686508"/>
                <a:gd name="connsiteX1" fmla="*/ 168651 w 2694428"/>
                <a:gd name="connsiteY1" fmla="*/ 0 h 1686508"/>
                <a:gd name="connsiteX2" fmla="*/ 2525777 w 2694428"/>
                <a:gd name="connsiteY2" fmla="*/ 0 h 1686508"/>
                <a:gd name="connsiteX3" fmla="*/ 2694428 w 2694428"/>
                <a:gd name="connsiteY3" fmla="*/ 168651 h 1686508"/>
                <a:gd name="connsiteX4" fmla="*/ 2694428 w 2694428"/>
                <a:gd name="connsiteY4" fmla="*/ 1517857 h 1686508"/>
                <a:gd name="connsiteX5" fmla="*/ 2525777 w 2694428"/>
                <a:gd name="connsiteY5" fmla="*/ 1686508 h 1686508"/>
                <a:gd name="connsiteX6" fmla="*/ 168651 w 2694428"/>
                <a:gd name="connsiteY6" fmla="*/ 1686508 h 1686508"/>
                <a:gd name="connsiteX7" fmla="*/ 0 w 2694428"/>
                <a:gd name="connsiteY7" fmla="*/ 1517857 h 1686508"/>
                <a:gd name="connsiteX8" fmla="*/ 0 w 2694428"/>
                <a:gd name="connsiteY8" fmla="*/ 168651 h 1686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94428" h="1686508">
                  <a:moveTo>
                    <a:pt x="0" y="168651"/>
                  </a:moveTo>
                  <a:cubicBezTo>
                    <a:pt x="0" y="75508"/>
                    <a:pt x="75508" y="0"/>
                    <a:pt x="168651" y="0"/>
                  </a:cubicBezTo>
                  <a:lnTo>
                    <a:pt x="2525777" y="0"/>
                  </a:lnTo>
                  <a:cubicBezTo>
                    <a:pt x="2618920" y="0"/>
                    <a:pt x="2694428" y="75508"/>
                    <a:pt x="2694428" y="168651"/>
                  </a:cubicBezTo>
                  <a:lnTo>
                    <a:pt x="2694428" y="1517857"/>
                  </a:lnTo>
                  <a:cubicBezTo>
                    <a:pt x="2694428" y="1611000"/>
                    <a:pt x="2618920" y="1686508"/>
                    <a:pt x="2525777" y="1686508"/>
                  </a:cubicBezTo>
                  <a:lnTo>
                    <a:pt x="168651" y="1686508"/>
                  </a:lnTo>
                  <a:cubicBezTo>
                    <a:pt x="75508" y="1686508"/>
                    <a:pt x="0" y="1611000"/>
                    <a:pt x="0" y="1517857"/>
                  </a:cubicBezTo>
                  <a:lnTo>
                    <a:pt x="0" y="16865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3686" tIns="83686" rIns="83686" bIns="83686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法律全文主提案量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9" name="箭號: 向左 8">
              <a:extLst>
                <a:ext uri="{FF2B5EF4-FFF2-40B4-BE49-F238E27FC236}">
                  <a16:creationId xmlns:a16="http://schemas.microsoft.com/office/drawing/2014/main" id="{F9ADDA33-66F1-4765-814E-BA9E7042CDEA}"/>
                </a:ext>
              </a:extLst>
            </p:cNvPr>
            <p:cNvSpPr/>
            <p:nvPr/>
          </p:nvSpPr>
          <p:spPr>
            <a:xfrm rot="13071262">
              <a:off x="3320710" y="3226076"/>
              <a:ext cx="2142200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手繪多邊形: 圖案 9">
              <a:extLst>
                <a:ext uri="{FF2B5EF4-FFF2-40B4-BE49-F238E27FC236}">
                  <a16:creationId xmlns:a16="http://schemas.microsoft.com/office/drawing/2014/main" id="{557754DF-F9DF-45B2-B9FB-5538A6418FF7}"/>
                </a:ext>
              </a:extLst>
            </p:cNvPr>
            <p:cNvSpPr/>
            <p:nvPr/>
          </p:nvSpPr>
          <p:spPr>
            <a:xfrm>
              <a:off x="1792589" y="2448090"/>
              <a:ext cx="2933322" cy="1144312"/>
            </a:xfrm>
            <a:custGeom>
              <a:avLst/>
              <a:gdLst>
                <a:gd name="connsiteX0" fmla="*/ 0 w 2933322"/>
                <a:gd name="connsiteY0" fmla="*/ 114431 h 1144312"/>
                <a:gd name="connsiteX1" fmla="*/ 114431 w 2933322"/>
                <a:gd name="connsiteY1" fmla="*/ 0 h 1144312"/>
                <a:gd name="connsiteX2" fmla="*/ 2818891 w 2933322"/>
                <a:gd name="connsiteY2" fmla="*/ 0 h 1144312"/>
                <a:gd name="connsiteX3" fmla="*/ 2933322 w 2933322"/>
                <a:gd name="connsiteY3" fmla="*/ 114431 h 1144312"/>
                <a:gd name="connsiteX4" fmla="*/ 2933322 w 2933322"/>
                <a:gd name="connsiteY4" fmla="*/ 1029881 h 1144312"/>
                <a:gd name="connsiteX5" fmla="*/ 2818891 w 2933322"/>
                <a:gd name="connsiteY5" fmla="*/ 1144312 h 1144312"/>
                <a:gd name="connsiteX6" fmla="*/ 114431 w 2933322"/>
                <a:gd name="connsiteY6" fmla="*/ 1144312 h 1144312"/>
                <a:gd name="connsiteX7" fmla="*/ 0 w 2933322"/>
                <a:gd name="connsiteY7" fmla="*/ 1029881 h 1144312"/>
                <a:gd name="connsiteX8" fmla="*/ 0 w 2933322"/>
                <a:gd name="connsiteY8" fmla="*/ 114431 h 114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3322" h="1144312">
                  <a:moveTo>
                    <a:pt x="0" y="114431"/>
                  </a:moveTo>
                  <a:cubicBezTo>
                    <a:pt x="0" y="51233"/>
                    <a:pt x="51233" y="0"/>
                    <a:pt x="114431" y="0"/>
                  </a:cubicBezTo>
                  <a:lnTo>
                    <a:pt x="2818891" y="0"/>
                  </a:lnTo>
                  <a:cubicBezTo>
                    <a:pt x="2882089" y="0"/>
                    <a:pt x="2933322" y="51233"/>
                    <a:pt x="2933322" y="114431"/>
                  </a:cubicBezTo>
                  <a:lnTo>
                    <a:pt x="2933322" y="1029881"/>
                  </a:lnTo>
                  <a:cubicBezTo>
                    <a:pt x="2933322" y="1093079"/>
                    <a:pt x="2882089" y="1144312"/>
                    <a:pt x="2818891" y="1144312"/>
                  </a:cubicBezTo>
                  <a:lnTo>
                    <a:pt x="114431" y="1144312"/>
                  </a:lnTo>
                  <a:cubicBezTo>
                    <a:pt x="51233" y="1144312"/>
                    <a:pt x="0" y="1093079"/>
                    <a:pt x="0" y="1029881"/>
                  </a:cubicBezTo>
                  <a:lnTo>
                    <a:pt x="0" y="11443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7806" tIns="67806" rIns="67806" bIns="67806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法律全文主提案通過量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1" name="箭號: 向左 10">
              <a:extLst>
                <a:ext uri="{FF2B5EF4-FFF2-40B4-BE49-F238E27FC236}">
                  <a16:creationId xmlns:a16="http://schemas.microsoft.com/office/drawing/2014/main" id="{E96F3418-6C21-4515-8F51-D6A44DD68225}"/>
                </a:ext>
              </a:extLst>
            </p:cNvPr>
            <p:cNvSpPr/>
            <p:nvPr/>
          </p:nvSpPr>
          <p:spPr>
            <a:xfrm rot="16201404">
              <a:off x="5146589" y="2285887"/>
              <a:ext cx="2134773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手繪多邊形: 圖案 11">
              <a:extLst>
                <a:ext uri="{FF2B5EF4-FFF2-40B4-BE49-F238E27FC236}">
                  <a16:creationId xmlns:a16="http://schemas.microsoft.com/office/drawing/2014/main" id="{AEE7583E-30CF-41DA-8F88-9511A3BCF267}"/>
                </a:ext>
              </a:extLst>
            </p:cNvPr>
            <p:cNvSpPr/>
            <p:nvPr/>
          </p:nvSpPr>
          <p:spPr>
            <a:xfrm>
              <a:off x="4896524" y="1276541"/>
              <a:ext cx="2688273" cy="1108554"/>
            </a:xfrm>
            <a:custGeom>
              <a:avLst/>
              <a:gdLst>
                <a:gd name="connsiteX0" fmla="*/ 0 w 2688273"/>
                <a:gd name="connsiteY0" fmla="*/ 120784 h 1207843"/>
                <a:gd name="connsiteX1" fmla="*/ 120784 w 2688273"/>
                <a:gd name="connsiteY1" fmla="*/ 0 h 1207843"/>
                <a:gd name="connsiteX2" fmla="*/ 2567489 w 2688273"/>
                <a:gd name="connsiteY2" fmla="*/ 0 h 1207843"/>
                <a:gd name="connsiteX3" fmla="*/ 2688273 w 2688273"/>
                <a:gd name="connsiteY3" fmla="*/ 120784 h 1207843"/>
                <a:gd name="connsiteX4" fmla="*/ 2688273 w 2688273"/>
                <a:gd name="connsiteY4" fmla="*/ 1087059 h 1207843"/>
                <a:gd name="connsiteX5" fmla="*/ 2567489 w 2688273"/>
                <a:gd name="connsiteY5" fmla="*/ 1207843 h 1207843"/>
                <a:gd name="connsiteX6" fmla="*/ 120784 w 2688273"/>
                <a:gd name="connsiteY6" fmla="*/ 1207843 h 1207843"/>
                <a:gd name="connsiteX7" fmla="*/ 0 w 2688273"/>
                <a:gd name="connsiteY7" fmla="*/ 1087059 h 1207843"/>
                <a:gd name="connsiteX8" fmla="*/ 0 w 2688273"/>
                <a:gd name="connsiteY8" fmla="*/ 120784 h 120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88273" h="1207843">
                  <a:moveTo>
                    <a:pt x="0" y="120784"/>
                  </a:moveTo>
                  <a:cubicBezTo>
                    <a:pt x="0" y="54077"/>
                    <a:pt x="54077" y="0"/>
                    <a:pt x="120784" y="0"/>
                  </a:cubicBezTo>
                  <a:lnTo>
                    <a:pt x="2567489" y="0"/>
                  </a:lnTo>
                  <a:cubicBezTo>
                    <a:pt x="2634196" y="0"/>
                    <a:pt x="2688273" y="54077"/>
                    <a:pt x="2688273" y="120784"/>
                  </a:cubicBezTo>
                  <a:lnTo>
                    <a:pt x="2688273" y="1087059"/>
                  </a:lnTo>
                  <a:cubicBezTo>
                    <a:pt x="2688273" y="1153766"/>
                    <a:pt x="2634196" y="1207843"/>
                    <a:pt x="2567489" y="1207843"/>
                  </a:cubicBezTo>
                  <a:lnTo>
                    <a:pt x="120784" y="1207843"/>
                  </a:lnTo>
                  <a:cubicBezTo>
                    <a:pt x="54077" y="1207843"/>
                    <a:pt x="0" y="1153766"/>
                    <a:pt x="0" y="1087059"/>
                  </a:cubicBezTo>
                  <a:lnTo>
                    <a:pt x="0" y="12078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667" tIns="69667" rIns="69667" bIns="6966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法律部分條文修正提案量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3" name="箭號: 向左 12">
              <a:extLst>
                <a:ext uri="{FF2B5EF4-FFF2-40B4-BE49-F238E27FC236}">
                  <a16:creationId xmlns:a16="http://schemas.microsoft.com/office/drawing/2014/main" id="{5ED504A6-9B31-4D46-B944-839BD59F1B8B}"/>
                </a:ext>
              </a:extLst>
            </p:cNvPr>
            <p:cNvSpPr/>
            <p:nvPr/>
          </p:nvSpPr>
          <p:spPr>
            <a:xfrm rot="19419977">
              <a:off x="7023895" y="3089316"/>
              <a:ext cx="2192682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手繪多邊形: 圖案 13">
              <a:extLst>
                <a:ext uri="{FF2B5EF4-FFF2-40B4-BE49-F238E27FC236}">
                  <a16:creationId xmlns:a16="http://schemas.microsoft.com/office/drawing/2014/main" id="{D32ED81D-6CD4-46D7-89A9-B001388DA2F1}"/>
                </a:ext>
              </a:extLst>
            </p:cNvPr>
            <p:cNvSpPr/>
            <p:nvPr/>
          </p:nvSpPr>
          <p:spPr>
            <a:xfrm>
              <a:off x="7771209" y="2403815"/>
              <a:ext cx="2839152" cy="1189275"/>
            </a:xfrm>
            <a:custGeom>
              <a:avLst/>
              <a:gdLst>
                <a:gd name="connsiteX0" fmla="*/ 0 w 2839152"/>
                <a:gd name="connsiteY0" fmla="*/ 118928 h 1189275"/>
                <a:gd name="connsiteX1" fmla="*/ 118928 w 2839152"/>
                <a:gd name="connsiteY1" fmla="*/ 0 h 1189275"/>
                <a:gd name="connsiteX2" fmla="*/ 2720225 w 2839152"/>
                <a:gd name="connsiteY2" fmla="*/ 0 h 1189275"/>
                <a:gd name="connsiteX3" fmla="*/ 2839153 w 2839152"/>
                <a:gd name="connsiteY3" fmla="*/ 118928 h 1189275"/>
                <a:gd name="connsiteX4" fmla="*/ 2839152 w 2839152"/>
                <a:gd name="connsiteY4" fmla="*/ 1070348 h 1189275"/>
                <a:gd name="connsiteX5" fmla="*/ 2720224 w 2839152"/>
                <a:gd name="connsiteY5" fmla="*/ 1189276 h 1189275"/>
                <a:gd name="connsiteX6" fmla="*/ 118928 w 2839152"/>
                <a:gd name="connsiteY6" fmla="*/ 1189275 h 1189275"/>
                <a:gd name="connsiteX7" fmla="*/ 0 w 2839152"/>
                <a:gd name="connsiteY7" fmla="*/ 1070347 h 1189275"/>
                <a:gd name="connsiteX8" fmla="*/ 0 w 2839152"/>
                <a:gd name="connsiteY8" fmla="*/ 118928 h 118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39152" h="1189275">
                  <a:moveTo>
                    <a:pt x="0" y="118928"/>
                  </a:moveTo>
                  <a:cubicBezTo>
                    <a:pt x="0" y="53246"/>
                    <a:pt x="53246" y="0"/>
                    <a:pt x="118928" y="0"/>
                  </a:cubicBezTo>
                  <a:lnTo>
                    <a:pt x="2720225" y="0"/>
                  </a:lnTo>
                  <a:cubicBezTo>
                    <a:pt x="2785907" y="0"/>
                    <a:pt x="2839153" y="53246"/>
                    <a:pt x="2839153" y="118928"/>
                  </a:cubicBezTo>
                  <a:cubicBezTo>
                    <a:pt x="2839153" y="436068"/>
                    <a:pt x="2839152" y="753208"/>
                    <a:pt x="2839152" y="1070348"/>
                  </a:cubicBezTo>
                  <a:cubicBezTo>
                    <a:pt x="2839152" y="1136030"/>
                    <a:pt x="2785906" y="1189276"/>
                    <a:pt x="2720224" y="1189276"/>
                  </a:cubicBezTo>
                  <a:lnTo>
                    <a:pt x="118928" y="1189275"/>
                  </a:lnTo>
                  <a:cubicBezTo>
                    <a:pt x="53246" y="1189275"/>
                    <a:pt x="0" y="1136029"/>
                    <a:pt x="0" y="1070347"/>
                  </a:cubicBezTo>
                  <a:lnTo>
                    <a:pt x="0" y="11892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123" tIns="69123" rIns="69123" bIns="69123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法律部分條文修正</a:t>
              </a: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通過</a:t>
              </a: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5" name="箭號: 向左 14">
              <a:extLst>
                <a:ext uri="{FF2B5EF4-FFF2-40B4-BE49-F238E27FC236}">
                  <a16:creationId xmlns:a16="http://schemas.microsoft.com/office/drawing/2014/main" id="{25045BD8-EBE8-43F1-9EEB-C3960BAF5211}"/>
                </a:ext>
              </a:extLst>
            </p:cNvPr>
            <p:cNvSpPr/>
            <p:nvPr/>
          </p:nvSpPr>
          <p:spPr>
            <a:xfrm>
              <a:off x="7584797" y="4836139"/>
              <a:ext cx="2023701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手繪多邊形: 圖案 15">
              <a:extLst>
                <a:ext uri="{FF2B5EF4-FFF2-40B4-BE49-F238E27FC236}">
                  <a16:creationId xmlns:a16="http://schemas.microsoft.com/office/drawing/2014/main" id="{149EA132-063E-4F11-B33B-78AA97D75240}"/>
                </a:ext>
              </a:extLst>
            </p:cNvPr>
            <p:cNvSpPr/>
            <p:nvPr/>
          </p:nvSpPr>
          <p:spPr>
            <a:xfrm>
              <a:off x="8385284" y="4364634"/>
              <a:ext cx="2199522" cy="1475610"/>
            </a:xfrm>
            <a:custGeom>
              <a:avLst/>
              <a:gdLst>
                <a:gd name="connsiteX0" fmla="*/ 0 w 2199522"/>
                <a:gd name="connsiteY0" fmla="*/ 147561 h 1475610"/>
                <a:gd name="connsiteX1" fmla="*/ 147561 w 2199522"/>
                <a:gd name="connsiteY1" fmla="*/ 0 h 1475610"/>
                <a:gd name="connsiteX2" fmla="*/ 2051961 w 2199522"/>
                <a:gd name="connsiteY2" fmla="*/ 0 h 1475610"/>
                <a:gd name="connsiteX3" fmla="*/ 2199522 w 2199522"/>
                <a:gd name="connsiteY3" fmla="*/ 147561 h 1475610"/>
                <a:gd name="connsiteX4" fmla="*/ 2199522 w 2199522"/>
                <a:gd name="connsiteY4" fmla="*/ 1328049 h 1475610"/>
                <a:gd name="connsiteX5" fmla="*/ 2051961 w 2199522"/>
                <a:gd name="connsiteY5" fmla="*/ 1475610 h 1475610"/>
                <a:gd name="connsiteX6" fmla="*/ 147561 w 2199522"/>
                <a:gd name="connsiteY6" fmla="*/ 1475610 h 1475610"/>
                <a:gd name="connsiteX7" fmla="*/ 0 w 2199522"/>
                <a:gd name="connsiteY7" fmla="*/ 1328049 h 1475610"/>
                <a:gd name="connsiteX8" fmla="*/ 0 w 2199522"/>
                <a:gd name="connsiteY8" fmla="*/ 147561 h 1475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9522" h="1475610">
                  <a:moveTo>
                    <a:pt x="0" y="147561"/>
                  </a:moveTo>
                  <a:cubicBezTo>
                    <a:pt x="0" y="66065"/>
                    <a:pt x="66065" y="0"/>
                    <a:pt x="147561" y="0"/>
                  </a:cubicBezTo>
                  <a:lnTo>
                    <a:pt x="2051961" y="0"/>
                  </a:lnTo>
                  <a:cubicBezTo>
                    <a:pt x="2133457" y="0"/>
                    <a:pt x="2199522" y="66065"/>
                    <a:pt x="2199522" y="147561"/>
                  </a:cubicBezTo>
                  <a:lnTo>
                    <a:pt x="2199522" y="1328049"/>
                  </a:lnTo>
                  <a:cubicBezTo>
                    <a:pt x="2199522" y="1409545"/>
                    <a:pt x="2133457" y="1475610"/>
                    <a:pt x="2051961" y="1475610"/>
                  </a:cubicBezTo>
                  <a:lnTo>
                    <a:pt x="147561" y="1475610"/>
                  </a:lnTo>
                  <a:cubicBezTo>
                    <a:pt x="66065" y="1475610"/>
                    <a:pt x="0" y="1409545"/>
                    <a:pt x="0" y="1328049"/>
                  </a:cubicBezTo>
                  <a:lnTo>
                    <a:pt x="0" y="14756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509" tIns="77509" rIns="77509" bIns="77509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r>
                <a:rPr lang="en-US" altLang="zh-TW" sz="1800" b="1" kern="1200" dirty="0">
                  <a:latin typeface="微軟正黑體"/>
                  <a:ea typeface="微軟正黑體"/>
                  <a:cs typeface="微軟正黑體"/>
                </a:rPr>
                <a:t/>
              </a:r>
              <a:br>
                <a:rPr lang="en-US" altLang="zh-TW" sz="1800" b="1" kern="1200" dirty="0">
                  <a:latin typeface="微軟正黑體"/>
                  <a:ea typeface="微軟正黑體"/>
                  <a:cs typeface="微軟正黑體"/>
                </a:rPr>
              </a:b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口頭發言總量</a:t>
              </a:r>
            </a:p>
          </p:txBody>
        </p:sp>
      </p:grpSp>
      <p:sp>
        <p:nvSpPr>
          <p:cNvPr id="4" name="文字方塊 3">
            <a:extLst>
              <a:ext uri="{FF2B5EF4-FFF2-40B4-BE49-F238E27FC236}">
                <a16:creationId xmlns:a16="http://schemas.microsoft.com/office/drawing/2014/main" id="{C4F8C499-FA7F-47E3-BD39-F9FBD73082B5}"/>
              </a:ext>
            </a:extLst>
          </p:cNvPr>
          <p:cNvSpPr txBox="1"/>
          <p:nvPr/>
        </p:nvSpPr>
        <p:spPr>
          <a:xfrm>
            <a:off x="232610" y="5898408"/>
            <a:ext cx="11726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</a:t>
            </a:r>
            <a:r>
              <a:rPr lang="zh-TW" altLang="en-US" b="1" i="1" dirty="0">
                <a:latin typeface="+mj-ea"/>
                <a:ea typeface="+mj-ea"/>
              </a:rPr>
              <a:t>法律全文主提案量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、</a:t>
            </a:r>
            <a:r>
              <a:rPr lang="zh-TW" altLang="en-US" b="1" i="1" dirty="0">
                <a:latin typeface="+mj-ea"/>
                <a:ea typeface="+mj-ea"/>
              </a:rPr>
              <a:t>法律部分條文修正提案量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的資料來源為「立院議事及發言系統」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 smtClean="0">
                <a:latin typeface="+mj-ea"/>
                <a:ea typeface="+mj-ea"/>
              </a:rPr>
              <a:t>截至</a:t>
            </a:r>
            <a:r>
              <a:rPr lang="en-US" altLang="zh-TW" i="1" dirty="0" smtClean="0">
                <a:latin typeface="+mj-ea"/>
                <a:ea typeface="+mj-ea"/>
              </a:rPr>
              <a:t>8/17)</a:t>
            </a:r>
            <a:endParaRPr lang="en-US" altLang="zh-TW" i="1" dirty="0">
              <a:latin typeface="+mj-ea"/>
              <a:ea typeface="+mj-ea"/>
            </a:endParaRPr>
          </a:p>
          <a:p>
            <a:r>
              <a:rPr lang="en-US" altLang="zh-TW" i="1" dirty="0">
                <a:latin typeface="+mj-ea"/>
                <a:ea typeface="+mj-ea"/>
              </a:rPr>
              <a:t>	</a:t>
            </a:r>
            <a:r>
              <a:rPr lang="zh-TW" altLang="en-US" b="1" i="1" dirty="0">
                <a:latin typeface="+mj-ea"/>
                <a:ea typeface="+mj-ea"/>
              </a:rPr>
              <a:t>所屬委員會口頭發言總量</a:t>
            </a:r>
            <a:r>
              <a:rPr lang="zh-TW" altLang="en-US" i="1" dirty="0">
                <a:latin typeface="+mj-ea"/>
                <a:ea typeface="+mj-ea"/>
              </a:rPr>
              <a:t>的資料來源為「立院議事視訊隨選系統」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 smtClean="0">
                <a:latin typeface="+mj-ea"/>
                <a:ea typeface="+mj-ea"/>
              </a:rPr>
              <a:t>截至</a:t>
            </a:r>
            <a:r>
              <a:rPr lang="en-US" altLang="zh-TW" i="1" dirty="0" smtClean="0">
                <a:latin typeface="+mj-ea"/>
                <a:ea typeface="+mj-ea"/>
              </a:rPr>
              <a:t>8/17)</a:t>
            </a:r>
            <a:r>
              <a:rPr lang="zh-TW" altLang="en-US" i="1" dirty="0">
                <a:latin typeface="+mj-ea"/>
                <a:ea typeface="+mj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73732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評比方式 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-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委員會優質立委提案計算，僅計算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交付所屬委員會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之提案，並排除跨委員會發言，以彰顯委員會中心主義。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/>
            </a:r>
            <a:b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委員會表現優質立委是於五項指標（全文提案通過量加權）中，每一指標之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前三位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為優質立委，獲得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為優良立委。</a:t>
            </a: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由於中途離職立委，無法累計該屆次成績，故口袋國會對於離職立委各項指標均不予以評比。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/>
            </a:r>
            <a:b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1.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若指標中，第一名超過三人以上，則相同次數者皆計為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 sz="1900" i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        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2.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若第一名兩人次數相同，則兩人都計為同順位，接續排名者為第三名。</a:t>
            </a:r>
            <a:endParaRPr kumimoji="1" lang="en-US" altLang="zh-TW" sz="1900" i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2923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木刻字型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刻字型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8BB827752039164B86FD741153416EDF" ma:contentTypeVersion="13" ma:contentTypeDescription="建立新的文件。" ma:contentTypeScope="" ma:versionID="fadee02e16ea303103c99cddcd34f7ab">
  <xsd:schema xmlns:xsd="http://www.w3.org/2001/XMLSchema" xmlns:xs="http://www.w3.org/2001/XMLSchema" xmlns:p="http://schemas.microsoft.com/office/2006/metadata/properties" xmlns:ns3="ea232b2d-0344-4432-9afd-89e11bf2ed72" xmlns:ns4="ee075635-a6d6-4f2b-a771-7195be426a45" targetNamespace="http://schemas.microsoft.com/office/2006/metadata/properties" ma:root="true" ma:fieldsID="e3c9183bd98d7b214a901930aa6e30d9" ns3:_="" ns4:_="">
    <xsd:import namespace="ea232b2d-0344-4432-9afd-89e11bf2ed72"/>
    <xsd:import namespace="ee075635-a6d6-4f2b-a771-7195be426a4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232b2d-0344-4432-9afd-89e11bf2ed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用提示雜湊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75635-a6d6-4f2b-a771-7195be426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A449F6-46ED-416F-A735-1B2E7989F0E4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www.w3.org/XML/1998/namespace"/>
    <ds:schemaRef ds:uri="ee075635-a6d6-4f2b-a771-7195be426a45"/>
    <ds:schemaRef ds:uri="ea232b2d-0344-4432-9afd-89e11bf2ed72"/>
  </ds:schemaRefs>
</ds:datastoreItem>
</file>

<file path=customXml/itemProps2.xml><?xml version="1.0" encoding="utf-8"?>
<ds:datastoreItem xmlns:ds="http://schemas.openxmlformats.org/officeDocument/2006/customXml" ds:itemID="{64E4C614-EE64-4510-BCEC-A15DCB5C03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232b2d-0344-4432-9afd-89e11bf2ed72"/>
    <ds:schemaRef ds:uri="ee075635-a6d6-4f2b-a771-7195be426a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99FEDD-0C3F-4900-A8B9-EFAFA5CF7E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TM03090434[[fn=木刻字型]]</Template>
  <TotalTime>3969</TotalTime>
  <Words>2223</Words>
  <Application>Microsoft Office PowerPoint</Application>
  <PresentationFormat>寬螢幕</PresentationFormat>
  <Paragraphs>721</Paragraphs>
  <Slides>21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35" baseType="lpstr">
      <vt:lpstr>Adobe 仿宋 Std R</vt:lpstr>
      <vt:lpstr>Adobe 繁黑體 Std B</vt:lpstr>
      <vt:lpstr>Arial Unicode MS</vt:lpstr>
      <vt:lpstr>Yuanti TC</vt:lpstr>
      <vt:lpstr>微軟正黑體</vt:lpstr>
      <vt:lpstr>新細明體</vt:lpstr>
      <vt:lpstr>標楷體</vt:lpstr>
      <vt:lpstr>Calibri</vt:lpstr>
      <vt:lpstr>Cambria Math</vt:lpstr>
      <vt:lpstr>Rockwell</vt:lpstr>
      <vt:lpstr>Rockwell Condensed</vt:lpstr>
      <vt:lpstr>Times New Roman</vt:lpstr>
      <vt:lpstr>Wingdings</vt:lpstr>
      <vt:lpstr>木刻字型</vt:lpstr>
      <vt:lpstr>口袋國會 </vt:lpstr>
      <vt:lpstr>目錄</vt:lpstr>
      <vt:lpstr>類比指標：全院</vt:lpstr>
      <vt:lpstr>全院各指標一覽</vt:lpstr>
      <vt:lpstr>評比方式 – 全院優質、優良委員 </vt:lpstr>
      <vt:lpstr>全院表現優質委員</vt:lpstr>
      <vt:lpstr>全院表現優良委員</vt:lpstr>
      <vt:lpstr>評比指標：委員會</vt:lpstr>
      <vt:lpstr>評比方式 -各委員會優質、優良委員</vt:lpstr>
      <vt:lpstr>各委員會優質、優良委員</vt:lpstr>
      <vt:lpstr>各委員會優質、優良委員</vt:lpstr>
      <vt:lpstr>各委員會優質、優良委員</vt:lpstr>
      <vt:lpstr>總結</vt:lpstr>
      <vt:lpstr>總結</vt:lpstr>
      <vt:lpstr>實驗指標：部分條文修正案「相似度」分析說明</vt:lpstr>
      <vt:lpstr>10-7會期部分條文修正案「相似度」居前25%（高）的委員</vt:lpstr>
      <vt:lpstr>10-7會期部分條文修正案「相似度」居後25%（低）的委員</vt:lpstr>
      <vt:lpstr>10-2~10-7會期部分條文修正案「平均相似度」超過3個會期 居前25%（高）的委員</vt:lpstr>
      <vt:lpstr>10-1~10-7會期部分條文修正案「平均相似度」超過3個會期 居後25%（低）的委員</vt:lpstr>
      <vt:lpstr>小結</vt:lpstr>
      <vt:lpstr>感謝觀看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口袋國會</dc:title>
  <dc:creator>niconiconi0927@outlook.com</dc:creator>
  <cp:lastModifiedBy>李靜萍</cp:lastModifiedBy>
  <cp:revision>388</cp:revision>
  <dcterms:created xsi:type="dcterms:W3CDTF">2021-03-04T02:31:28Z</dcterms:created>
  <dcterms:modified xsi:type="dcterms:W3CDTF">2023-09-07T02:57:40Z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0x0101008BB827752039164B86FD741153416EDF</vt:lpwstr>
  </property>
</Properties>
</file>