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4" r:id="rId4"/>
  </p:sldMasterIdLst>
  <p:notesMasterIdLst>
    <p:notesMasterId r:id="rId26"/>
  </p:notesMasterIdLst>
  <p:handoutMasterIdLst>
    <p:handoutMasterId r:id="rId27"/>
  </p:handoutMasterIdLst>
  <p:sldIdLst>
    <p:sldId id="256" r:id="rId5"/>
    <p:sldId id="257" r:id="rId6"/>
    <p:sldId id="258" r:id="rId7"/>
    <p:sldId id="280" r:id="rId8"/>
    <p:sldId id="260" r:id="rId9"/>
    <p:sldId id="296" r:id="rId10"/>
    <p:sldId id="297" r:id="rId11"/>
    <p:sldId id="262" r:id="rId12"/>
    <p:sldId id="263" r:id="rId13"/>
    <p:sldId id="298" r:id="rId14"/>
    <p:sldId id="299" r:id="rId15"/>
    <p:sldId id="286" r:id="rId16"/>
    <p:sldId id="301" r:id="rId17"/>
    <p:sldId id="303" r:id="rId18"/>
    <p:sldId id="287" r:id="rId19"/>
    <p:sldId id="288" r:id="rId20"/>
    <p:sldId id="294" r:id="rId21"/>
    <p:sldId id="295" r:id="rId22"/>
    <p:sldId id="307" r:id="rId23"/>
    <p:sldId id="308" r:id="rId24"/>
    <p:sldId id="271" r:id="rId2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niconi0927@outlook.com" initials="n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7D2"/>
    <a:srgbClr val="D2DDF6"/>
    <a:srgbClr val="F5EBA3"/>
    <a:srgbClr val="CCD7E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1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47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徐睿佑" userId="d70a505e-241c-4709-b6c5-8df28bda7fcd" providerId="ADAL" clId="{53B48EB1-C5A6-44A7-8F11-66675454F0BE}"/>
    <pc:docChg chg="modSld">
      <pc:chgData name="徐睿佑" userId="d70a505e-241c-4709-b6c5-8df28bda7fcd" providerId="ADAL" clId="{53B48EB1-C5A6-44A7-8F11-66675454F0BE}" dt="2022-08-17T04:46:07.559" v="14" actId="20577"/>
      <pc:docMkLst>
        <pc:docMk/>
      </pc:docMkLst>
      <pc:sldChg chg="modSp">
        <pc:chgData name="徐睿佑" userId="d70a505e-241c-4709-b6c5-8df28bda7fcd" providerId="ADAL" clId="{53B48EB1-C5A6-44A7-8F11-66675454F0BE}" dt="2022-08-17T04:46:07.559" v="14" actId="20577"/>
        <pc:sldMkLst>
          <pc:docMk/>
          <pc:sldMk cId="3737327527" sldId="262"/>
        </pc:sldMkLst>
        <pc:spChg chg="mod">
          <ac:chgData name="徐睿佑" userId="d70a505e-241c-4709-b6c5-8df28bda7fcd" providerId="ADAL" clId="{53B48EB1-C5A6-44A7-8F11-66675454F0BE}" dt="2022-08-17T04:46:07.559" v="14" actId="20577"/>
          <ac:spMkLst>
            <pc:docMk/>
            <pc:sldMk cId="3737327527" sldId="262"/>
            <ac:spMk id="4" creationId="{C4F8C499-FA7F-47E3-BD39-F9FBD73082B5}"/>
          </ac:spMkLst>
        </pc:spChg>
      </pc:sldChg>
      <pc:sldChg chg="modSp">
        <pc:chgData name="徐睿佑" userId="d70a505e-241c-4709-b6c5-8df28bda7fcd" providerId="ADAL" clId="{53B48EB1-C5A6-44A7-8F11-66675454F0BE}" dt="2022-08-17T04:44:36.417" v="3" actId="20577"/>
        <pc:sldMkLst>
          <pc:docMk/>
          <pc:sldMk cId="2553362902" sldId="297"/>
        </pc:sldMkLst>
        <pc:graphicFrameChg chg="modGraphic">
          <ac:chgData name="徐睿佑" userId="d70a505e-241c-4709-b6c5-8df28bda7fcd" providerId="ADAL" clId="{53B48EB1-C5A6-44A7-8F11-66675454F0BE}" dt="2022-08-17T04:44:36.417" v="3" actId="20577"/>
          <ac:graphicFrameMkLst>
            <pc:docMk/>
            <pc:sldMk cId="2553362902" sldId="297"/>
            <ac:graphicFrameMk id="4" creationId="{3A6610C4-37EF-4E4E-8AF9-74A2B85CC123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B6BE26-1ED5-4C95-A959-E58EE724D4F0}" type="datetimeFigureOut">
              <a:rPr lang="zh-TW" altLang="en-US" smtClean="0"/>
              <a:pPr/>
              <a:t>2022/9/28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683F8-A95D-4208-8F0C-955976D5C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48A84D-F459-42D8-8C9B-4D16860CF1B6}" type="datetimeFigureOut">
              <a:rPr lang="zh-TW" altLang="en-US" smtClean="0"/>
              <a:pPr/>
              <a:t>2022/9/28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EAED9-2BF0-4FCA-84A5-7491A86DFC4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EAED9-2BF0-4FCA-84A5-7491A86DFC4C}" type="slidenum">
              <a:rPr lang="zh-TW" altLang="en-US" smtClean="0"/>
              <a:pPr/>
              <a:t>19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10049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62657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52478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9339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47761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3829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67121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65395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34401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2890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91898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82256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73080" y="2071493"/>
            <a:ext cx="8689976" cy="2509213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口袋國會</a:t>
            </a:r>
            <a:r>
              <a:rPr lang="en-US" altLang="zh-TW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sz="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97550" y="3469790"/>
            <a:ext cx="5483953" cy="82789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第十屆第五會期立委評比</a:t>
            </a:r>
          </a:p>
        </p:txBody>
      </p:sp>
      <p:pic>
        <p:nvPicPr>
          <p:cNvPr id="4" name="圖片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05972" y="1258101"/>
            <a:ext cx="5069706" cy="248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0929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xmlns="" id="{4885DC66-3347-45A9-8954-3C231600BA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86071478"/>
              </p:ext>
            </p:extLst>
          </p:nvPr>
        </p:nvGraphicFramePr>
        <p:xfrm>
          <a:off x="603682" y="889459"/>
          <a:ext cx="10884022" cy="56360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65141">
                  <a:extLst>
                    <a:ext uri="{9D8B030D-6E8A-4147-A177-3AD203B41FA5}">
                      <a16:colId xmlns:a16="http://schemas.microsoft.com/office/drawing/2014/main" xmlns="" val="1652023144"/>
                    </a:ext>
                  </a:extLst>
                </a:gridCol>
                <a:gridCol w="1216241">
                  <a:extLst>
                    <a:ext uri="{9D8B030D-6E8A-4147-A177-3AD203B41FA5}">
                      <a16:colId xmlns:a16="http://schemas.microsoft.com/office/drawing/2014/main" xmlns="" val="2119673991"/>
                    </a:ext>
                  </a:extLst>
                </a:gridCol>
                <a:gridCol w="1162975">
                  <a:extLst>
                    <a:ext uri="{9D8B030D-6E8A-4147-A177-3AD203B41FA5}">
                      <a16:colId xmlns:a16="http://schemas.microsoft.com/office/drawing/2014/main" xmlns="" val="2894439810"/>
                    </a:ext>
                  </a:extLst>
                </a:gridCol>
                <a:gridCol w="1189608">
                  <a:extLst>
                    <a:ext uri="{9D8B030D-6E8A-4147-A177-3AD203B41FA5}">
                      <a16:colId xmlns:a16="http://schemas.microsoft.com/office/drawing/2014/main" xmlns="" val="3572466533"/>
                    </a:ext>
                  </a:extLst>
                </a:gridCol>
                <a:gridCol w="1393794">
                  <a:extLst>
                    <a:ext uri="{9D8B030D-6E8A-4147-A177-3AD203B41FA5}">
                      <a16:colId xmlns:a16="http://schemas.microsoft.com/office/drawing/2014/main" xmlns="" val="1232283649"/>
                    </a:ext>
                  </a:extLst>
                </a:gridCol>
                <a:gridCol w="1136342">
                  <a:extLst>
                    <a:ext uri="{9D8B030D-6E8A-4147-A177-3AD203B41FA5}">
                      <a16:colId xmlns:a16="http://schemas.microsoft.com/office/drawing/2014/main" xmlns="" val="3851195643"/>
                    </a:ext>
                  </a:extLst>
                </a:gridCol>
                <a:gridCol w="1091953">
                  <a:extLst>
                    <a:ext uri="{9D8B030D-6E8A-4147-A177-3AD203B41FA5}">
                      <a16:colId xmlns:a16="http://schemas.microsoft.com/office/drawing/2014/main" xmlns="" val="2475393442"/>
                    </a:ext>
                  </a:extLst>
                </a:gridCol>
                <a:gridCol w="727968">
                  <a:extLst>
                    <a:ext uri="{9D8B030D-6E8A-4147-A177-3AD203B41FA5}">
                      <a16:colId xmlns:a16="http://schemas.microsoft.com/office/drawing/2014/main" xmlns="" val="1983367652"/>
                    </a:ext>
                  </a:extLst>
                </a:gridCol>
              </a:tblGrid>
              <a:tr h="79466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立委名稱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所屬委員會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全文通過量</a:t>
                      </a:r>
                      <a:endParaRPr lang="en-US" altLang="zh-TW" sz="1600" b="1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/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兩顆星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部分通過量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評價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39700524"/>
                  </a:ext>
                </a:extLst>
              </a:tr>
              <a:tr h="40344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鄭天財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國，區域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)5A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內政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latin typeface="+mn-ea"/>
                          <a:ea typeface="+mn-ea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latin typeface="+mn-ea"/>
                          <a:ea typeface="+mn-ea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latin typeface="+mn-ea"/>
                          <a:ea typeface="+mn-ea"/>
                          <a:cs typeface="Times New Roman"/>
                        </a:rPr>
                        <a:t>★★</a:t>
                      </a:r>
                      <a:endParaRPr lang="zh-TW" sz="12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+mn-ea"/>
                          <a:ea typeface="+mn-ea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675795607"/>
                  </a:ext>
                </a:extLst>
              </a:tr>
              <a:tr h="40344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吳琪銘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民，區域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)4A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內政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+mn-ea"/>
                          <a:ea typeface="+mn-ea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0" dirty="0">
                          <a:latin typeface="+mn-ea"/>
                          <a:ea typeface="+mn-ea"/>
                          <a:cs typeface="Segoe UI Symbol"/>
                        </a:rPr>
                        <a:t>★</a:t>
                      </a:r>
                      <a:endParaRPr lang="zh-TW" sz="12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+mn-ea"/>
                          <a:ea typeface="+mn-ea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3451133123"/>
                  </a:ext>
                </a:extLst>
              </a:tr>
              <a:tr h="40344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湯蕙禎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民，不分區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)4A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內政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+mn-ea"/>
                          <a:ea typeface="+mn-ea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+mn-ea"/>
                          <a:ea typeface="+mn-ea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0" dirty="0">
                        <a:latin typeface="+mn-ea"/>
                        <a:ea typeface="+mn-ea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+mn-ea"/>
                          <a:ea typeface="+mn-ea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latin typeface="+mn-ea"/>
                          <a:ea typeface="+mn-ea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922235080"/>
                  </a:ext>
                </a:extLst>
              </a:tr>
              <a:tr h="40344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江永昌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民，區域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)4A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司法法制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 smtClean="0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58739967"/>
                  </a:ext>
                </a:extLst>
              </a:tr>
              <a:tr h="40344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周春米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民，不分區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)4A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司法法制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65235382"/>
                  </a:ext>
                </a:extLst>
              </a:tr>
              <a:tr h="40344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黃世杰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民，區域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)4A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司法法制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65924995"/>
                  </a:ext>
                </a:extLst>
              </a:tr>
              <a:tr h="40344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游</a:t>
                      </a:r>
                      <a:r>
                        <a:rPr lang="zh-TW" altLang="en-US" sz="1600" b="1" u="none" strike="noStrike" dirty="0" smtClean="0">
                          <a:effectLst/>
                          <a:latin typeface="+mj-ea"/>
                          <a:ea typeface="+mj-ea"/>
                        </a:rPr>
                        <a:t>毓蘭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國，不分區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)3A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司法法制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  <a:endParaRPr lang="zh-TW" altLang="en-US" sz="16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54682220"/>
                  </a:ext>
                </a:extLst>
              </a:tr>
              <a:tr h="40344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溫玉霞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國，不分區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)4A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 smtClean="0">
                          <a:effectLst/>
                          <a:latin typeface="+mj-ea"/>
                          <a:ea typeface="+mj-ea"/>
                        </a:rPr>
                        <a:t>外交國防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+mn-ea"/>
                          <a:ea typeface="+mn-ea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0">
                        <a:latin typeface="+mn-ea"/>
                        <a:ea typeface="+mn-ea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+mn-ea"/>
                          <a:ea typeface="+mn-ea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0">
                        <a:latin typeface="+mn-ea"/>
                        <a:ea typeface="+mn-ea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+mn-ea"/>
                          <a:ea typeface="+mn-ea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  <a:endParaRPr lang="zh-TW" altLang="en-US" sz="1600" b="1" i="0" u="none" strike="noStrike" kern="1200" dirty="0" smtClean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3769447889"/>
                  </a:ext>
                </a:extLst>
              </a:tr>
              <a:tr h="40344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江啟臣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國，區域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)3A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smtClean="0">
                          <a:effectLst/>
                          <a:latin typeface="+mj-ea"/>
                          <a:ea typeface="+mj-ea"/>
                        </a:rPr>
                        <a:t>外交國防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+mn-ea"/>
                          <a:ea typeface="+mn-ea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endParaRPr lang="zh-TW" sz="12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+mn-ea"/>
                          <a:ea typeface="+mn-ea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endParaRPr lang="zh-TW" sz="12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endParaRPr lang="zh-TW" sz="12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>
                          <a:effectLst/>
                          <a:latin typeface="+mj-ea"/>
                          <a:ea typeface="+mj-ea"/>
                        </a:rPr>
                        <a:t>優良</a:t>
                      </a:r>
                      <a:endParaRPr lang="zh-TW" altLang="en-US" sz="1600" b="1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403290197"/>
                  </a:ext>
                </a:extLst>
              </a:tr>
              <a:tr h="40344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邱臣遠</a:t>
                      </a:r>
                      <a:r>
                        <a:rPr lang="en-US" altLang="zh-TW" sz="1600" b="1" u="none" strike="noStrike" dirty="0" smtClean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 smtClean="0">
                          <a:effectLst/>
                          <a:latin typeface="+mj-ea"/>
                          <a:ea typeface="+mj-ea"/>
                        </a:rPr>
                        <a:t>眾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，不分區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)3A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smtClean="0">
                          <a:effectLst/>
                          <a:latin typeface="+mj-ea"/>
                          <a:ea typeface="+mj-ea"/>
                        </a:rPr>
                        <a:t>外交國防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+mn-ea"/>
                          <a:ea typeface="+mn-ea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+mn-ea"/>
                          <a:ea typeface="+mn-ea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0">
                        <a:latin typeface="+mn-ea"/>
                        <a:ea typeface="+mn-ea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latin typeface="+mn-ea"/>
                          <a:ea typeface="+mn-ea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優良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656220856"/>
                  </a:ext>
                </a:extLst>
              </a:tr>
              <a:tr h="40344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廖婉汝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國，不分區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)3A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smtClean="0">
                          <a:effectLst/>
                          <a:latin typeface="+mj-ea"/>
                          <a:ea typeface="+mj-ea"/>
                        </a:rPr>
                        <a:t>外交國防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+mn-ea"/>
                          <a:ea typeface="+mn-ea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+mn-ea"/>
                          <a:ea typeface="+mn-ea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優良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237907693"/>
                  </a:ext>
                </a:extLst>
              </a:tr>
              <a:tr h="40344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羅致政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民，區域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)3A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 smtClean="0">
                          <a:effectLst/>
                          <a:latin typeface="+mj-ea"/>
                          <a:ea typeface="+mj-ea"/>
                        </a:rPr>
                        <a:t>外交國防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+mn-ea"/>
                          <a:ea typeface="+mn-ea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+mn-ea"/>
                          <a:ea typeface="+mn-ea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 smtClean="0">
                          <a:effectLst/>
                          <a:latin typeface="+mj-ea"/>
                          <a:ea typeface="+mj-ea"/>
                        </a:rPr>
                        <a:t>優良</a:t>
                      </a:r>
                      <a:endParaRPr lang="zh-TW" alt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492552567"/>
                  </a:ext>
                </a:extLst>
              </a:tr>
            </a:tbl>
          </a:graphicData>
        </a:graphic>
      </p:graphicFrame>
      <p:sp>
        <p:nvSpPr>
          <p:cNvPr id="5" name="標題 3">
            <a:extLst>
              <a:ext uri="{FF2B5EF4-FFF2-40B4-BE49-F238E27FC236}">
                <a16:creationId xmlns:a16="http://schemas.microsoft.com/office/drawing/2014/main" xmlns="" id="{33354718-C51E-4C90-9EB0-ADB635288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673" y="160422"/>
            <a:ext cx="5892654" cy="679164"/>
          </a:xfrm>
        </p:spPr>
        <p:txBody>
          <a:bodyPr/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各委員會優質、優良委員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79542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xmlns="" id="{4885DC66-3347-45A9-8954-3C231600BA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89427436"/>
              </p:ext>
            </p:extLst>
          </p:nvPr>
        </p:nvGraphicFramePr>
        <p:xfrm>
          <a:off x="498765" y="947653"/>
          <a:ext cx="11006050" cy="56858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02866">
                  <a:extLst>
                    <a:ext uri="{9D8B030D-6E8A-4147-A177-3AD203B41FA5}">
                      <a16:colId xmlns:a16="http://schemas.microsoft.com/office/drawing/2014/main" xmlns="" val="1652023144"/>
                    </a:ext>
                  </a:extLst>
                </a:gridCol>
                <a:gridCol w="1250273">
                  <a:extLst>
                    <a:ext uri="{9D8B030D-6E8A-4147-A177-3AD203B41FA5}">
                      <a16:colId xmlns:a16="http://schemas.microsoft.com/office/drawing/2014/main" xmlns="" val="2119673991"/>
                    </a:ext>
                  </a:extLst>
                </a:gridCol>
                <a:gridCol w="1222895">
                  <a:extLst>
                    <a:ext uri="{9D8B030D-6E8A-4147-A177-3AD203B41FA5}">
                      <a16:colId xmlns:a16="http://schemas.microsoft.com/office/drawing/2014/main" xmlns="" val="2894439810"/>
                    </a:ext>
                  </a:extLst>
                </a:gridCol>
                <a:gridCol w="1305028">
                  <a:extLst>
                    <a:ext uri="{9D8B030D-6E8A-4147-A177-3AD203B41FA5}">
                      <a16:colId xmlns:a16="http://schemas.microsoft.com/office/drawing/2014/main" xmlns="" val="3572466533"/>
                    </a:ext>
                  </a:extLst>
                </a:gridCol>
                <a:gridCol w="1222895">
                  <a:extLst>
                    <a:ext uri="{9D8B030D-6E8A-4147-A177-3AD203B41FA5}">
                      <a16:colId xmlns:a16="http://schemas.microsoft.com/office/drawing/2014/main" xmlns="" val="1232283649"/>
                    </a:ext>
                  </a:extLst>
                </a:gridCol>
                <a:gridCol w="1076877">
                  <a:extLst>
                    <a:ext uri="{9D8B030D-6E8A-4147-A177-3AD203B41FA5}">
                      <a16:colId xmlns:a16="http://schemas.microsoft.com/office/drawing/2014/main" xmlns="" val="3851195643"/>
                    </a:ext>
                  </a:extLst>
                </a:gridCol>
                <a:gridCol w="1095130">
                  <a:extLst>
                    <a:ext uri="{9D8B030D-6E8A-4147-A177-3AD203B41FA5}">
                      <a16:colId xmlns:a16="http://schemas.microsoft.com/office/drawing/2014/main" xmlns="" val="2475393442"/>
                    </a:ext>
                  </a:extLst>
                </a:gridCol>
                <a:gridCol w="730086">
                  <a:extLst>
                    <a:ext uri="{9D8B030D-6E8A-4147-A177-3AD203B41FA5}">
                      <a16:colId xmlns:a16="http://schemas.microsoft.com/office/drawing/2014/main" xmlns="" val="1983367652"/>
                    </a:ext>
                  </a:extLst>
                </a:gridCol>
              </a:tblGrid>
              <a:tr h="70129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立委名稱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所屬委員會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全文通過量</a:t>
                      </a:r>
                      <a:endParaRPr lang="en-US" altLang="zh-TW" sz="1600" b="1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/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兩顆星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部分通過量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評價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39700524"/>
                  </a:ext>
                </a:extLst>
              </a:tr>
              <a:tr h="35604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洪孟楷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國，區域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)4A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交通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0">
                        <a:latin typeface="標楷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優質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675795607"/>
                  </a:ext>
                </a:extLst>
              </a:tr>
              <a:tr h="35604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李昆澤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民，區域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)3A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交通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0">
                        <a:latin typeface="標楷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優良</a:t>
                      </a:r>
                      <a:endParaRPr lang="zh-TW" alt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3451133123"/>
                  </a:ext>
                </a:extLst>
              </a:tr>
              <a:tr h="35604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林為洲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國，區域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)4A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社福衛環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37721762"/>
                  </a:ext>
                </a:extLst>
              </a:tr>
              <a:tr h="35604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邱泰源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民，不分區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)4A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社福衛環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0">
                          <a:latin typeface="Calibri"/>
                          <a:ea typeface="新細明體"/>
                          <a:cs typeface="新細明體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58739967"/>
                  </a:ext>
                </a:extLst>
              </a:tr>
              <a:tr h="35604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蔡壁如</a:t>
                      </a:r>
                      <a:r>
                        <a:rPr lang="en-US" altLang="zh-TW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眾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，不分區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)4A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社福衛環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0">
                          <a:latin typeface="Calibri"/>
                          <a:ea typeface="新細明體"/>
                          <a:cs typeface="新細明體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65235382"/>
                  </a:ext>
                </a:extLst>
              </a:tr>
              <a:tr h="35604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張其祿</a:t>
                      </a:r>
                      <a:r>
                        <a:rPr lang="en-US" altLang="zh-TW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眾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，不分區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)3A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財政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優良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354682220"/>
                  </a:ext>
                </a:extLst>
              </a:tr>
              <a:tr h="35604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林奕華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國，區域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)5A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教育文化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9447889"/>
                  </a:ext>
                </a:extLst>
              </a:tr>
              <a:tr h="35604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范雲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民，不分區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)4A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教育文化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3290197"/>
                  </a:ext>
                </a:extLst>
              </a:tr>
              <a:tr h="35604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黃國書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無，區域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)4A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教育文化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56220856"/>
                  </a:ext>
                </a:extLst>
              </a:tr>
              <a:tr h="35604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萬美玲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國，區域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)4A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教育文化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0">
                          <a:latin typeface="Calibri"/>
                          <a:ea typeface="新細明體"/>
                          <a:cs typeface="新細明體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37907693"/>
                  </a:ext>
                </a:extLst>
              </a:tr>
              <a:tr h="35604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賴品妤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民，區域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)4A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教育文化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92552567"/>
                  </a:ext>
                </a:extLst>
              </a:tr>
              <a:tr h="35604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楊瓊瓔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國，區域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)6A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經濟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0">
                          <a:latin typeface="Calibri"/>
                          <a:ea typeface="新細明體"/>
                          <a:cs typeface="新細明體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0">
                          <a:latin typeface="Calibri"/>
                          <a:ea typeface="新細明體"/>
                          <a:cs typeface="新細明體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0">
                          <a:latin typeface="Calibri"/>
                          <a:ea typeface="新細明體"/>
                          <a:cs typeface="新細明體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優質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2006650125"/>
                  </a:ext>
                </a:extLst>
              </a:tr>
              <a:tr h="35604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高虹安</a:t>
                      </a:r>
                      <a:r>
                        <a:rPr lang="en-US" altLang="zh-TW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眾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，不分區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)3A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經濟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0">
                          <a:latin typeface="Calibri"/>
                          <a:ea typeface="新細明體"/>
                          <a:cs typeface="新細明體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優良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2324053289"/>
                  </a:ext>
                </a:extLst>
              </a:tr>
              <a:tr h="35604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陳亭妃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民，區域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)3A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經濟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0">
                          <a:latin typeface="Calibri"/>
                          <a:ea typeface="新細明體"/>
                          <a:cs typeface="新細明體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優良</a:t>
                      </a:r>
                      <a:endParaRPr lang="zh-TW" alt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2409352900"/>
                  </a:ext>
                </a:extLst>
              </a:tr>
            </a:tbl>
          </a:graphicData>
        </a:graphic>
      </p:graphicFrame>
      <p:sp>
        <p:nvSpPr>
          <p:cNvPr id="5" name="標題 3">
            <a:extLst>
              <a:ext uri="{FF2B5EF4-FFF2-40B4-BE49-F238E27FC236}">
                <a16:creationId xmlns:a16="http://schemas.microsoft.com/office/drawing/2014/main" xmlns="" id="{33354718-C51E-4C90-9EB0-ADB635288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673" y="160422"/>
            <a:ext cx="5892654" cy="695790"/>
          </a:xfrm>
        </p:spPr>
        <p:txBody>
          <a:bodyPr/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各委員會優質、優良委員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280362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26311" y="-130630"/>
            <a:ext cx="1581912" cy="1357231"/>
          </a:xfrm>
        </p:spPr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總結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3455" y="864524"/>
            <a:ext cx="11255432" cy="578447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全院：</a:t>
            </a:r>
            <a:endParaRPr lang="en-US" altLang="zh-TW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000" dirty="0">
                <a:latin typeface="+mj-ea"/>
                <a:ea typeface="+mj-ea"/>
              </a:rPr>
              <a:t>本次會期</a:t>
            </a:r>
            <a:r>
              <a:rPr lang="zh-TW" altLang="en-US" sz="3000" dirty="0" smtClean="0">
                <a:latin typeface="+mj-ea"/>
                <a:ea typeface="+mj-ea"/>
              </a:rPr>
              <a:t>共有</a:t>
            </a:r>
            <a:r>
              <a:rPr lang="en-US" altLang="zh-TW" sz="3000" dirty="0" smtClean="0">
                <a:latin typeface="+mj-ea"/>
                <a:ea typeface="+mj-ea"/>
              </a:rPr>
              <a:t>17</a:t>
            </a:r>
            <a:r>
              <a:rPr lang="zh-TW" altLang="en-US" sz="3000" dirty="0" smtClean="0">
                <a:latin typeface="+mj-ea"/>
                <a:ea typeface="+mj-ea"/>
              </a:rPr>
              <a:t>位</a:t>
            </a:r>
            <a:r>
              <a:rPr lang="zh-TW" altLang="en-US" sz="3000" dirty="0">
                <a:latin typeface="+mj-ea"/>
                <a:ea typeface="+mj-ea"/>
              </a:rPr>
              <a:t>委員獲選優質、優良</a:t>
            </a:r>
            <a:r>
              <a:rPr lang="zh-TW" altLang="en-US" sz="3000" dirty="0" smtClean="0">
                <a:latin typeface="+mj-ea"/>
                <a:ea typeface="+mj-ea"/>
              </a:rPr>
              <a:t>立委。</a:t>
            </a:r>
            <a:r>
              <a:rPr lang="zh-TW" altLang="zh-TW" sz="3000" dirty="0" smtClean="0">
                <a:latin typeface="+mj-ea"/>
                <a:ea typeface="+mj-ea"/>
              </a:rPr>
              <a:t>其中獲得最高星數的三位委員是楊瓊瓔</a:t>
            </a:r>
            <a:r>
              <a:rPr lang="en-US" altLang="zh-TW" sz="3000" dirty="0" smtClean="0">
                <a:latin typeface="+mj-ea"/>
                <a:ea typeface="+mj-ea"/>
              </a:rPr>
              <a:t>(</a:t>
            </a:r>
            <a:r>
              <a:rPr lang="zh-TW" altLang="zh-TW" sz="3000" dirty="0" smtClean="0">
                <a:latin typeface="+mj-ea"/>
                <a:ea typeface="+mj-ea"/>
              </a:rPr>
              <a:t>國民黨、區域</a:t>
            </a:r>
            <a:r>
              <a:rPr lang="en-US" altLang="zh-TW" sz="3000" dirty="0" smtClean="0">
                <a:latin typeface="+mj-ea"/>
                <a:ea typeface="+mj-ea"/>
              </a:rPr>
              <a:t>)</a:t>
            </a:r>
            <a:r>
              <a:rPr lang="zh-TW" altLang="zh-TW" sz="3000" dirty="0" smtClean="0">
                <a:latin typeface="+mj-ea"/>
                <a:ea typeface="+mj-ea"/>
              </a:rPr>
              <a:t>、張其祿</a:t>
            </a:r>
            <a:r>
              <a:rPr lang="en-US" altLang="zh-TW" sz="3000" dirty="0" smtClean="0">
                <a:latin typeface="+mj-ea"/>
                <a:ea typeface="+mj-ea"/>
              </a:rPr>
              <a:t>(</a:t>
            </a:r>
            <a:r>
              <a:rPr lang="zh-TW" altLang="zh-TW" sz="3000" dirty="0" smtClean="0">
                <a:latin typeface="+mj-ea"/>
                <a:ea typeface="+mj-ea"/>
              </a:rPr>
              <a:t>台灣民眾黨、不分區</a:t>
            </a:r>
            <a:r>
              <a:rPr lang="en-US" altLang="zh-TW" sz="3000" dirty="0" smtClean="0">
                <a:latin typeface="+mj-ea"/>
                <a:ea typeface="+mj-ea"/>
              </a:rPr>
              <a:t>)</a:t>
            </a:r>
            <a:r>
              <a:rPr lang="zh-TW" altLang="zh-TW" sz="3000" dirty="0" smtClean="0">
                <a:latin typeface="+mj-ea"/>
                <a:ea typeface="+mj-ea"/>
              </a:rPr>
              <a:t>、林奕華</a:t>
            </a:r>
            <a:r>
              <a:rPr lang="en-US" altLang="zh-TW" sz="3000" dirty="0" smtClean="0">
                <a:latin typeface="+mj-ea"/>
                <a:ea typeface="+mj-ea"/>
              </a:rPr>
              <a:t>(</a:t>
            </a:r>
            <a:r>
              <a:rPr lang="zh-TW" altLang="zh-TW" sz="3000" dirty="0" smtClean="0">
                <a:latin typeface="+mj-ea"/>
                <a:ea typeface="+mj-ea"/>
              </a:rPr>
              <a:t>國民黨、區域</a:t>
            </a:r>
            <a:r>
              <a:rPr lang="en-US" altLang="zh-TW" sz="3000" dirty="0" smtClean="0">
                <a:latin typeface="+mj-ea"/>
                <a:ea typeface="+mj-ea"/>
              </a:rPr>
              <a:t>)</a:t>
            </a:r>
            <a:r>
              <a:rPr lang="zh-TW" altLang="zh-TW" sz="3000" dirty="0" smtClean="0">
                <a:latin typeface="+mj-ea"/>
                <a:ea typeface="+mj-ea"/>
              </a:rPr>
              <a:t>獲得了</a:t>
            </a:r>
            <a:r>
              <a:rPr lang="en-US" altLang="zh-TW" sz="3000" dirty="0" smtClean="0">
                <a:latin typeface="+mj-ea"/>
                <a:ea typeface="+mj-ea"/>
              </a:rPr>
              <a:t>5</a:t>
            </a:r>
            <a:r>
              <a:rPr lang="zh-TW" altLang="zh-TW" sz="3000" dirty="0" smtClean="0">
                <a:latin typeface="+mj-ea"/>
                <a:ea typeface="+mj-ea"/>
              </a:rPr>
              <a:t>顆星。</a:t>
            </a:r>
          </a:p>
          <a:p>
            <a:r>
              <a:rPr lang="zh-TW" altLang="zh-TW" sz="3000" dirty="0" smtClean="0">
                <a:latin typeface="+mj-ea"/>
                <a:ea typeface="+mj-ea"/>
              </a:rPr>
              <a:t>獲選的</a:t>
            </a:r>
            <a:r>
              <a:rPr lang="en-US" altLang="zh-TW" sz="3000" dirty="0" smtClean="0">
                <a:latin typeface="+mj-ea"/>
                <a:ea typeface="+mj-ea"/>
              </a:rPr>
              <a:t>17</a:t>
            </a:r>
            <a:r>
              <a:rPr lang="zh-TW" altLang="zh-TW" sz="3000" dirty="0" smtClean="0">
                <a:latin typeface="+mj-ea"/>
                <a:ea typeface="+mj-ea"/>
              </a:rPr>
              <a:t>位委員當中，有</a:t>
            </a:r>
            <a:r>
              <a:rPr lang="en-US" altLang="zh-TW" sz="3000" dirty="0" smtClean="0">
                <a:latin typeface="+mj-ea"/>
                <a:ea typeface="+mj-ea"/>
              </a:rPr>
              <a:t>5</a:t>
            </a:r>
            <a:r>
              <a:rPr lang="zh-TW" altLang="zh-TW" sz="3000" dirty="0" smtClean="0">
                <a:latin typeface="+mj-ea"/>
                <a:ea typeface="+mj-ea"/>
              </a:rPr>
              <a:t>位民進黨立委獲選，民進黨所佔的比例為</a:t>
            </a:r>
            <a:r>
              <a:rPr lang="en-US" altLang="zh-TW" sz="3000" dirty="0" smtClean="0">
                <a:latin typeface="+mj-ea"/>
                <a:ea typeface="+mj-ea"/>
              </a:rPr>
              <a:t>29.4%</a:t>
            </a:r>
            <a:r>
              <a:rPr lang="zh-TW" altLang="zh-TW" sz="3000" dirty="0" smtClean="0">
                <a:latin typeface="+mj-ea"/>
                <a:ea typeface="+mj-ea"/>
              </a:rPr>
              <a:t>；有</a:t>
            </a:r>
            <a:r>
              <a:rPr lang="en-US" altLang="zh-TW" sz="3000" dirty="0" smtClean="0">
                <a:latin typeface="+mj-ea"/>
                <a:ea typeface="+mj-ea"/>
              </a:rPr>
              <a:t>8</a:t>
            </a:r>
            <a:r>
              <a:rPr lang="zh-TW" altLang="zh-TW" sz="3000" dirty="0" smtClean="0">
                <a:latin typeface="+mj-ea"/>
                <a:ea typeface="+mj-ea"/>
              </a:rPr>
              <a:t>位國民黨立委獲選，國民黨所佔的比例為</a:t>
            </a:r>
            <a:r>
              <a:rPr lang="en-US" altLang="zh-TW" sz="3000" dirty="0" smtClean="0">
                <a:latin typeface="+mj-ea"/>
                <a:ea typeface="+mj-ea"/>
              </a:rPr>
              <a:t>47.1%</a:t>
            </a:r>
            <a:r>
              <a:rPr lang="zh-TW" altLang="zh-TW" sz="3000" dirty="0" smtClean="0">
                <a:latin typeface="+mj-ea"/>
                <a:ea typeface="+mj-ea"/>
              </a:rPr>
              <a:t>，</a:t>
            </a:r>
            <a:r>
              <a:rPr lang="zh-TW" altLang="en-US" sz="3000" dirty="0" smtClean="0">
                <a:latin typeface="+mj-ea"/>
                <a:ea typeface="+mj-ea"/>
              </a:rPr>
              <a:t>民眾黨</a:t>
            </a:r>
            <a:r>
              <a:rPr lang="en-US" altLang="zh-TW" sz="3000" dirty="0" smtClean="0">
                <a:latin typeface="+mj-ea"/>
                <a:ea typeface="+mj-ea"/>
              </a:rPr>
              <a:t>2</a:t>
            </a:r>
            <a:r>
              <a:rPr lang="zh-TW" altLang="en-US" sz="3000" dirty="0" smtClean="0">
                <a:latin typeface="+mj-ea"/>
                <a:ea typeface="+mj-ea"/>
              </a:rPr>
              <a:t>位委員，占比為</a:t>
            </a:r>
            <a:r>
              <a:rPr lang="en-US" altLang="zh-TW" sz="3000" dirty="0" smtClean="0">
                <a:latin typeface="+mj-ea"/>
                <a:ea typeface="+mj-ea"/>
              </a:rPr>
              <a:t>11.7%</a:t>
            </a:r>
            <a:r>
              <a:rPr lang="zh-TW" altLang="en-US" sz="3000" dirty="0" smtClean="0">
                <a:latin typeface="+mj-ea"/>
                <a:ea typeface="+mj-ea"/>
              </a:rPr>
              <a:t>，時力</a:t>
            </a:r>
            <a:r>
              <a:rPr lang="en-US" altLang="zh-TW" sz="3000" dirty="0" smtClean="0">
                <a:latin typeface="+mj-ea"/>
                <a:ea typeface="+mj-ea"/>
              </a:rPr>
              <a:t>1</a:t>
            </a:r>
            <a:r>
              <a:rPr lang="zh-TW" altLang="en-US" sz="3000" dirty="0" smtClean="0">
                <a:latin typeface="+mj-ea"/>
                <a:ea typeface="+mj-ea"/>
              </a:rPr>
              <a:t>位委員，占比為</a:t>
            </a:r>
            <a:r>
              <a:rPr lang="en-US" altLang="zh-TW" sz="3000" dirty="0" smtClean="0">
                <a:latin typeface="+mj-ea"/>
                <a:ea typeface="+mj-ea"/>
              </a:rPr>
              <a:t>5.9%</a:t>
            </a:r>
            <a:r>
              <a:rPr lang="zh-TW" altLang="en-US" sz="3000" dirty="0" smtClean="0">
                <a:latin typeface="+mj-ea"/>
                <a:ea typeface="+mj-ea"/>
              </a:rPr>
              <a:t>，無黨籍</a:t>
            </a:r>
            <a:r>
              <a:rPr lang="en-US" altLang="zh-TW" sz="3000" dirty="0" smtClean="0">
                <a:latin typeface="+mj-ea"/>
                <a:ea typeface="+mj-ea"/>
              </a:rPr>
              <a:t>1</a:t>
            </a:r>
            <a:r>
              <a:rPr lang="zh-TW" altLang="en-US" sz="3000" dirty="0" smtClean="0">
                <a:latin typeface="+mj-ea"/>
                <a:ea typeface="+mj-ea"/>
              </a:rPr>
              <a:t>位委員，占比為</a:t>
            </a:r>
            <a:r>
              <a:rPr lang="en-US" altLang="zh-TW" sz="3000" dirty="0" smtClean="0">
                <a:latin typeface="+mj-ea"/>
                <a:ea typeface="+mj-ea"/>
              </a:rPr>
              <a:t>5.9%</a:t>
            </a:r>
            <a:r>
              <a:rPr lang="zh-TW" altLang="en-US" sz="3000" dirty="0" smtClean="0">
                <a:latin typeface="+mj-ea"/>
                <a:ea typeface="+mj-ea"/>
              </a:rPr>
              <a:t>。</a:t>
            </a:r>
            <a:r>
              <a:rPr lang="zh-TW" altLang="zh-TW" sz="3000" dirty="0" smtClean="0">
                <a:latin typeface="+mj-ea"/>
                <a:ea typeface="+mj-ea"/>
              </a:rPr>
              <a:t>區域立委有</a:t>
            </a:r>
            <a:r>
              <a:rPr lang="en-US" altLang="zh-TW" sz="3000" dirty="0" smtClean="0">
                <a:latin typeface="+mj-ea"/>
                <a:ea typeface="+mj-ea"/>
              </a:rPr>
              <a:t>11</a:t>
            </a:r>
            <a:r>
              <a:rPr lang="zh-TW" altLang="zh-TW" sz="3000" dirty="0" smtClean="0">
                <a:latin typeface="+mj-ea"/>
                <a:ea typeface="+mj-ea"/>
              </a:rPr>
              <a:t>位；不分區立委有</a:t>
            </a:r>
            <a:r>
              <a:rPr lang="en-US" altLang="zh-TW" sz="3000" dirty="0" smtClean="0">
                <a:latin typeface="+mj-ea"/>
                <a:ea typeface="+mj-ea"/>
              </a:rPr>
              <a:t>6</a:t>
            </a:r>
            <a:r>
              <a:rPr lang="zh-TW" altLang="zh-TW" sz="3000" dirty="0" smtClean="0">
                <a:latin typeface="+mj-ea"/>
                <a:ea typeface="+mj-ea"/>
              </a:rPr>
              <a:t>位。</a:t>
            </a:r>
          </a:p>
          <a:p>
            <a:r>
              <a:rPr lang="zh-TW" altLang="zh-TW" sz="3000" dirty="0" smtClean="0">
                <a:latin typeface="+mj-ea"/>
                <a:ea typeface="+mj-ea"/>
              </a:rPr>
              <a:t>以獲獎的委員佔自黨比例來看，國民黨獲獎委員</a:t>
            </a:r>
            <a:r>
              <a:rPr lang="en-US" altLang="zh-TW" sz="3000" dirty="0" smtClean="0">
                <a:latin typeface="+mj-ea"/>
                <a:ea typeface="+mj-ea"/>
              </a:rPr>
              <a:t>8</a:t>
            </a:r>
            <a:r>
              <a:rPr lang="zh-TW" altLang="zh-TW" sz="3000" dirty="0" smtClean="0">
                <a:latin typeface="+mj-ea"/>
                <a:ea typeface="+mj-ea"/>
              </a:rPr>
              <a:t>位，佔全體國民黨籍委員</a:t>
            </a:r>
            <a:r>
              <a:rPr lang="en-US" altLang="zh-TW" sz="3000" dirty="0" smtClean="0">
                <a:latin typeface="+mj-ea"/>
                <a:ea typeface="+mj-ea"/>
              </a:rPr>
              <a:t>20.1%</a:t>
            </a:r>
            <a:r>
              <a:rPr lang="zh-TW" altLang="zh-TW" sz="3000" dirty="0" smtClean="0">
                <a:latin typeface="+mj-ea"/>
                <a:ea typeface="+mj-ea"/>
              </a:rPr>
              <a:t>；民進黨獲獎委員</a:t>
            </a:r>
            <a:r>
              <a:rPr lang="en-US" altLang="zh-TW" sz="3000" dirty="0" smtClean="0">
                <a:latin typeface="+mj-ea"/>
                <a:ea typeface="+mj-ea"/>
              </a:rPr>
              <a:t>5</a:t>
            </a:r>
            <a:r>
              <a:rPr lang="zh-TW" altLang="zh-TW" sz="3000" dirty="0" smtClean="0">
                <a:latin typeface="+mj-ea"/>
                <a:ea typeface="+mj-ea"/>
              </a:rPr>
              <a:t>位，佔全體民進黨籍委員</a:t>
            </a:r>
            <a:r>
              <a:rPr lang="en-US" altLang="zh-TW" sz="3000" dirty="0" smtClean="0">
                <a:latin typeface="+mj-ea"/>
                <a:ea typeface="+mj-ea"/>
              </a:rPr>
              <a:t>8.2%</a:t>
            </a:r>
            <a:r>
              <a:rPr lang="zh-TW" altLang="zh-TW" sz="3000" dirty="0" smtClean="0">
                <a:latin typeface="+mj-ea"/>
                <a:ea typeface="+mj-ea"/>
              </a:rPr>
              <a:t>；台灣民眾黨獲獎委員</a:t>
            </a:r>
            <a:r>
              <a:rPr lang="en-US" altLang="zh-TW" sz="3000" dirty="0" smtClean="0">
                <a:latin typeface="+mj-ea"/>
                <a:ea typeface="+mj-ea"/>
              </a:rPr>
              <a:t>2</a:t>
            </a:r>
            <a:r>
              <a:rPr lang="zh-TW" altLang="zh-TW" sz="3000" dirty="0" smtClean="0">
                <a:latin typeface="+mj-ea"/>
                <a:ea typeface="+mj-ea"/>
              </a:rPr>
              <a:t>位，佔全體台灣民眾黨籍委員</a:t>
            </a:r>
            <a:r>
              <a:rPr lang="en-US" altLang="zh-TW" sz="3000" dirty="0" smtClean="0">
                <a:latin typeface="+mj-ea"/>
                <a:ea typeface="+mj-ea"/>
              </a:rPr>
              <a:t>40%</a:t>
            </a:r>
            <a:r>
              <a:rPr lang="zh-TW" altLang="zh-TW" sz="3000" dirty="0" smtClean="0">
                <a:latin typeface="+mj-ea"/>
                <a:ea typeface="+mj-ea"/>
              </a:rPr>
              <a:t>；時代力量獲獎委員</a:t>
            </a:r>
            <a:r>
              <a:rPr lang="en-US" altLang="zh-TW" sz="3000" dirty="0" smtClean="0">
                <a:latin typeface="+mj-ea"/>
                <a:ea typeface="+mj-ea"/>
              </a:rPr>
              <a:t>1</a:t>
            </a:r>
            <a:r>
              <a:rPr lang="zh-TW" altLang="zh-TW" sz="3000" dirty="0" smtClean="0">
                <a:latin typeface="+mj-ea"/>
                <a:ea typeface="+mj-ea"/>
              </a:rPr>
              <a:t>位，佔全體時代力量黨籍委員</a:t>
            </a:r>
            <a:r>
              <a:rPr lang="en-US" altLang="zh-TW" sz="3000" dirty="0" smtClean="0">
                <a:latin typeface="+mj-ea"/>
                <a:ea typeface="+mj-ea"/>
              </a:rPr>
              <a:t>33%</a:t>
            </a:r>
            <a:r>
              <a:rPr lang="zh-TW" altLang="zh-TW" sz="3000" dirty="0" smtClean="0">
                <a:latin typeface="+mj-ea"/>
                <a:ea typeface="+mj-ea"/>
              </a:rPr>
              <a:t>；無黨籍獲獎委員</a:t>
            </a:r>
            <a:r>
              <a:rPr lang="en-US" altLang="zh-TW" sz="3000" dirty="0" smtClean="0">
                <a:latin typeface="+mj-ea"/>
                <a:ea typeface="+mj-ea"/>
              </a:rPr>
              <a:t>1</a:t>
            </a:r>
            <a:r>
              <a:rPr lang="zh-TW" altLang="zh-TW" sz="3000" dirty="0" smtClean="0">
                <a:latin typeface="+mj-ea"/>
                <a:ea typeface="+mj-ea"/>
              </a:rPr>
              <a:t>位，佔全體無黨籍委員</a:t>
            </a:r>
            <a:r>
              <a:rPr lang="en-US" altLang="zh-TW" sz="3000" dirty="0" smtClean="0">
                <a:latin typeface="+mj-ea"/>
                <a:ea typeface="+mj-ea"/>
              </a:rPr>
              <a:t>20%</a:t>
            </a:r>
            <a:r>
              <a:rPr lang="zh-TW" altLang="zh-TW" sz="3000" dirty="0" smtClean="0">
                <a:latin typeface="+mj-ea"/>
                <a:ea typeface="+mj-ea"/>
              </a:rPr>
              <a:t>。</a:t>
            </a:r>
            <a:endParaRPr lang="en-US" altLang="zh-TW" sz="3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7184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3455" y="1155469"/>
            <a:ext cx="11122429" cy="528689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TW" altLang="en-US" sz="3000" b="1" dirty="0" smtClean="0">
                <a:latin typeface="+mj-ea"/>
                <a:ea typeface="+mj-ea"/>
              </a:rPr>
              <a:t>委員會：</a:t>
            </a:r>
            <a:endParaRPr lang="en-US" altLang="zh-TW" sz="3000" b="1" dirty="0" smtClean="0">
              <a:latin typeface="+mj-ea"/>
              <a:ea typeface="+mj-ea"/>
            </a:endParaRPr>
          </a:p>
          <a:p>
            <a:r>
              <a:rPr lang="zh-TW" altLang="zh-TW" sz="3000" dirty="0" smtClean="0">
                <a:latin typeface="+mj-ea"/>
                <a:ea typeface="+mj-ea"/>
              </a:rPr>
              <a:t>這次八個委員會皆有表現優異的委員，共有</a:t>
            </a:r>
            <a:r>
              <a:rPr lang="en-US" altLang="zh-TW" sz="3000" dirty="0" smtClean="0">
                <a:latin typeface="+mj-ea"/>
                <a:ea typeface="+mj-ea"/>
              </a:rPr>
              <a:t>26</a:t>
            </a:r>
            <a:r>
              <a:rPr lang="zh-TW" altLang="zh-TW" sz="3000" dirty="0" smtClean="0">
                <a:latin typeface="+mj-ea"/>
                <a:ea typeface="+mj-ea"/>
              </a:rPr>
              <a:t>位委員獲選，其中獲得最高星數的是楊瓊瓔</a:t>
            </a:r>
            <a:r>
              <a:rPr lang="en-US" altLang="zh-TW" sz="3000" dirty="0" smtClean="0">
                <a:latin typeface="+mj-ea"/>
                <a:ea typeface="+mj-ea"/>
              </a:rPr>
              <a:t>(</a:t>
            </a:r>
            <a:r>
              <a:rPr lang="zh-TW" altLang="zh-TW" sz="3000" dirty="0" smtClean="0">
                <a:latin typeface="+mj-ea"/>
                <a:ea typeface="+mj-ea"/>
              </a:rPr>
              <a:t>國、區域、經濟</a:t>
            </a:r>
            <a:r>
              <a:rPr lang="en-US" altLang="zh-TW" sz="3000" dirty="0" smtClean="0">
                <a:latin typeface="+mj-ea"/>
                <a:ea typeface="+mj-ea"/>
              </a:rPr>
              <a:t>) </a:t>
            </a:r>
            <a:r>
              <a:rPr lang="zh-TW" altLang="zh-TW" sz="3000" dirty="0" smtClean="0">
                <a:latin typeface="+mj-ea"/>
                <a:ea typeface="+mj-ea"/>
              </a:rPr>
              <a:t>獲得了</a:t>
            </a:r>
            <a:r>
              <a:rPr lang="en-US" altLang="zh-TW" sz="3000" dirty="0" smtClean="0">
                <a:latin typeface="+mj-ea"/>
                <a:ea typeface="+mj-ea"/>
              </a:rPr>
              <a:t>6</a:t>
            </a:r>
            <a:r>
              <a:rPr lang="zh-TW" altLang="zh-TW" sz="3000" dirty="0" smtClean="0">
                <a:latin typeface="+mj-ea"/>
                <a:ea typeface="+mj-ea"/>
              </a:rPr>
              <a:t>顆星。</a:t>
            </a:r>
          </a:p>
          <a:p>
            <a:r>
              <a:rPr lang="zh-TW" altLang="zh-TW" sz="3000" dirty="0" smtClean="0">
                <a:latin typeface="+mj-ea"/>
                <a:ea typeface="+mj-ea"/>
              </a:rPr>
              <a:t>在獲選</a:t>
            </a:r>
            <a:r>
              <a:rPr lang="en-US" altLang="zh-TW" sz="3000" dirty="0" smtClean="0">
                <a:latin typeface="+mj-ea"/>
                <a:ea typeface="+mj-ea"/>
              </a:rPr>
              <a:t>26</a:t>
            </a:r>
            <a:r>
              <a:rPr lang="zh-TW" altLang="zh-TW" sz="3000" dirty="0" smtClean="0">
                <a:latin typeface="+mj-ea"/>
                <a:ea typeface="+mj-ea"/>
              </a:rPr>
              <a:t>位委員當中，有</a:t>
            </a:r>
            <a:r>
              <a:rPr lang="en-US" altLang="zh-TW" sz="3000" dirty="0" smtClean="0">
                <a:latin typeface="+mj-ea"/>
                <a:ea typeface="+mj-ea"/>
              </a:rPr>
              <a:t>10</a:t>
            </a:r>
            <a:r>
              <a:rPr lang="zh-TW" altLang="zh-TW" sz="3000" dirty="0" smtClean="0">
                <a:latin typeface="+mj-ea"/>
                <a:ea typeface="+mj-ea"/>
              </a:rPr>
              <a:t>位國民黨立委、</a:t>
            </a:r>
            <a:r>
              <a:rPr lang="en-US" altLang="zh-TW" sz="3000" dirty="0" smtClean="0">
                <a:latin typeface="+mj-ea"/>
                <a:ea typeface="+mj-ea"/>
              </a:rPr>
              <a:t>11</a:t>
            </a:r>
            <a:r>
              <a:rPr lang="zh-TW" altLang="zh-TW" sz="3000" dirty="0" smtClean="0">
                <a:latin typeface="+mj-ea"/>
                <a:ea typeface="+mj-ea"/>
              </a:rPr>
              <a:t>位民進黨、</a:t>
            </a:r>
            <a:r>
              <a:rPr lang="en-US" altLang="zh-TW" sz="3000" dirty="0" smtClean="0">
                <a:latin typeface="+mj-ea"/>
                <a:ea typeface="+mj-ea"/>
              </a:rPr>
              <a:t>4</a:t>
            </a:r>
            <a:r>
              <a:rPr lang="zh-TW" altLang="zh-TW" sz="3000" dirty="0" smtClean="0">
                <a:latin typeface="+mj-ea"/>
                <a:ea typeface="+mj-ea"/>
              </a:rPr>
              <a:t>位民眾黨立委與</a:t>
            </a:r>
            <a:r>
              <a:rPr lang="en-US" altLang="zh-TW" sz="3000" dirty="0" smtClean="0">
                <a:latin typeface="+mj-ea"/>
                <a:ea typeface="+mj-ea"/>
              </a:rPr>
              <a:t>1</a:t>
            </a:r>
            <a:r>
              <a:rPr lang="zh-TW" altLang="zh-TW" sz="3000" dirty="0" smtClean="0">
                <a:latin typeface="+mj-ea"/>
                <a:ea typeface="+mj-ea"/>
              </a:rPr>
              <a:t>位無黨籍立委獲選， 國民黨立委佔了</a:t>
            </a:r>
            <a:r>
              <a:rPr lang="en-US" altLang="zh-TW" sz="3000" dirty="0" smtClean="0">
                <a:latin typeface="+mj-ea"/>
                <a:ea typeface="+mj-ea"/>
              </a:rPr>
              <a:t>38.5%</a:t>
            </a:r>
            <a:r>
              <a:rPr lang="zh-TW" altLang="zh-TW" sz="3000" dirty="0" smtClean="0">
                <a:latin typeface="+mj-ea"/>
                <a:ea typeface="+mj-ea"/>
              </a:rPr>
              <a:t>，民進黨立委佔了</a:t>
            </a:r>
            <a:r>
              <a:rPr lang="en-US" altLang="zh-TW" sz="3000" dirty="0" smtClean="0">
                <a:latin typeface="+mj-ea"/>
                <a:ea typeface="+mj-ea"/>
              </a:rPr>
              <a:t>42.3%</a:t>
            </a:r>
            <a:r>
              <a:rPr lang="zh-TW" altLang="zh-TW" sz="3000" dirty="0" smtClean="0">
                <a:latin typeface="+mj-ea"/>
                <a:ea typeface="+mj-ea"/>
              </a:rPr>
              <a:t>，民眾黨立委佔了</a:t>
            </a:r>
            <a:r>
              <a:rPr lang="en-US" altLang="zh-TW" sz="3000" dirty="0" smtClean="0">
                <a:latin typeface="+mj-ea"/>
                <a:ea typeface="+mj-ea"/>
              </a:rPr>
              <a:t>15.4%</a:t>
            </a:r>
            <a:r>
              <a:rPr lang="zh-TW" altLang="zh-TW" sz="3000" dirty="0" smtClean="0">
                <a:latin typeface="+mj-ea"/>
                <a:ea typeface="+mj-ea"/>
              </a:rPr>
              <a:t>，</a:t>
            </a:r>
            <a:r>
              <a:rPr lang="zh-TW" altLang="en-US" sz="3000" dirty="0" smtClean="0">
                <a:latin typeface="微軟正黑體" pitchFamily="34" charset="-120"/>
                <a:ea typeface="微軟正黑體" pitchFamily="34" charset="-120"/>
              </a:rPr>
              <a:t>無黨籍委員</a:t>
            </a:r>
            <a:r>
              <a:rPr lang="en-US" altLang="zh-TW" sz="3000" dirty="0" smtClean="0">
                <a:latin typeface="微軟正黑體" pitchFamily="34" charset="-120"/>
                <a:ea typeface="微軟正黑體" pitchFamily="34" charset="-120"/>
              </a:rPr>
              <a:t>1</a:t>
            </a:r>
            <a:r>
              <a:rPr lang="zh-TW" altLang="en-US" sz="3000" dirty="0" smtClean="0">
                <a:latin typeface="微軟正黑體" pitchFamily="34" charset="-120"/>
                <a:ea typeface="微軟正黑體" pitchFamily="34" charset="-120"/>
              </a:rPr>
              <a:t>位，佔了</a:t>
            </a:r>
            <a:r>
              <a:rPr lang="en-US" altLang="zh-TW" sz="3000" dirty="0" smtClean="0">
                <a:latin typeface="微軟正黑體" pitchFamily="34" charset="-120"/>
                <a:ea typeface="微軟正黑體" pitchFamily="34" charset="-120"/>
              </a:rPr>
              <a:t>3.8%</a:t>
            </a:r>
            <a:r>
              <a:rPr lang="zh-TW" altLang="en-US" sz="3000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r>
              <a:rPr lang="zh-TW" altLang="zh-TW" sz="3000" dirty="0" smtClean="0">
                <a:latin typeface="+mj-ea"/>
                <a:ea typeface="+mj-ea"/>
              </a:rPr>
              <a:t>區域立委有</a:t>
            </a:r>
            <a:r>
              <a:rPr lang="en-US" altLang="zh-TW" sz="3000" dirty="0" smtClean="0">
                <a:latin typeface="+mj-ea"/>
                <a:ea typeface="+mj-ea"/>
              </a:rPr>
              <a:t>15</a:t>
            </a:r>
            <a:r>
              <a:rPr lang="zh-TW" altLang="zh-TW" sz="3000" dirty="0" smtClean="0">
                <a:latin typeface="+mj-ea"/>
                <a:ea typeface="+mj-ea"/>
              </a:rPr>
              <a:t>位，不分區立委有</a:t>
            </a:r>
            <a:r>
              <a:rPr lang="en-US" altLang="zh-TW" sz="3000" dirty="0" smtClean="0">
                <a:latin typeface="+mj-ea"/>
                <a:ea typeface="+mj-ea"/>
              </a:rPr>
              <a:t>11</a:t>
            </a:r>
            <a:r>
              <a:rPr lang="zh-TW" altLang="zh-TW" sz="3000" dirty="0" smtClean="0">
                <a:latin typeface="+mj-ea"/>
                <a:ea typeface="+mj-ea"/>
              </a:rPr>
              <a:t>位。</a:t>
            </a:r>
          </a:p>
          <a:p>
            <a:r>
              <a:rPr lang="zh-TW" altLang="zh-TW" sz="3000" dirty="0" smtClean="0">
                <a:latin typeface="微軟正黑體" pitchFamily="34" charset="-120"/>
                <a:ea typeface="微軟正黑體" pitchFamily="34" charset="-120"/>
              </a:rPr>
              <a:t>以獲獎的委員佔自黨比例來看，國民黨獲獎委員</a:t>
            </a:r>
            <a:r>
              <a:rPr lang="en-US" altLang="zh-TW" sz="3000" dirty="0" smtClean="0">
                <a:latin typeface="微軟正黑體" pitchFamily="34" charset="-120"/>
                <a:ea typeface="微軟正黑體" pitchFamily="34" charset="-120"/>
              </a:rPr>
              <a:t>10</a:t>
            </a:r>
            <a:r>
              <a:rPr lang="zh-TW" altLang="zh-TW" sz="3000" dirty="0" smtClean="0">
                <a:latin typeface="微軟正黑體" pitchFamily="34" charset="-120"/>
                <a:ea typeface="微軟正黑體" pitchFamily="34" charset="-120"/>
              </a:rPr>
              <a:t>位，佔全體國民黨籍委員</a:t>
            </a:r>
            <a:r>
              <a:rPr lang="en-US" altLang="zh-TW" sz="3000" dirty="0" smtClean="0">
                <a:latin typeface="微軟正黑體" pitchFamily="34" charset="-120"/>
                <a:ea typeface="微軟正黑體" pitchFamily="34" charset="-120"/>
              </a:rPr>
              <a:t>25.6%</a:t>
            </a:r>
            <a:r>
              <a:rPr lang="zh-TW" altLang="zh-TW" sz="3000" dirty="0" smtClean="0">
                <a:latin typeface="微軟正黑體" pitchFamily="34" charset="-120"/>
                <a:ea typeface="微軟正黑體" pitchFamily="34" charset="-120"/>
              </a:rPr>
              <a:t>；民進黨獲獎委員</a:t>
            </a:r>
            <a:r>
              <a:rPr lang="en-US" altLang="zh-TW" sz="3000" dirty="0" smtClean="0">
                <a:latin typeface="微軟正黑體" pitchFamily="34" charset="-120"/>
                <a:ea typeface="微軟正黑體" pitchFamily="34" charset="-120"/>
              </a:rPr>
              <a:t>11</a:t>
            </a:r>
            <a:r>
              <a:rPr lang="zh-TW" altLang="zh-TW" sz="3000" dirty="0" smtClean="0">
                <a:latin typeface="微軟正黑體" pitchFamily="34" charset="-120"/>
                <a:ea typeface="微軟正黑體" pitchFamily="34" charset="-120"/>
              </a:rPr>
              <a:t>位，佔全體民進黨籍委員</a:t>
            </a:r>
            <a:r>
              <a:rPr lang="en-US" altLang="zh-TW" sz="3000" dirty="0" smtClean="0">
                <a:latin typeface="微軟正黑體" pitchFamily="34" charset="-120"/>
                <a:ea typeface="微軟正黑體" pitchFamily="34" charset="-120"/>
              </a:rPr>
              <a:t>18%</a:t>
            </a:r>
            <a:r>
              <a:rPr lang="zh-TW" altLang="zh-TW" sz="3000" dirty="0" smtClean="0">
                <a:latin typeface="微軟正黑體" pitchFamily="34" charset="-120"/>
                <a:ea typeface="微軟正黑體" pitchFamily="34" charset="-120"/>
              </a:rPr>
              <a:t>；台灣民眾黨獲獎委員</a:t>
            </a:r>
            <a:r>
              <a:rPr lang="en-US" altLang="zh-TW" sz="3000" dirty="0" smtClean="0">
                <a:latin typeface="微軟正黑體" pitchFamily="34" charset="-120"/>
                <a:ea typeface="微軟正黑體" pitchFamily="34" charset="-120"/>
              </a:rPr>
              <a:t>4</a:t>
            </a:r>
            <a:r>
              <a:rPr lang="zh-TW" altLang="zh-TW" sz="3000" dirty="0" smtClean="0">
                <a:latin typeface="微軟正黑體" pitchFamily="34" charset="-120"/>
                <a:ea typeface="微軟正黑體" pitchFamily="34" charset="-120"/>
              </a:rPr>
              <a:t>位，佔全體台灣民眾黨籍委員</a:t>
            </a:r>
            <a:r>
              <a:rPr lang="en-US" altLang="zh-TW" sz="3000" dirty="0" smtClean="0">
                <a:latin typeface="微軟正黑體" pitchFamily="34" charset="-120"/>
                <a:ea typeface="微軟正黑體" pitchFamily="34" charset="-120"/>
              </a:rPr>
              <a:t>80%</a:t>
            </a:r>
            <a:r>
              <a:rPr lang="zh-TW" altLang="zh-TW" sz="3000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r>
              <a:rPr lang="zh-TW" altLang="en-US" sz="3000" dirty="0" smtClean="0">
                <a:latin typeface="微軟正黑體" pitchFamily="34" charset="-120"/>
                <a:ea typeface="微軟正黑體" pitchFamily="34" charset="-120"/>
              </a:rPr>
              <a:t>無黨籍委員</a:t>
            </a:r>
            <a:r>
              <a:rPr lang="en-US" altLang="zh-TW" sz="3000" dirty="0" smtClean="0">
                <a:latin typeface="微軟正黑體" pitchFamily="34" charset="-120"/>
                <a:ea typeface="微軟正黑體" pitchFamily="34" charset="-120"/>
              </a:rPr>
              <a:t>1</a:t>
            </a:r>
            <a:r>
              <a:rPr lang="zh-TW" altLang="en-US" sz="3000" dirty="0" smtClean="0">
                <a:latin typeface="微軟正黑體" pitchFamily="34" charset="-120"/>
                <a:ea typeface="微軟正黑體" pitchFamily="34" charset="-120"/>
              </a:rPr>
              <a:t>位，</a:t>
            </a:r>
            <a:r>
              <a:rPr lang="zh-TW" altLang="zh-TW" sz="3000" dirty="0" smtClean="0">
                <a:latin typeface="微軟正黑體" pitchFamily="34" charset="-120"/>
                <a:ea typeface="微軟正黑體" pitchFamily="34" charset="-120"/>
              </a:rPr>
              <a:t>佔全體無黨籍委員</a:t>
            </a:r>
            <a:r>
              <a:rPr lang="en-US" altLang="zh-TW" sz="3000" dirty="0" smtClean="0">
                <a:latin typeface="微軟正黑體" pitchFamily="34" charset="-120"/>
                <a:ea typeface="微軟正黑體" pitchFamily="34" charset="-120"/>
              </a:rPr>
              <a:t>20%</a:t>
            </a:r>
            <a:r>
              <a:rPr lang="zh-TW" altLang="zh-TW" sz="3000" dirty="0" smtClean="0">
                <a:latin typeface="微軟正黑體" pitchFamily="34" charset="-120"/>
                <a:ea typeface="微軟正黑體" pitchFamily="34" charset="-120"/>
              </a:rPr>
              <a:t>。</a:t>
            </a:r>
          </a:p>
          <a:p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1061536" y="285127"/>
            <a:ext cx="10058400" cy="886968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總結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600891" y="849086"/>
                <a:ext cx="11155680" cy="5917473"/>
              </a:xfrm>
            </p:spPr>
            <p:txBody>
              <a:bodyPr>
                <a:normAutofit/>
              </a:bodyPr>
              <a:lstStyle/>
              <a:p>
                <a:pPr marL="457200" indent="-457200">
                  <a:buFont typeface="+mj-lt"/>
                  <a:buAutoNum type="arabicPeriod"/>
                </a:pPr>
                <a:r>
                  <a:rPr lang="zh-TW" altLang="zh-TW" sz="2600" dirty="0">
                    <a:latin typeface="+mj-ea"/>
                    <a:ea typeface="+mj-ea"/>
                  </a:rPr>
                  <a:t>依據立法院公佈的議事開放資料，</a:t>
                </a:r>
                <a:r>
                  <a:rPr lang="zh-TW" altLang="en-US" sz="2600" dirty="0">
                    <a:latin typeface="+mj-ea"/>
                    <a:ea typeface="+mj-ea"/>
                  </a:rPr>
                  <a:t>將</a:t>
                </a:r>
                <a:r>
                  <a:rPr lang="zh-TW" altLang="zh-TW" sz="2600" dirty="0">
                    <a:latin typeface="+mj-ea"/>
                    <a:ea typeface="+mj-ea"/>
                  </a:rPr>
                  <a:t>提出部分條文修正案的委員列入統計，以</a:t>
                </a:r>
                <a:r>
                  <a:rPr lang="zh-TW" altLang="en-US" sz="2600" dirty="0">
                    <a:latin typeface="+mj-ea"/>
                    <a:ea typeface="+mj-ea"/>
                  </a:rPr>
                  <a:t>演算法</a:t>
                </a:r>
                <a:r>
                  <a:rPr lang="zh-TW" altLang="en-US" sz="2600" dirty="0">
                    <a:latin typeface="Arial Unicode MS"/>
                    <a:ea typeface="Arial Unicode MS"/>
                    <a:cs typeface="Arial Unicode MS"/>
                  </a:rPr>
                  <a:t>*</a:t>
                </a:r>
                <a:r>
                  <a:rPr lang="zh-TW" altLang="en-US" sz="2600" dirty="0">
                    <a:latin typeface="+mj-ea"/>
                    <a:ea typeface="+mj-ea"/>
                  </a:rPr>
                  <a:t>計算出各</a:t>
                </a:r>
                <a:r>
                  <a:rPr lang="zh-TW" altLang="zh-TW" sz="2600" dirty="0">
                    <a:latin typeface="+mj-ea"/>
                    <a:ea typeface="+mj-ea"/>
                  </a:rPr>
                  <a:t>委員所提「部分條文修正案」</a:t>
                </a:r>
                <a:r>
                  <a:rPr lang="zh-TW" altLang="en-US" sz="2600" dirty="0">
                    <a:latin typeface="+mj-ea"/>
                    <a:ea typeface="+mj-ea"/>
                  </a:rPr>
                  <a:t>之</a:t>
                </a:r>
                <a:r>
                  <a:rPr lang="zh-TW" altLang="zh-TW" sz="2600" dirty="0">
                    <a:latin typeface="+mj-ea"/>
                    <a:ea typeface="+mj-ea"/>
                  </a:rPr>
                  <a:t>「修正條文」與「現行條文」的</a:t>
                </a:r>
                <a:r>
                  <a:rPr lang="zh-TW" altLang="en-US" sz="2600" dirty="0">
                    <a:latin typeface="+mj-ea"/>
                    <a:ea typeface="+mj-ea"/>
                  </a:rPr>
                  <a:t>異同</a:t>
                </a:r>
                <a:r>
                  <a:rPr lang="zh-TW" altLang="zh-TW" sz="2600" dirty="0">
                    <a:latin typeface="+mj-ea"/>
                    <a:ea typeface="+mj-ea"/>
                  </a:rPr>
                  <a:t>，得出</a:t>
                </a:r>
                <a:r>
                  <a:rPr lang="zh-TW" altLang="en-US" sz="2600" dirty="0">
                    <a:latin typeface="+mj-ea"/>
                    <a:ea typeface="+mj-ea"/>
                  </a:rPr>
                  <a:t>該修正條文</a:t>
                </a:r>
                <a:r>
                  <a:rPr lang="zh-TW" altLang="zh-TW" sz="2600" dirty="0">
                    <a:latin typeface="+mj-ea"/>
                    <a:ea typeface="+mj-ea"/>
                  </a:rPr>
                  <a:t>「相似度」數值</a:t>
                </a:r>
                <a:r>
                  <a:rPr lang="zh-TW" altLang="en-US" sz="2600" dirty="0">
                    <a:latin typeface="+mj-ea"/>
                    <a:ea typeface="+mj-ea"/>
                  </a:rPr>
                  <a:t>。</a:t>
                </a:r>
                <a:endParaRPr lang="en-US" altLang="zh-TW" sz="2600" dirty="0">
                  <a:latin typeface="+mj-ea"/>
                  <a:ea typeface="+mj-ea"/>
                </a:endParaRPr>
              </a:p>
              <a:p>
                <a:pPr marL="457200" indent="-457200">
                  <a:buFont typeface="+mj-lt"/>
                  <a:buAutoNum type="arabicPeriod"/>
                </a:pPr>
                <a:r>
                  <a:rPr lang="zh-TW" altLang="zh-TW" sz="2600" dirty="0">
                    <a:latin typeface="+mj-ea"/>
                    <a:ea typeface="+mj-ea"/>
                  </a:rPr>
                  <a:t>將委員所提「部分條文修正案」的所有條文的「相似度」數值加總，除以「部分條文修正案」的修正條文總數，得出該委員在該會期「部分條文修正案」的「相似度平均數」</a:t>
                </a:r>
                <a:r>
                  <a:rPr lang="zh-TW" altLang="en-US" sz="2600" dirty="0">
                    <a:latin typeface="+mj-ea"/>
                    <a:ea typeface="+mj-ea"/>
                  </a:rPr>
                  <a:t>。</a:t>
                </a:r>
                <a:endParaRPr lang="en-US" altLang="zh-TW" sz="2600" dirty="0">
                  <a:latin typeface="+mj-ea"/>
                  <a:ea typeface="+mj-ea"/>
                </a:endParaRPr>
              </a:p>
              <a:p>
                <a:pPr marL="0" indent="0">
                  <a:buNone/>
                </a:pPr>
                <a:r>
                  <a:rPr lang="zh-TW" altLang="en-US" sz="2600" dirty="0">
                    <a:latin typeface="+mj-ea"/>
                    <a:ea typeface="+mj-ea"/>
                  </a:rPr>
                  <a:t>       相似度平均值公式如下：</a:t>
                </a:r>
                <a:r>
                  <a:rPr lang="en-US" altLang="zh-TW" sz="26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TW" sz="2600" i="1"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r>
                          <a:rPr lang="en-US" altLang="zh-TW" sz="2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altLang="zh-TW" sz="2600" i="1">
                        <a:latin typeface="Cambria Math"/>
                      </a:rPr>
                      <m:t> </m:t>
                    </m:r>
                  </m:oMath>
                </a14:m>
                <a:r>
                  <a:rPr lang="en-US" altLang="zh-TW" sz="2600" dirty="0" err="1">
                    <a:latin typeface="+mj-ea"/>
                    <a:ea typeface="+mj-ea"/>
                  </a:rPr>
                  <a:t>avg</a:t>
                </a:r>
                <a:r>
                  <a:rPr lang="en-US" altLang="zh-TW" sz="2600" dirty="0">
                    <a:latin typeface="+mj-ea"/>
                    <a:ea typeface="+mj-ea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600" i="1" smtClean="0">
                            <a:latin typeface="Cambria Math" panose="02040503050406030204" pitchFamily="18" charset="0"/>
                            <a:ea typeface="+mj-ea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ctrlPr>
                              <a:rPr lang="en-US" altLang="zh-TW" sz="2600" i="1" smtClean="0">
                                <a:latin typeface="Cambria Math" panose="02040503050406030204" pitchFamily="18" charset="0"/>
                                <a:ea typeface="+mj-ea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TW" sz="2600" b="0" i="1" smtClean="0">
                                <a:latin typeface="Cambria Math"/>
                                <a:ea typeface="+mj-ea"/>
                              </a:rPr>
                              <m:t>𝑛</m:t>
                            </m:r>
                            <m:r>
                              <a:rPr lang="en-US" altLang="zh-TW" sz="2600" b="0" i="1" smtClean="0">
                                <a:latin typeface="Cambria Math"/>
                                <a:ea typeface="+mj-ea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zh-TW" sz="2600" b="0" i="1" smtClean="0">
                                <a:latin typeface="Cambria Math"/>
                                <a:ea typeface="+mj-ea"/>
                              </a:rPr>
                              <m:t>𝑘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altLang="zh-TW" sz="2600" b="0" i="1" smtClean="0">
                                    <a:latin typeface="Cambria Math" panose="02040503050406030204" pitchFamily="18" charset="0"/>
                                    <a:ea typeface="+mj-ea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zh-TW" sz="2600" b="0" i="0" smtClean="0">
                                    <a:latin typeface="Cambria Math"/>
                                    <a:ea typeface="+mj-ea"/>
                                  </a:rPr>
                                  <m:t>I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altLang="zh-TW" sz="2600" b="0" i="0" smtClean="0">
                                    <a:latin typeface="Cambria Math"/>
                                    <a:ea typeface="+mj-ea"/>
                                  </a:rPr>
                                  <m:t>k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m:rPr>
                            <m:sty m:val="p"/>
                          </m:rPr>
                          <a:rPr lang="en-US" altLang="zh-TW" sz="2600" b="0" i="0" smtClean="0">
                            <a:latin typeface="Cambria Math"/>
                            <a:ea typeface="+mj-ea"/>
                          </a:rPr>
                          <m:t>k</m:t>
                        </m:r>
                      </m:den>
                    </m:f>
                  </m:oMath>
                </a14:m>
                <a:endParaRPr lang="en-US" altLang="zh-TW" sz="2600" dirty="0">
                  <a:latin typeface="+mj-ea"/>
                  <a:ea typeface="+mj-ea"/>
                </a:endParaRPr>
              </a:p>
              <a:p>
                <a:pPr marL="0" indent="0">
                  <a:buNone/>
                </a:pPr>
                <a:r>
                  <a:rPr lang="en-US" altLang="zh-TW" sz="2600" dirty="0">
                    <a:latin typeface="+mj-ea"/>
                    <a:ea typeface="+mj-ea"/>
                  </a:rPr>
                  <a:t> </a:t>
                </a:r>
                <a14:m>
                  <m:oMath xmlns:m="http://schemas.openxmlformats.org/officeDocument/2006/math">
                    <m:r>
                      <a:rPr lang="zh-TW" altLang="en-US" sz="2600" b="0" i="0" dirty="0" smtClean="0">
                        <a:latin typeface="Cambria Math"/>
                        <a:ea typeface="+mj-ea"/>
                      </a:rPr>
                      <m:t> </m:t>
                    </m:r>
                    <m:r>
                      <a:rPr lang="zh-TW" altLang="en-US" sz="2600" b="0" i="1" dirty="0" smtClean="0">
                        <a:latin typeface="Cambria Math"/>
                        <a:ea typeface="+mj-ea"/>
                      </a:rPr>
                      <m:t>      </m:t>
                    </m:r>
                    <m:r>
                      <a:rPr lang="zh-TW" altLang="en-US" sz="2600" i="0" dirty="0" smtClean="0">
                        <a:latin typeface="Cambria Math"/>
                        <a:ea typeface="+mj-ea"/>
                      </a:rPr>
                      <m:t>相似度</m:t>
                    </m:r>
                    <m:r>
                      <a:rPr lang="en-US" altLang="zh-TW" sz="2600" b="0" i="0" dirty="0" smtClean="0">
                        <a:latin typeface="Cambria Math"/>
                        <a:ea typeface="+mj-ea"/>
                      </a:rPr>
                      <m:t>:</m:t>
                    </m:r>
                    <m:sSub>
                      <m:sSubPr>
                        <m:ctrlPr>
                          <a:rPr lang="en-US" altLang="zh-TW" sz="2600" i="1" smtClean="0">
                            <a:latin typeface="Cambria Math" panose="02040503050406030204" pitchFamily="18" charset="0"/>
                            <a:ea typeface="+mj-ea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TW" sz="2600" i="1">
                            <a:latin typeface="Cambria Math" panose="02040503050406030204" pitchFamily="18" charset="0"/>
                            <a:ea typeface="+mj-ea"/>
                          </a:rPr>
                          <m:t>I</m:t>
                        </m:r>
                      </m:e>
                      <m:sub>
                        <m:r>
                          <a:rPr lang="en-US" altLang="zh-TW" sz="2600" b="0" i="1" smtClean="0">
                            <a:latin typeface="Cambria Math" panose="02040503050406030204" pitchFamily="18" charset="0"/>
                            <a:ea typeface="+mj-ea"/>
                          </a:rPr>
                          <m:t>𝑘</m:t>
                        </m:r>
                      </m:sub>
                    </m:sSub>
                    <m:r>
                      <a:rPr lang="zh-TW" altLang="en-US" sz="2600" b="0" i="0" smtClean="0">
                        <a:latin typeface="Cambria Math"/>
                        <a:ea typeface="+mj-ea"/>
                      </a:rPr>
                      <m:t>  </m:t>
                    </m:r>
                    <m:r>
                      <a:rPr lang="zh-TW" altLang="en-US" sz="2600" b="0" i="1" smtClean="0">
                        <a:latin typeface="Cambria Math"/>
                        <a:ea typeface="+mj-ea"/>
                      </a:rPr>
                      <m:t>；</m:t>
                    </m:r>
                    <m:r>
                      <a:rPr lang="zh-TW" altLang="en-US" sz="2600" i="0">
                        <a:latin typeface="Cambria Math"/>
                        <a:ea typeface="+mj-ea"/>
                      </a:rPr>
                      <m:t>委員提案條文數</m:t>
                    </m:r>
                    <m:r>
                      <a:rPr lang="en-US" altLang="zh-TW" sz="2600" b="0" i="0" smtClean="0">
                        <a:latin typeface="Cambria Math"/>
                        <a:ea typeface="+mj-ea"/>
                      </a:rPr>
                      <m:t>:</m:t>
                    </m:r>
                    <m:r>
                      <m:rPr>
                        <m:sty m:val="p"/>
                      </m:rPr>
                      <a:rPr lang="en-US" altLang="zh-TW" sz="2600" b="0" i="0" smtClean="0">
                        <a:latin typeface="Cambria Math"/>
                        <a:ea typeface="+mj-ea"/>
                      </a:rPr>
                      <m:t>k</m:t>
                    </m:r>
                  </m:oMath>
                </a14:m>
                <a:endParaRPr lang="en-US" altLang="zh-TW" sz="2600" dirty="0">
                  <a:latin typeface="+mj-ea"/>
                  <a:ea typeface="+mj-ea"/>
                </a:endParaRPr>
              </a:p>
              <a:p>
                <a:pPr marL="514350" indent="-514350">
                  <a:buFont typeface="+mj-lt"/>
                  <a:buAutoNum type="arabicPeriod" startAt="3"/>
                </a:pP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以（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</a:rPr>
                  <a:t> </a:t>
                </a:r>
                <a:r>
                  <a:rPr lang="zh-TW" altLang="en-US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筆畫排序第一位的孔文吉委員為例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），</a:t>
                </a:r>
                <a:r>
                  <a:rPr lang="zh-TW" altLang="en-US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孔文吉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委員在第十屆第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4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會期，共提出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5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條修正條文，我們依程式比對分別得出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5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條修正條文與現行條文的「相似度」數值，加總後除以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5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，得出相似度平均</a:t>
                </a:r>
                <a:r>
                  <a:rPr lang="zh-TW" altLang="en-US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數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為：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0.876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。</a:t>
                </a:r>
                <a:endParaRPr lang="en-US" altLang="zh-TW" sz="2600" dirty="0">
                  <a:solidFill>
                    <a:srgbClr val="FF0000"/>
                  </a:solidFill>
                  <a:latin typeface="+mj-ea"/>
                  <a:ea typeface="+mj-ea"/>
                </a:endParaRPr>
              </a:p>
              <a:p>
                <a:pPr marL="0" indent="0">
                  <a:buNone/>
                </a:pPr>
                <a:r>
                  <a:rPr lang="zh-TW" altLang="zh-TW" dirty="0">
                    <a:latin typeface="+mj-ea"/>
                    <a:ea typeface="+mj-ea"/>
                    <a:cs typeface="Arial Unicode MS"/>
                  </a:rPr>
                  <a:t>*</a:t>
                </a:r>
                <a:r>
                  <a:rPr lang="zh-TW" altLang="en-US" dirty="0">
                    <a:latin typeface="+mj-ea"/>
                    <a:ea typeface="+mj-ea"/>
                    <a:cs typeface="Arial Unicode MS"/>
                  </a:rPr>
                  <a:t>根據</a:t>
                </a:r>
                <a:r>
                  <a:rPr lang="en-US" altLang="zh-TW" dirty="0">
                    <a:latin typeface="+mj-ea"/>
                    <a:ea typeface="+mj-ea"/>
                    <a:cs typeface="Arial Unicode MS"/>
                  </a:rPr>
                  <a:t>Dice</a:t>
                </a:r>
                <a:r>
                  <a:rPr lang="zh-TW" altLang="en-US" dirty="0">
                    <a:latin typeface="+mj-ea"/>
                    <a:ea typeface="+mj-ea"/>
                    <a:cs typeface="Arial Unicode MS"/>
                  </a:rPr>
                  <a:t>係數找出兩個字符串之間的相似度，該相似度演算通常優於編輯距離算法。</a:t>
                </a:r>
                <a:endParaRPr lang="en-US" altLang="zh-TW" dirty="0">
                  <a:latin typeface="+mj-ea"/>
                  <a:ea typeface="+mj-ea"/>
                </a:endParaRPr>
              </a:p>
              <a:p>
                <a:pPr marL="457200" indent="-457200">
                  <a:buFont typeface="+mj-lt"/>
                  <a:buAutoNum type="arabicPeriod" startAt="3"/>
                </a:pPr>
                <a:endParaRPr lang="zh-TW" altLang="en-US" sz="2400" dirty="0">
                  <a:latin typeface="+mj-ea"/>
                  <a:ea typeface="+mj-ea"/>
                </a:endParaRPr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0891" y="849086"/>
                <a:ext cx="11155680" cy="5917473"/>
              </a:xfrm>
              <a:blipFill>
                <a:blip r:embed="rId2"/>
                <a:stretch>
                  <a:fillRect l="-874" t="-154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1069848" y="131936"/>
            <a:ext cx="10058400" cy="730213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dirty="0"/>
              <a:t>實驗指標：部分條文修正案「相似度」分析說明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A25F8D3F-F68E-4992-B938-A86B93A23CCC}"/>
              </a:ext>
            </a:extLst>
          </p:cNvPr>
          <p:cNvSpPr txBox="1"/>
          <p:nvPr/>
        </p:nvSpPr>
        <p:spPr>
          <a:xfrm>
            <a:off x="600891" y="6192253"/>
            <a:ext cx="9972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i="1" dirty="0">
                <a:latin typeface="+mj-ea"/>
                <a:ea typeface="+mj-ea"/>
              </a:rPr>
              <a:t>註：部分條文修正案之現行條文與修正條文的資料來源：「立院議事及發言系統」。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>
                <a:latin typeface="+mj-ea"/>
                <a:ea typeface="+mj-ea"/>
              </a:rPr>
              <a:t>截至</a:t>
            </a:r>
            <a:r>
              <a:rPr lang="en-US" altLang="zh-TW" i="1" dirty="0">
                <a:latin typeface="+mj-ea"/>
                <a:ea typeface="+mj-ea"/>
              </a:rPr>
              <a:t>8/8)</a:t>
            </a:r>
            <a:endParaRPr lang="zh-TW" altLang="en-US" i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94254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8639" y="262563"/>
            <a:ext cx="10933611" cy="508145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dirty="0"/>
              <a:t>10-5</a:t>
            </a:r>
            <a:r>
              <a:rPr lang="zh-TW" altLang="en-US" sz="3200" dirty="0"/>
              <a:t>會期部分條文修正案「相似度」居前</a:t>
            </a:r>
            <a:r>
              <a:rPr lang="en-US" altLang="zh-TW" sz="3200" dirty="0"/>
              <a:t>25%</a:t>
            </a:r>
            <a:r>
              <a:rPr lang="zh-TW" altLang="en-US" sz="3200" dirty="0"/>
              <a:t>（高）的委員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51673" y="5701084"/>
            <a:ext cx="10556095" cy="650871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上表依序</a:t>
            </a:r>
            <a:r>
              <a:rPr lang="zh-TW" altLang="en-US" dirty="0" smtClean="0"/>
              <a:t>按照相似度比率排列</a:t>
            </a:r>
            <a:r>
              <a:rPr lang="zh-TW" altLang="en-US" dirty="0"/>
              <a:t>。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相似度比對程式提供：</a:t>
            </a:r>
            <a:r>
              <a:rPr lang="en-US" altLang="zh-TW" dirty="0"/>
              <a:t>g0v</a:t>
            </a:r>
            <a:r>
              <a:rPr lang="zh-TW" altLang="en-US" dirty="0"/>
              <a:t>資訊工程師</a:t>
            </a:r>
            <a:r>
              <a:rPr lang="en-US" altLang="zh-TW" dirty="0"/>
              <a:t>Ronny Wang</a:t>
            </a:r>
            <a:r>
              <a:rPr lang="zh-TW" altLang="en-US" dirty="0"/>
              <a:t>。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90787630"/>
              </p:ext>
            </p:extLst>
          </p:nvPr>
        </p:nvGraphicFramePr>
        <p:xfrm>
          <a:off x="621903" y="752537"/>
          <a:ext cx="11116493" cy="4860000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3211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49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5529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6718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77483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林德福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0.991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廖婉汝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</a:t>
                      </a:r>
                    </a:p>
                  </a:txBody>
                  <a:tcPr marL="7620" marR="7620" marT="7620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0.881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許智傑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0.959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林文瑞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</a:t>
                      </a: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0.875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林思銘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0.947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林為洲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0.873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陳超明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0.932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吳怡玎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0.863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魯明哲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b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0.924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萬美玲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</a:t>
                      </a:r>
                    </a:p>
                  </a:txBody>
                  <a:tcPr marL="7620" marR="7620" marT="7620" marB="0" anchor="b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37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0.861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陳雪生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0.921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呂玉玲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0.860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陳以信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0.918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鄭正鈐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0.857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黃世杰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0.916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李昆澤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0.851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馬文君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0.916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林奕華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24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0.851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陳秀寳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0.914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林昶佐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無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0.850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徐志榮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0.900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溫玉霞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0.835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鄭麗文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16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0.898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莊競程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0.832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鍾佳濱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0.894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張廖萬堅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0.823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林岱樺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0.886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b="0" dirty="0">
                        <a:latin typeface="+mj-ea"/>
                        <a:ea typeface="+mj-ea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250233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8639" y="262563"/>
            <a:ext cx="10933611" cy="508145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dirty="0"/>
              <a:t>10-5</a:t>
            </a:r>
            <a:r>
              <a:rPr lang="zh-TW" altLang="en-US" sz="3200" dirty="0"/>
              <a:t>會期部分條文修正案「相似度」居後</a:t>
            </a:r>
            <a:r>
              <a:rPr lang="en-US" altLang="zh-TW" sz="3200" dirty="0"/>
              <a:t>25%</a:t>
            </a:r>
            <a:r>
              <a:rPr lang="zh-TW" altLang="en-US" sz="3200" dirty="0"/>
              <a:t>（低）的委員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51673" y="5716988"/>
            <a:ext cx="10556095" cy="634968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en-US" dirty="0" smtClean="0"/>
              <a:t>上表依序按照相似度比率排列。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dirty="0" smtClean="0"/>
              <a:t>相似</a:t>
            </a:r>
            <a:r>
              <a:rPr lang="zh-TW" altLang="en-US" dirty="0"/>
              <a:t>度比對程式提供：</a:t>
            </a:r>
            <a:r>
              <a:rPr lang="en-US" altLang="zh-TW" dirty="0"/>
              <a:t>g0v</a:t>
            </a:r>
            <a:r>
              <a:rPr lang="zh-TW" altLang="en-US" dirty="0"/>
              <a:t>資訊工程師</a:t>
            </a:r>
            <a:r>
              <a:rPr lang="en-US" altLang="zh-TW" dirty="0"/>
              <a:t>Ronny Wang</a:t>
            </a:r>
            <a:r>
              <a:rPr lang="zh-TW" altLang="en-US" dirty="0"/>
              <a:t>。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2455472"/>
              </p:ext>
            </p:extLst>
          </p:nvPr>
        </p:nvGraphicFramePr>
        <p:xfrm>
          <a:off x="621903" y="752537"/>
          <a:ext cx="11116493" cy="4902103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3211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49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5529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6718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77483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王定宇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7620" marR="7620" marT="7620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0.617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郭國文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7620" marR="7620" marT="7620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0.462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游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毓蘭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0.602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王婉諭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0.462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廖國棟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0.598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賴香伶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眾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0.445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劉世芳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0.574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邱議瑩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0.442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羅明才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0.560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洪申翰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0.428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陳玉珍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0.556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王美惠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0.405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孔文吉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0.522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周春米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0.377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羅致政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0.502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范雲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0.377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蘇治芬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0.494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江永昌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0.371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6103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蔡易餘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0.424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邱泰源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0.371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管碧玲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0.413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蘇巧慧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0.292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陳素月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0.343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劉建國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0.277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蔣萬安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0.250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何志偉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0.264 </a:t>
                      </a:r>
                    </a:p>
                  </a:txBody>
                  <a:tcPr marL="7620" marR="7620" marT="7620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吳玉琴</a:t>
                      </a: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19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0.160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76826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262563"/>
            <a:ext cx="11870267" cy="508145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dirty="0"/>
              <a:t>10-1~10-5</a:t>
            </a:r>
            <a:r>
              <a:rPr lang="zh-TW" altLang="en-US" sz="3200" dirty="0"/>
              <a:t>會期部分條文修正案「平均相似度</a:t>
            </a:r>
            <a:r>
              <a:rPr lang="zh-TW" altLang="en-US" sz="3200" dirty="0" smtClean="0"/>
              <a:t>」超過</a:t>
            </a:r>
            <a:r>
              <a:rPr lang="en-US" altLang="zh-TW" sz="3200" dirty="0" smtClean="0"/>
              <a:t>3</a:t>
            </a:r>
            <a:r>
              <a:rPr lang="zh-TW" altLang="en-US" sz="3200" dirty="0" smtClean="0"/>
              <a:t>個會期</a:t>
            </a: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zh-TW" altLang="en-US" sz="3200" dirty="0" smtClean="0"/>
              <a:t>居</a:t>
            </a:r>
            <a:r>
              <a:rPr lang="zh-TW" altLang="en-US" sz="3200" dirty="0"/>
              <a:t>前</a:t>
            </a:r>
            <a:r>
              <a:rPr lang="en-US" altLang="zh-TW" sz="3200" dirty="0"/>
              <a:t>25%</a:t>
            </a:r>
            <a:r>
              <a:rPr lang="zh-TW" altLang="en-US" sz="3200" dirty="0"/>
              <a:t>（高）的委員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1903" y="6109855"/>
            <a:ext cx="10556095" cy="55281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en-US" dirty="0" smtClean="0"/>
              <a:t>上表依序按照相似度比率排列。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dirty="0" smtClean="0"/>
              <a:t>相似</a:t>
            </a:r>
            <a:r>
              <a:rPr lang="zh-TW" altLang="en-US" dirty="0"/>
              <a:t>度比對程式提供：</a:t>
            </a:r>
            <a:r>
              <a:rPr lang="en-US" altLang="zh-TW" dirty="0"/>
              <a:t>g0v</a:t>
            </a:r>
            <a:r>
              <a:rPr lang="zh-TW" altLang="en-US" dirty="0"/>
              <a:t>資訊工程師</a:t>
            </a:r>
            <a:r>
              <a:rPr lang="en-US" altLang="zh-TW" dirty="0"/>
              <a:t>Ronny Wang</a:t>
            </a:r>
            <a:r>
              <a:rPr lang="zh-TW" altLang="en-US" dirty="0"/>
              <a:t>。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92175839"/>
              </p:ext>
            </p:extLst>
          </p:nvPr>
        </p:nvGraphicFramePr>
        <p:xfrm>
          <a:off x="621903" y="1134032"/>
          <a:ext cx="10749907" cy="4872577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2353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35330"/>
                <a:gridCol w="15819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238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7344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365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入榜次數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林文瑞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23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0.8919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廖婉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汝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0.8890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鄭運鵬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0.8789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林思銘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0.8656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馬文君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20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0.8557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莊競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程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22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0.8542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吳斯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懷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17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0.8482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鄭正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鈐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33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0.8368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徐志榮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13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0.8136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4704258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劉世芳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21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0.8113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030252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0933" y="262563"/>
            <a:ext cx="11497734" cy="643524"/>
          </a:xfrm>
        </p:spPr>
        <p:txBody>
          <a:bodyPr>
            <a:noAutofit/>
          </a:bodyPr>
          <a:lstStyle/>
          <a:p>
            <a:pPr algn="ctr"/>
            <a:r>
              <a:rPr lang="en-US" altLang="zh-TW" sz="2800" dirty="0"/>
              <a:t>10-1~10-5</a:t>
            </a:r>
            <a:r>
              <a:rPr lang="zh-TW" altLang="en-US" sz="2800" dirty="0"/>
              <a:t>會期部分條文修正案「平均相似度</a:t>
            </a:r>
            <a:r>
              <a:rPr lang="zh-TW" altLang="en-US" sz="2800" dirty="0" smtClean="0"/>
              <a:t>」超過</a:t>
            </a:r>
            <a:r>
              <a:rPr lang="en-US" altLang="zh-TW" sz="2800" dirty="0" smtClean="0"/>
              <a:t>3</a:t>
            </a:r>
            <a:r>
              <a:rPr lang="zh-TW" altLang="en-US" sz="2800" dirty="0" smtClean="0"/>
              <a:t>個會期</a:t>
            </a:r>
            <a:r>
              <a:rPr lang="en-US" altLang="zh-TW" sz="2800" dirty="0" smtClean="0"/>
              <a:t/>
            </a:r>
            <a:br>
              <a:rPr lang="en-US" altLang="zh-TW" sz="2800" dirty="0" smtClean="0"/>
            </a:br>
            <a:r>
              <a:rPr lang="zh-TW" altLang="en-US" sz="2800" dirty="0" smtClean="0"/>
              <a:t>居</a:t>
            </a:r>
            <a:r>
              <a:rPr lang="zh-TW" altLang="en-US" sz="2800" dirty="0"/>
              <a:t>後</a:t>
            </a:r>
            <a:r>
              <a:rPr lang="en-US" altLang="zh-TW" sz="2800" dirty="0"/>
              <a:t>25%</a:t>
            </a:r>
            <a:r>
              <a:rPr lang="zh-TW" altLang="en-US" sz="2800" dirty="0"/>
              <a:t>（低）的委員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51673" y="5985164"/>
            <a:ext cx="10556095" cy="566303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en-US" dirty="0" smtClean="0"/>
              <a:t>上表依序按照相似度比率排列。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dirty="0" smtClean="0"/>
              <a:t>相似</a:t>
            </a:r>
            <a:r>
              <a:rPr lang="zh-TW" altLang="en-US" dirty="0"/>
              <a:t>度比對程式提供：</a:t>
            </a:r>
            <a:r>
              <a:rPr lang="en-US" altLang="zh-TW" dirty="0"/>
              <a:t>g0v</a:t>
            </a:r>
            <a:r>
              <a:rPr lang="zh-TW" altLang="en-US" dirty="0"/>
              <a:t>資訊工程師</a:t>
            </a:r>
            <a:r>
              <a:rPr lang="en-US" altLang="zh-TW" dirty="0"/>
              <a:t>Ronny Wang</a:t>
            </a:r>
            <a:r>
              <a:rPr lang="zh-TW" altLang="en-US" dirty="0"/>
              <a:t>。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47326712"/>
              </p:ext>
            </p:extLst>
          </p:nvPr>
        </p:nvGraphicFramePr>
        <p:xfrm>
          <a:off x="621903" y="1010240"/>
          <a:ext cx="11140606" cy="4860000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3165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16572"/>
                <a:gridCol w="16394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0106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6697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入榜次數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羅致政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81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0.6621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羅明才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0.6539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游毓蘭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114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0.6363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高嘉瑜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0.6153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周春米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0.5991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管碧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玲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0.5912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賴香伶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眾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62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0.5854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曾銘宗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53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0.5832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范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雲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62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0.5763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林淑芬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16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0.5736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洪申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翰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16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0.5647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邱議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瑩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9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0.5494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王定宇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27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0.5145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王婉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諭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時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56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0.5024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868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360212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5389" y="133003"/>
            <a:ext cx="11421687" cy="465513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3600" dirty="0"/>
              <a:t>第</a:t>
            </a:r>
            <a:r>
              <a:rPr lang="en-US" altLang="zh-TW" sz="3600" dirty="0"/>
              <a:t>10</a:t>
            </a:r>
            <a:r>
              <a:rPr lang="zh-TW" altLang="en-US" sz="3600" dirty="0"/>
              <a:t>屆立法委員參選</a:t>
            </a:r>
            <a:r>
              <a:rPr lang="en-US" altLang="zh-TW" sz="3600" dirty="0"/>
              <a:t>2022</a:t>
            </a:r>
            <a:r>
              <a:rPr lang="zh-TW" altLang="en-US" sz="3600" dirty="0"/>
              <a:t>縣市長問政成績統計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299257" y="5644343"/>
            <a:ext cx="11413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＊統計屆期，自口袋國會發布評鑑第八屆第</a:t>
            </a:r>
            <a:r>
              <a:rPr lang="en-US" altLang="zh-TW" dirty="0" smtClean="0"/>
              <a:t>4</a:t>
            </a:r>
            <a:r>
              <a:rPr lang="zh-TW" altLang="en-US" dirty="0" smtClean="0"/>
              <a:t>會期起，至第十屆第</a:t>
            </a:r>
            <a:r>
              <a:rPr lang="en-US" altLang="zh-TW" dirty="0" smtClean="0"/>
              <a:t>5</a:t>
            </a:r>
            <a:r>
              <a:rPr lang="zh-TW" altLang="en-US" dirty="0" smtClean="0"/>
              <a:t>會期止。</a:t>
            </a:r>
            <a:endParaRPr lang="en-US" altLang="zh-TW" dirty="0" smtClean="0"/>
          </a:p>
          <a:p>
            <a:r>
              <a:rPr lang="zh-TW" altLang="en-US" dirty="0" smtClean="0"/>
              <a:t>＊蔡其昌</a:t>
            </a:r>
            <a:r>
              <a:rPr lang="zh-TW" altLang="en-US" dirty="0"/>
              <a:t>委員自第九屆起出任立法院副院長，故自</a:t>
            </a:r>
            <a:r>
              <a:rPr lang="en-US" altLang="zh-TW" dirty="0"/>
              <a:t>9-1</a:t>
            </a:r>
            <a:r>
              <a:rPr lang="zh-TW" altLang="en-US" dirty="0"/>
              <a:t>會期起，蔡副院長皆不納入委員評比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＊口袋國會評比指標，獲</a:t>
            </a:r>
            <a:r>
              <a:rPr lang="en-US" altLang="zh-TW" dirty="0" smtClean="0"/>
              <a:t>4</a:t>
            </a:r>
            <a:r>
              <a:rPr lang="zh-TW" altLang="en-US" dirty="0" smtClean="0"/>
              <a:t>星</a:t>
            </a:r>
            <a:r>
              <a:rPr lang="en-US" altLang="zh-TW" dirty="0" smtClean="0"/>
              <a:t>(</a:t>
            </a:r>
            <a:r>
              <a:rPr lang="zh-TW" altLang="en-US" dirty="0" smtClean="0"/>
              <a:t>含</a:t>
            </a:r>
            <a:r>
              <a:rPr lang="en-US" altLang="zh-TW" dirty="0" smtClean="0"/>
              <a:t>)</a:t>
            </a:r>
            <a:r>
              <a:rPr lang="zh-TW" altLang="en-US" dirty="0" smtClean="0"/>
              <a:t>以上評比為優質委員；獲</a:t>
            </a:r>
            <a:r>
              <a:rPr lang="en-US" altLang="zh-TW" dirty="0" smtClean="0"/>
              <a:t>3</a:t>
            </a:r>
            <a:r>
              <a:rPr lang="zh-TW" altLang="en-US" dirty="0" smtClean="0"/>
              <a:t>星評比為優良委員。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</p:nvPr>
        </p:nvGraphicFramePr>
        <p:xfrm>
          <a:off x="232759" y="665011"/>
          <a:ext cx="11699996" cy="489312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835714"/>
                <a:gridCol w="835714"/>
                <a:gridCol w="835714"/>
                <a:gridCol w="835714"/>
                <a:gridCol w="835714"/>
                <a:gridCol w="835714"/>
                <a:gridCol w="835714"/>
                <a:gridCol w="835714"/>
                <a:gridCol w="835714"/>
                <a:gridCol w="835714"/>
                <a:gridCol w="835714"/>
                <a:gridCol w="835714"/>
                <a:gridCol w="835714"/>
                <a:gridCol w="835714"/>
              </a:tblGrid>
              <a:tr h="504000">
                <a:tc>
                  <a:txBody>
                    <a:bodyPr/>
                    <a:lstStyle/>
                    <a:p>
                      <a:pPr algn="ctr"/>
                      <a:endParaRPr lang="zh-TW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 smtClean="0">
                          <a:latin typeface="+mj-ea"/>
                          <a:ea typeface="+mj-ea"/>
                        </a:rPr>
                        <a:t>蔣萬安</a:t>
                      </a:r>
                      <a:endParaRPr lang="en-US" altLang="zh-TW" sz="1600" b="1" kern="100" dirty="0" smtClean="0">
                        <a:latin typeface="+mj-ea"/>
                        <a:ea typeface="+mj-ea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b="1" kern="100" dirty="0" smtClean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kern="100" dirty="0" smtClean="0">
                          <a:latin typeface="+mj-ea"/>
                          <a:ea typeface="+mj-ea"/>
                        </a:rPr>
                        <a:t>國</a:t>
                      </a:r>
                      <a:r>
                        <a:rPr lang="en-US" altLang="zh-TW" sz="1600" b="1" kern="100" dirty="0" smtClean="0">
                          <a:latin typeface="+mj-ea"/>
                          <a:ea typeface="+mj-ea"/>
                        </a:rPr>
                        <a:t>)</a:t>
                      </a:r>
                      <a:endParaRPr lang="zh-TW" sz="16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600" b="1" kern="100" dirty="0" smtClean="0">
                          <a:latin typeface="+mj-ea"/>
                          <a:ea typeface="+mj-ea"/>
                        </a:rPr>
                        <a:t>鄭運鵬</a:t>
                      </a:r>
                      <a:r>
                        <a:rPr lang="en-US" altLang="zh-TW" sz="1600" b="1" kern="100" dirty="0" smtClean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kern="100" dirty="0" smtClean="0">
                          <a:latin typeface="+mj-ea"/>
                          <a:ea typeface="+mj-ea"/>
                        </a:rPr>
                        <a:t>民</a:t>
                      </a:r>
                      <a:r>
                        <a:rPr lang="en-US" altLang="zh-TW" sz="1600" b="1" kern="100" dirty="0" smtClean="0">
                          <a:latin typeface="+mj-ea"/>
                          <a:ea typeface="+mj-ea"/>
                        </a:rPr>
                        <a:t>)</a:t>
                      </a:r>
                      <a:endParaRPr lang="zh-TW" sz="16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kern="100" dirty="0" smtClean="0">
                          <a:latin typeface="+mj-ea"/>
                          <a:ea typeface="+mj-ea"/>
                        </a:rPr>
                        <a:t>賴香伶</a:t>
                      </a:r>
                      <a:r>
                        <a:rPr lang="en-US" altLang="zh-TW" sz="1600" b="1" kern="100" dirty="0" smtClean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kern="100" dirty="0" smtClean="0">
                          <a:latin typeface="+mj-ea"/>
                          <a:ea typeface="+mj-ea"/>
                        </a:rPr>
                        <a:t>眾</a:t>
                      </a:r>
                      <a:r>
                        <a:rPr lang="en-US" altLang="zh-TW" sz="1600" b="1" kern="100" dirty="0" smtClean="0">
                          <a:latin typeface="+mj-ea"/>
                          <a:ea typeface="+mj-ea"/>
                        </a:rPr>
                        <a:t>)</a:t>
                      </a:r>
                      <a:endParaRPr lang="zh-TW" sz="16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600" b="1" kern="100" dirty="0" smtClean="0">
                          <a:latin typeface="+mj-ea"/>
                          <a:ea typeface="+mj-ea"/>
                        </a:rPr>
                        <a:t>蔡其昌</a:t>
                      </a:r>
                      <a:r>
                        <a:rPr lang="en-US" altLang="zh-TW" sz="1600" b="1" kern="100" dirty="0" smtClean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kern="100" dirty="0" smtClean="0">
                          <a:latin typeface="+mj-ea"/>
                          <a:ea typeface="+mj-ea"/>
                        </a:rPr>
                        <a:t>民</a:t>
                      </a:r>
                      <a:r>
                        <a:rPr lang="en-US" altLang="zh-TW" sz="1600" b="1" kern="100" dirty="0" smtClean="0">
                          <a:latin typeface="+mj-ea"/>
                          <a:ea typeface="+mj-ea"/>
                        </a:rPr>
                        <a:t>)</a:t>
                      </a:r>
                      <a:endParaRPr lang="zh-TW" sz="16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kern="100" dirty="0" smtClean="0">
                          <a:latin typeface="+mj-ea"/>
                          <a:ea typeface="+mj-ea"/>
                        </a:rPr>
                        <a:t>蔡適應</a:t>
                      </a:r>
                      <a:r>
                        <a:rPr lang="en-US" altLang="zh-TW" sz="1600" b="1" kern="100" dirty="0" smtClean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kern="100" dirty="0" smtClean="0">
                          <a:latin typeface="+mj-ea"/>
                          <a:ea typeface="+mj-ea"/>
                        </a:rPr>
                        <a:t>民</a:t>
                      </a:r>
                      <a:r>
                        <a:rPr lang="en-US" altLang="zh-TW" sz="1600" b="1" kern="100" dirty="0" smtClean="0">
                          <a:latin typeface="+mj-ea"/>
                          <a:ea typeface="+mj-ea"/>
                        </a:rPr>
                        <a:t>)</a:t>
                      </a:r>
                      <a:endParaRPr lang="zh-TW" sz="16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 smtClean="0">
                          <a:latin typeface="+mj-ea"/>
                          <a:ea typeface="+mj-ea"/>
                          <a:cs typeface="Times New Roman"/>
                        </a:rPr>
                        <a:t>林為洲</a:t>
                      </a:r>
                      <a:endParaRPr lang="zh-TW" sz="1600" kern="100" dirty="0"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latin typeface="+mj-ea"/>
                          <a:ea typeface="+mj-ea"/>
                          <a:cs typeface="Times New Roman"/>
                        </a:rPr>
                        <a:t>(</a:t>
                      </a:r>
                      <a:r>
                        <a:rPr lang="zh-TW" sz="1600" b="1" kern="100" dirty="0">
                          <a:latin typeface="+mj-ea"/>
                          <a:ea typeface="+mj-ea"/>
                          <a:cs typeface="Times New Roman"/>
                        </a:rPr>
                        <a:t>國</a:t>
                      </a:r>
                      <a:r>
                        <a:rPr lang="en-US" sz="1600" b="1" kern="100" dirty="0">
                          <a:latin typeface="+mj-ea"/>
                          <a:ea typeface="+mj-ea"/>
                          <a:cs typeface="Times New Roman"/>
                        </a:rPr>
                        <a:t>)</a:t>
                      </a:r>
                      <a:endParaRPr lang="zh-TW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 smtClean="0">
                          <a:latin typeface="+mj-ea"/>
                          <a:ea typeface="+mj-ea"/>
                        </a:rPr>
                        <a:t>高虹安</a:t>
                      </a:r>
                      <a:r>
                        <a:rPr lang="en-US" altLang="zh-TW" sz="1600" b="1" kern="100" dirty="0" smtClean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kern="100" dirty="0" smtClean="0">
                          <a:latin typeface="+mj-ea"/>
                          <a:ea typeface="+mj-ea"/>
                        </a:rPr>
                        <a:t>眾</a:t>
                      </a:r>
                      <a:r>
                        <a:rPr lang="en-US" altLang="zh-TW" sz="1600" b="1" kern="100" dirty="0" smtClean="0">
                          <a:latin typeface="+mj-ea"/>
                          <a:ea typeface="+mj-ea"/>
                        </a:rPr>
                        <a:t>)</a:t>
                      </a:r>
                      <a:endParaRPr lang="zh-TW" sz="16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 smtClean="0">
                          <a:latin typeface="+mj-ea"/>
                          <a:ea typeface="+mj-ea"/>
                        </a:rPr>
                        <a:t>許淑華</a:t>
                      </a:r>
                      <a:r>
                        <a:rPr lang="en-US" altLang="zh-TW" sz="1600" b="1" kern="100" dirty="0" smtClean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kern="100" dirty="0" smtClean="0">
                          <a:latin typeface="+mj-ea"/>
                          <a:ea typeface="+mj-ea"/>
                        </a:rPr>
                        <a:t>國</a:t>
                      </a:r>
                      <a:r>
                        <a:rPr lang="en-US" altLang="zh-TW" sz="1600" b="1" kern="100" dirty="0" smtClean="0">
                          <a:latin typeface="+mj-ea"/>
                          <a:ea typeface="+mj-ea"/>
                        </a:rPr>
                        <a:t>)</a:t>
                      </a:r>
                      <a:endParaRPr lang="zh-TW" sz="16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 smtClean="0">
                          <a:latin typeface="+mj-ea"/>
                          <a:ea typeface="+mj-ea"/>
                        </a:rPr>
                        <a:t>黃秀芳</a:t>
                      </a:r>
                      <a:r>
                        <a:rPr lang="en-US" altLang="zh-TW" sz="1600" b="1" kern="100" dirty="0" smtClean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kern="100" dirty="0" smtClean="0">
                          <a:latin typeface="+mj-ea"/>
                          <a:ea typeface="+mj-ea"/>
                        </a:rPr>
                        <a:t>民</a:t>
                      </a:r>
                      <a:r>
                        <a:rPr lang="en-US" altLang="zh-TW" sz="1600" b="1" kern="100" dirty="0" smtClean="0">
                          <a:latin typeface="+mj-ea"/>
                          <a:ea typeface="+mj-ea"/>
                        </a:rPr>
                        <a:t>)</a:t>
                      </a:r>
                      <a:endParaRPr lang="zh-TW" sz="16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 smtClean="0">
                          <a:latin typeface="+mj-ea"/>
                          <a:ea typeface="+mj-ea"/>
                        </a:rPr>
                        <a:t>劉建國</a:t>
                      </a:r>
                      <a:r>
                        <a:rPr lang="en-US" altLang="zh-TW" sz="1600" b="1" kern="100" dirty="0" smtClean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kern="100" dirty="0" smtClean="0">
                          <a:latin typeface="+mj-ea"/>
                          <a:ea typeface="+mj-ea"/>
                        </a:rPr>
                        <a:t>民</a:t>
                      </a:r>
                      <a:r>
                        <a:rPr lang="en-US" altLang="zh-TW" sz="1600" b="1" kern="100" dirty="0" smtClean="0">
                          <a:latin typeface="+mj-ea"/>
                          <a:ea typeface="+mj-ea"/>
                        </a:rPr>
                        <a:t>)</a:t>
                      </a:r>
                      <a:endParaRPr lang="zh-TW" sz="16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 smtClean="0">
                          <a:latin typeface="+mj-ea"/>
                          <a:ea typeface="+mj-ea"/>
                        </a:rPr>
                        <a:t>周春米</a:t>
                      </a:r>
                      <a:endParaRPr lang="en-US" altLang="zh-TW" sz="1600" b="1" kern="100" dirty="0" smtClean="0">
                        <a:latin typeface="+mj-ea"/>
                        <a:ea typeface="+mj-ea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b="1" kern="100" dirty="0" smtClean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kern="100" dirty="0" smtClean="0">
                          <a:latin typeface="+mj-ea"/>
                          <a:ea typeface="+mj-ea"/>
                        </a:rPr>
                        <a:t>民</a:t>
                      </a:r>
                      <a:r>
                        <a:rPr lang="en-US" altLang="zh-TW" sz="1600" b="1" kern="100" dirty="0" smtClean="0">
                          <a:latin typeface="+mj-ea"/>
                          <a:ea typeface="+mj-ea"/>
                        </a:rPr>
                        <a:t>)</a:t>
                      </a:r>
                      <a:endParaRPr lang="zh-TW" sz="16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+mj-ea"/>
                          <a:ea typeface="+mj-ea"/>
                        </a:rPr>
                        <a:t>劉櫂</a:t>
                      </a:r>
                      <a:r>
                        <a:rPr lang="zh-TW" sz="1600" b="1" kern="100" dirty="0" smtClean="0">
                          <a:latin typeface="+mj-ea"/>
                          <a:ea typeface="+mj-ea"/>
                        </a:rPr>
                        <a:t>豪</a:t>
                      </a:r>
                      <a:r>
                        <a:rPr lang="en-US" altLang="zh-TW" sz="1600" b="1" kern="100" dirty="0" smtClean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kern="100" dirty="0" smtClean="0">
                          <a:latin typeface="+mj-ea"/>
                          <a:ea typeface="+mj-ea"/>
                        </a:rPr>
                        <a:t>民</a:t>
                      </a:r>
                      <a:r>
                        <a:rPr lang="en-US" altLang="zh-TW" sz="1600" b="1" kern="100" dirty="0" smtClean="0">
                          <a:latin typeface="+mj-ea"/>
                          <a:ea typeface="+mj-ea"/>
                        </a:rPr>
                        <a:t>)</a:t>
                      </a:r>
                      <a:endParaRPr lang="zh-TW" sz="1600" b="1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3152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latin typeface="+mj-ea"/>
                          <a:ea typeface="+mj-ea"/>
                        </a:rPr>
                        <a:t>第十屆</a:t>
                      </a:r>
                      <a:endParaRPr lang="zh-TW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u="sng" kern="100" dirty="0">
                          <a:latin typeface="+mj-ea"/>
                          <a:ea typeface="+mj-ea"/>
                        </a:rPr>
                        <a:t>全院</a:t>
                      </a:r>
                      <a:endParaRPr lang="zh-TW" sz="1600" b="1" u="sng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u="sng" kern="100" dirty="0" smtClean="0">
                          <a:latin typeface="+mj-ea"/>
                          <a:ea typeface="+mj-ea"/>
                        </a:rPr>
                        <a:t>1</a:t>
                      </a:r>
                      <a:r>
                        <a:rPr lang="zh-TW" altLang="en-US" sz="1600" b="1" u="sng" kern="100" dirty="0" smtClean="0">
                          <a:latin typeface="+mj-ea"/>
                          <a:ea typeface="+mj-ea"/>
                        </a:rPr>
                        <a:t>優質</a:t>
                      </a:r>
                      <a:endParaRPr lang="zh-TW" sz="1600" b="1" u="sng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u="none" kern="100" dirty="0" smtClean="0">
                          <a:latin typeface="+mj-ea"/>
                          <a:ea typeface="+mj-ea"/>
                        </a:rPr>
                        <a:t>0</a:t>
                      </a:r>
                      <a:endParaRPr lang="zh-TW" sz="1600" u="none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2145" algn="l"/>
                        </a:tabLst>
                      </a:pPr>
                      <a:r>
                        <a:rPr lang="en-US" altLang="zh-TW" sz="1600" b="1" u="sng" kern="100" dirty="0" smtClean="0">
                          <a:latin typeface="+mj-ea"/>
                          <a:ea typeface="+mj-ea"/>
                          <a:cs typeface="Times New Roman"/>
                        </a:rPr>
                        <a:t>1</a:t>
                      </a:r>
                      <a:r>
                        <a:rPr lang="zh-TW" altLang="en-US" sz="1600" b="1" u="sng" kern="100" dirty="0" smtClean="0">
                          <a:latin typeface="+mj-ea"/>
                          <a:ea typeface="+mj-ea"/>
                          <a:cs typeface="Times New Roman"/>
                        </a:rPr>
                        <a:t>優良</a:t>
                      </a:r>
                      <a:endParaRPr lang="en-US" sz="1600" b="1" u="sng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u="none" dirty="0" smtClean="0">
                          <a:latin typeface="+mj-ea"/>
                          <a:ea typeface="+mj-ea"/>
                        </a:rPr>
                        <a:t>0</a:t>
                      </a:r>
                      <a:endParaRPr lang="zh-TW" altLang="en-US" sz="1600" u="none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2145" algn="l"/>
                        </a:tabLst>
                      </a:pPr>
                      <a:r>
                        <a:rPr lang="en-US" altLang="zh-TW" sz="1600" u="none" kern="100" dirty="0" smtClean="0">
                          <a:latin typeface="+mj-ea"/>
                          <a:ea typeface="+mj-ea"/>
                          <a:cs typeface="Times New Roman"/>
                        </a:rPr>
                        <a:t>0</a:t>
                      </a:r>
                      <a:endParaRPr lang="en-US" sz="1600" u="none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u="sng" kern="100" dirty="0">
                          <a:latin typeface="+mj-ea"/>
                          <a:ea typeface="+mj-ea"/>
                          <a:cs typeface="Times New Roman"/>
                        </a:rPr>
                        <a:t>1</a:t>
                      </a:r>
                      <a:r>
                        <a:rPr lang="zh-TW" sz="1600" b="1" u="sng" kern="100" dirty="0">
                          <a:latin typeface="+mj-ea"/>
                          <a:ea typeface="+mj-ea"/>
                          <a:cs typeface="Times New Roman"/>
                        </a:rPr>
                        <a:t>優良</a:t>
                      </a:r>
                      <a:endParaRPr lang="zh-TW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2145" algn="l"/>
                        </a:tabLst>
                      </a:pPr>
                      <a:r>
                        <a:rPr lang="en-US" altLang="zh-TW" sz="1600" b="1" u="sng" kern="100" dirty="0" smtClean="0">
                          <a:latin typeface="+mj-ea"/>
                          <a:ea typeface="+mj-ea"/>
                          <a:cs typeface="Times New Roman"/>
                        </a:rPr>
                        <a:t>3</a:t>
                      </a:r>
                      <a:r>
                        <a:rPr lang="zh-TW" altLang="en-US" sz="1600" b="1" u="sng" kern="100" dirty="0" smtClean="0">
                          <a:latin typeface="+mj-ea"/>
                          <a:ea typeface="+mj-ea"/>
                          <a:cs typeface="Times New Roman"/>
                        </a:rPr>
                        <a:t>優質</a:t>
                      </a:r>
                      <a:endParaRPr lang="en-US" sz="1600" b="1" u="sng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2145" algn="l"/>
                        </a:tabLst>
                      </a:pPr>
                      <a:r>
                        <a:rPr lang="en-US" altLang="zh-TW" sz="1600" b="1" u="sng" kern="100" dirty="0" smtClean="0">
                          <a:latin typeface="+mj-ea"/>
                          <a:ea typeface="+mj-ea"/>
                          <a:cs typeface="Times New Roman"/>
                        </a:rPr>
                        <a:t>1</a:t>
                      </a:r>
                      <a:r>
                        <a:rPr lang="zh-TW" altLang="en-US" sz="1600" b="1" u="sng" kern="100" dirty="0" smtClean="0">
                          <a:latin typeface="+mj-ea"/>
                          <a:ea typeface="+mj-ea"/>
                          <a:cs typeface="Times New Roman"/>
                        </a:rPr>
                        <a:t>優良</a:t>
                      </a:r>
                      <a:endParaRPr lang="en-US" sz="1600" b="1" u="sng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2145" algn="l"/>
                        </a:tabLst>
                      </a:pPr>
                      <a:r>
                        <a:rPr lang="en-US" altLang="zh-TW" sz="1600" u="none" kern="100" dirty="0" smtClean="0">
                          <a:latin typeface="+mj-ea"/>
                          <a:ea typeface="+mj-ea"/>
                          <a:cs typeface="Times New Roman"/>
                        </a:rPr>
                        <a:t>0</a:t>
                      </a:r>
                      <a:endParaRPr lang="en-US" sz="1600" u="none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2145" algn="l"/>
                        </a:tabLst>
                      </a:pPr>
                      <a:r>
                        <a:rPr lang="en-US" altLang="zh-TW" sz="1600" b="1" u="sng" kern="100" dirty="0" smtClean="0">
                          <a:latin typeface="+mj-ea"/>
                          <a:ea typeface="+mj-ea"/>
                          <a:cs typeface="Times New Roman"/>
                        </a:rPr>
                        <a:t>1</a:t>
                      </a:r>
                      <a:r>
                        <a:rPr lang="zh-TW" altLang="en-US" sz="1600" b="1" u="sng" kern="100" dirty="0" smtClean="0">
                          <a:latin typeface="+mj-ea"/>
                          <a:ea typeface="+mj-ea"/>
                          <a:cs typeface="Times New Roman"/>
                        </a:rPr>
                        <a:t>優質</a:t>
                      </a:r>
                      <a:endParaRPr lang="en-US" altLang="zh-TW" sz="1600" b="1" u="sng" kern="100" dirty="0" smtClean="0"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652145" algn="l"/>
                        </a:tabLst>
                      </a:pPr>
                      <a:r>
                        <a:rPr lang="en-US" altLang="zh-TW" sz="1600" b="1" u="sng" kern="100" dirty="0" smtClean="0">
                          <a:latin typeface="+mj-ea"/>
                          <a:ea typeface="+mj-ea"/>
                          <a:cs typeface="Times New Roman"/>
                        </a:rPr>
                        <a:t>1</a:t>
                      </a:r>
                      <a:r>
                        <a:rPr lang="zh-TW" altLang="en-US" sz="1600" b="1" u="sng" kern="100" dirty="0" smtClean="0">
                          <a:latin typeface="+mj-ea"/>
                          <a:ea typeface="+mj-ea"/>
                          <a:cs typeface="Times New Roman"/>
                        </a:rPr>
                        <a:t>優良</a:t>
                      </a:r>
                      <a:endParaRPr lang="en-US" sz="1600" b="1" u="sng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2145" algn="l"/>
                        </a:tabLst>
                      </a:pPr>
                      <a:r>
                        <a:rPr lang="en-US" altLang="zh-TW" sz="1600" u="none" kern="100" dirty="0" smtClean="0">
                          <a:latin typeface="+mj-ea"/>
                          <a:ea typeface="+mj-ea"/>
                          <a:cs typeface="Times New Roman"/>
                        </a:rPr>
                        <a:t>0</a:t>
                      </a:r>
                      <a:endParaRPr lang="en-US" sz="1600" u="none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2145" algn="l"/>
                        </a:tabLst>
                      </a:pPr>
                      <a:r>
                        <a:rPr lang="en-US" altLang="zh-TW" sz="1600" u="none" kern="100" dirty="0" smtClean="0">
                          <a:latin typeface="+mj-ea"/>
                          <a:ea typeface="+mj-ea"/>
                          <a:cs typeface="Times New Roman"/>
                        </a:rPr>
                        <a:t>0</a:t>
                      </a:r>
                      <a:endParaRPr lang="en-US" sz="1600" u="none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315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>
                          <a:latin typeface="+mj-ea"/>
                          <a:ea typeface="+mj-ea"/>
                        </a:rPr>
                        <a:t>委員會</a:t>
                      </a:r>
                      <a:endParaRPr lang="zh-TW" sz="16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</a:rPr>
                        <a:t>1</a:t>
                      </a:r>
                      <a:r>
                        <a:rPr lang="zh-TW" altLang="en-US" sz="1600" kern="100" dirty="0" smtClean="0">
                          <a:latin typeface="+mj-ea"/>
                          <a:ea typeface="+mj-ea"/>
                        </a:rPr>
                        <a:t>優質</a:t>
                      </a:r>
                      <a:endParaRPr lang="en-US" altLang="zh-TW" sz="1600" kern="100" dirty="0" smtClean="0">
                        <a:latin typeface="+mj-ea"/>
                        <a:ea typeface="+mj-ea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</a:rPr>
                        <a:t>1</a:t>
                      </a:r>
                      <a:r>
                        <a:rPr lang="zh-TW" altLang="en-US" sz="1600" kern="100" dirty="0" smtClean="0">
                          <a:latin typeface="+mj-ea"/>
                          <a:ea typeface="+mj-ea"/>
                        </a:rPr>
                        <a:t>優良</a:t>
                      </a:r>
                      <a:endParaRPr lang="zh-TW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j-ea"/>
                          <a:ea typeface="+mj-ea"/>
                        </a:rPr>
                        <a:t>0</a:t>
                      </a:r>
                      <a:endParaRPr lang="zh-TW" altLang="en-US" sz="16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2145" algn="l"/>
                        </a:tabLs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0</a:t>
                      </a: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j-ea"/>
                          <a:ea typeface="+mj-ea"/>
                        </a:rPr>
                        <a:t>0</a:t>
                      </a:r>
                      <a:endParaRPr lang="zh-TW" altLang="en-US" sz="16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2145" algn="l"/>
                        </a:tabLs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0</a:t>
                      </a: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+mj-ea"/>
                          <a:ea typeface="+mj-ea"/>
                          <a:cs typeface="Times New Roman"/>
                        </a:rPr>
                        <a:t>1</a:t>
                      </a:r>
                      <a:r>
                        <a:rPr lang="zh-TW" sz="1600" kern="100" dirty="0">
                          <a:latin typeface="+mj-ea"/>
                          <a:ea typeface="+mj-ea"/>
                          <a:cs typeface="Times New Roman"/>
                        </a:rPr>
                        <a:t>優良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2145" algn="l"/>
                        </a:tabLs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1</a:t>
                      </a:r>
                      <a:r>
                        <a:rPr lang="zh-TW" altLang="en-US" sz="1600" kern="100" dirty="0" smtClean="0">
                          <a:latin typeface="+mj-ea"/>
                          <a:ea typeface="+mj-ea"/>
                          <a:cs typeface="Times New Roman"/>
                        </a:rPr>
                        <a:t>優質</a:t>
                      </a:r>
                      <a:endParaRPr lang="en-US" altLang="zh-TW" sz="1600" kern="100" dirty="0" smtClean="0"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652145" algn="l"/>
                        </a:tabLs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2</a:t>
                      </a:r>
                      <a:r>
                        <a:rPr lang="zh-TW" altLang="en-US" sz="1600" kern="100" dirty="0" smtClean="0">
                          <a:latin typeface="+mj-ea"/>
                          <a:ea typeface="+mj-ea"/>
                          <a:cs typeface="Times New Roman"/>
                        </a:rPr>
                        <a:t>優良</a:t>
                      </a: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2145" algn="l"/>
                        </a:tabLs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0</a:t>
                      </a: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2145" algn="l"/>
                        </a:tabLs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0</a:t>
                      </a: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2145" algn="l"/>
                        </a:tabLs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2</a:t>
                      </a:r>
                      <a:r>
                        <a:rPr lang="zh-TW" altLang="en-US" sz="1600" kern="100" dirty="0" smtClean="0">
                          <a:latin typeface="+mj-ea"/>
                          <a:ea typeface="+mj-ea"/>
                          <a:cs typeface="Times New Roman"/>
                        </a:rPr>
                        <a:t>優質</a:t>
                      </a: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2145" algn="l"/>
                        </a:tabLs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2</a:t>
                      </a:r>
                      <a:r>
                        <a:rPr lang="zh-TW" altLang="en-US" sz="1600" kern="100" dirty="0" smtClean="0">
                          <a:latin typeface="+mj-ea"/>
                          <a:ea typeface="+mj-ea"/>
                          <a:cs typeface="Times New Roman"/>
                        </a:rPr>
                        <a:t>優質</a:t>
                      </a: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2145" algn="l"/>
                        </a:tabLs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1</a:t>
                      </a:r>
                      <a:r>
                        <a:rPr lang="zh-TW" altLang="en-US" sz="1600" kern="100" dirty="0" smtClean="0">
                          <a:latin typeface="+mj-ea"/>
                          <a:ea typeface="+mj-ea"/>
                          <a:cs typeface="Times New Roman"/>
                        </a:rPr>
                        <a:t>優良</a:t>
                      </a: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3152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>
                          <a:latin typeface="+mj-ea"/>
                          <a:ea typeface="+mj-ea"/>
                        </a:rPr>
                        <a:t>第九屆</a:t>
                      </a:r>
                      <a:endParaRPr lang="zh-TW" sz="16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u="sng" kern="100" dirty="0">
                          <a:latin typeface="+mj-ea"/>
                          <a:ea typeface="+mj-ea"/>
                        </a:rPr>
                        <a:t>全院</a:t>
                      </a:r>
                      <a:endParaRPr lang="zh-TW" sz="1600" b="1" u="sng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0</a:t>
                      </a:r>
                      <a:endParaRPr lang="zh-TW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j-ea"/>
                          <a:ea typeface="+mj-ea"/>
                        </a:rPr>
                        <a:t>0</a:t>
                      </a:r>
                      <a:endParaRPr lang="zh-TW" altLang="en-US" sz="16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Times New Roman"/>
                        </a:rPr>
                        <a:t>未擔任</a:t>
                      </a:r>
                      <a:endParaRPr lang="en-US" altLang="zh-TW" sz="14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Times New Roman"/>
                        </a:rPr>
                        <a:t>委員</a:t>
                      </a:r>
                      <a:endParaRPr lang="zh-TW" altLang="zh-TW" sz="16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j-ea"/>
                          <a:ea typeface="+mj-ea"/>
                        </a:rPr>
                        <a:t>0</a:t>
                      </a:r>
                      <a:endParaRPr lang="zh-TW" altLang="en-US" sz="16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0</a:t>
                      </a: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b="1" u="sng" kern="100" dirty="0" smtClean="0">
                          <a:latin typeface="+mj-ea"/>
                          <a:ea typeface="+mj-ea"/>
                          <a:cs typeface="Times New Roman"/>
                        </a:rPr>
                        <a:t>1</a:t>
                      </a:r>
                      <a:r>
                        <a:rPr lang="zh-TW" altLang="en-US" sz="1600" b="1" u="sng" kern="100" dirty="0" smtClean="0">
                          <a:latin typeface="+mj-ea"/>
                          <a:ea typeface="+mj-ea"/>
                          <a:cs typeface="Times New Roman"/>
                        </a:rPr>
                        <a:t>優良</a:t>
                      </a:r>
                      <a:endParaRPr lang="zh-TW" sz="1600" b="1" u="sng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Times New Roman"/>
                        </a:rPr>
                        <a:t>未擔任</a:t>
                      </a:r>
                      <a:endParaRPr lang="en-US" altLang="zh-TW" sz="14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Times New Roman"/>
                        </a:rPr>
                        <a:t>委員</a:t>
                      </a:r>
                      <a:endParaRPr lang="zh-TW" altLang="zh-TW" sz="16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b="1" u="sng" kern="100" dirty="0" smtClean="0">
                          <a:latin typeface="+mj-ea"/>
                          <a:ea typeface="+mj-ea"/>
                          <a:cs typeface="Times New Roman"/>
                        </a:rPr>
                        <a:t>1</a:t>
                      </a:r>
                      <a:r>
                        <a:rPr lang="zh-TW" altLang="en-US" sz="1600" b="1" u="sng" kern="100" dirty="0" smtClean="0">
                          <a:latin typeface="+mj-ea"/>
                          <a:ea typeface="+mj-ea"/>
                          <a:cs typeface="Times New Roman"/>
                        </a:rPr>
                        <a:t>優良</a:t>
                      </a:r>
                      <a:endParaRPr lang="en-US" sz="1600" b="1" u="sng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b="1" u="sng" kern="100" dirty="0" smtClean="0">
                          <a:latin typeface="+mj-ea"/>
                          <a:ea typeface="+mj-ea"/>
                          <a:cs typeface="Times New Roman"/>
                        </a:rPr>
                        <a:t>1</a:t>
                      </a:r>
                      <a:r>
                        <a:rPr lang="zh-TW" altLang="en-US" sz="1600" b="1" u="sng" kern="100" dirty="0" smtClean="0">
                          <a:latin typeface="+mj-ea"/>
                          <a:ea typeface="+mj-ea"/>
                          <a:cs typeface="Times New Roman"/>
                        </a:rPr>
                        <a:t>優良</a:t>
                      </a:r>
                      <a:endParaRPr lang="en-US" sz="1600" b="1" u="sng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b="1" u="sng" kern="100" dirty="0" smtClean="0">
                          <a:latin typeface="+mj-ea"/>
                          <a:ea typeface="+mj-ea"/>
                          <a:cs typeface="Times New Roman"/>
                        </a:rPr>
                        <a:t>2</a:t>
                      </a:r>
                      <a:r>
                        <a:rPr lang="zh-TW" altLang="en-US" sz="1600" b="1" u="sng" kern="100" dirty="0" smtClean="0">
                          <a:latin typeface="+mj-ea"/>
                          <a:ea typeface="+mj-ea"/>
                          <a:cs typeface="Times New Roman"/>
                        </a:rPr>
                        <a:t>優質</a:t>
                      </a:r>
                      <a:endParaRPr lang="en-US" altLang="zh-TW" sz="1600" b="1" u="sng" kern="100" dirty="0" smtClean="0"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b="1" u="sng" kern="100" dirty="0" smtClean="0">
                          <a:latin typeface="+mj-ea"/>
                          <a:ea typeface="+mj-ea"/>
                          <a:cs typeface="Times New Roman"/>
                        </a:rPr>
                        <a:t>1</a:t>
                      </a:r>
                      <a:r>
                        <a:rPr lang="zh-TW" altLang="en-US" sz="1600" b="1" u="sng" kern="100" dirty="0" smtClean="0">
                          <a:latin typeface="+mj-ea"/>
                          <a:ea typeface="+mj-ea"/>
                          <a:cs typeface="Times New Roman"/>
                        </a:rPr>
                        <a:t>優良</a:t>
                      </a:r>
                      <a:endParaRPr lang="en-US" sz="1600" b="1" u="sng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0</a:t>
                      </a: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0</a:t>
                      </a: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315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>
                          <a:latin typeface="+mj-ea"/>
                          <a:ea typeface="+mj-ea"/>
                        </a:rPr>
                        <a:t>委員會</a:t>
                      </a:r>
                      <a:endParaRPr lang="zh-TW" sz="16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0</a:t>
                      </a:r>
                      <a:endParaRPr lang="zh-TW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j-ea"/>
                          <a:ea typeface="+mj-ea"/>
                        </a:rPr>
                        <a:t>0</a:t>
                      </a:r>
                      <a:endParaRPr lang="zh-TW" altLang="en-US" sz="16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j-ea"/>
                          <a:ea typeface="+mj-ea"/>
                        </a:rPr>
                        <a:t>0</a:t>
                      </a:r>
                      <a:endParaRPr lang="zh-TW" altLang="en-US" sz="16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5</a:t>
                      </a:r>
                      <a:r>
                        <a:rPr lang="zh-TW" altLang="en-US" sz="1600" kern="100" dirty="0" smtClean="0">
                          <a:latin typeface="+mj-ea"/>
                          <a:ea typeface="+mj-ea"/>
                          <a:cs typeface="Times New Roman"/>
                        </a:rPr>
                        <a:t>優良</a:t>
                      </a: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+mj-ea"/>
                          <a:ea typeface="+mj-ea"/>
                          <a:cs typeface="Times New Roman"/>
                        </a:rPr>
                        <a:t>0</a:t>
                      </a:r>
                      <a:endParaRPr lang="zh-TW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1</a:t>
                      </a:r>
                      <a:r>
                        <a:rPr lang="zh-TW" altLang="en-US" sz="1600" kern="100" dirty="0" smtClean="0">
                          <a:latin typeface="+mj-ea"/>
                          <a:ea typeface="+mj-ea"/>
                          <a:cs typeface="Times New Roman"/>
                        </a:rPr>
                        <a:t>優良</a:t>
                      </a: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1</a:t>
                      </a:r>
                      <a:r>
                        <a:rPr lang="zh-TW" altLang="en-US" sz="1600" kern="100" dirty="0" smtClean="0">
                          <a:latin typeface="+mj-ea"/>
                          <a:ea typeface="+mj-ea"/>
                          <a:cs typeface="Times New Roman"/>
                        </a:rPr>
                        <a:t>優質</a:t>
                      </a:r>
                      <a:endParaRPr lang="en-US" altLang="zh-TW" sz="1600" kern="100" dirty="0" smtClean="0"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3</a:t>
                      </a:r>
                      <a:r>
                        <a:rPr lang="zh-TW" altLang="en-US" sz="1600" kern="100" dirty="0" smtClean="0">
                          <a:latin typeface="+mj-ea"/>
                          <a:ea typeface="+mj-ea"/>
                          <a:cs typeface="Times New Roman"/>
                        </a:rPr>
                        <a:t>優良</a:t>
                      </a: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3</a:t>
                      </a:r>
                      <a:r>
                        <a:rPr lang="zh-TW" altLang="en-US" sz="1600" kern="100" dirty="0" smtClean="0">
                          <a:latin typeface="+mj-ea"/>
                          <a:ea typeface="+mj-ea"/>
                          <a:cs typeface="Times New Roman"/>
                        </a:rPr>
                        <a:t>優質</a:t>
                      </a: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1</a:t>
                      </a:r>
                      <a:r>
                        <a:rPr lang="zh-TW" altLang="en-US" sz="1600" kern="100" dirty="0" smtClean="0">
                          <a:latin typeface="+mj-ea"/>
                          <a:ea typeface="+mj-ea"/>
                          <a:cs typeface="Times New Roman"/>
                        </a:rPr>
                        <a:t>優良</a:t>
                      </a: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2</a:t>
                      </a:r>
                      <a:r>
                        <a:rPr lang="zh-TW" altLang="en-US" sz="1600" kern="100" dirty="0" smtClean="0">
                          <a:latin typeface="+mj-ea"/>
                          <a:ea typeface="+mj-ea"/>
                          <a:cs typeface="Times New Roman"/>
                        </a:rPr>
                        <a:t>優良</a:t>
                      </a: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3152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>
                          <a:latin typeface="+mj-ea"/>
                          <a:ea typeface="+mj-ea"/>
                        </a:rPr>
                        <a:t>第八屆</a:t>
                      </a:r>
                      <a:endParaRPr lang="zh-TW" sz="16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u="sng" kern="100" dirty="0">
                          <a:latin typeface="+mj-ea"/>
                          <a:ea typeface="+mj-ea"/>
                        </a:rPr>
                        <a:t>全院</a:t>
                      </a:r>
                      <a:endParaRPr lang="zh-TW" sz="1600" b="1" u="sng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Times New Roman"/>
                        </a:rPr>
                        <a:t>未擔任</a:t>
                      </a:r>
                      <a:endParaRPr lang="en-US" altLang="zh-TW" sz="14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Times New Roman"/>
                        </a:rPr>
                        <a:t>委員</a:t>
                      </a:r>
                      <a:endParaRPr lang="zh-TW" altLang="zh-TW" sz="16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Times New Roman"/>
                        </a:rPr>
                        <a:t>未擔任</a:t>
                      </a:r>
                      <a:endParaRPr lang="en-US" altLang="zh-TW" sz="14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Times New Roman"/>
                        </a:rPr>
                        <a:t>委員</a:t>
                      </a:r>
                      <a:endParaRPr lang="zh-TW" altLang="zh-TW" sz="16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Times New Roman"/>
                        </a:rPr>
                        <a:t>未擔任</a:t>
                      </a:r>
                      <a:endParaRPr lang="en-US" altLang="zh-TW" sz="14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Times New Roman"/>
                        </a:rPr>
                        <a:t>委員</a:t>
                      </a:r>
                      <a:endParaRPr lang="zh-TW" altLang="zh-TW" sz="16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j-ea"/>
                          <a:ea typeface="+mj-ea"/>
                        </a:rPr>
                        <a:t>0</a:t>
                      </a:r>
                      <a:endParaRPr lang="zh-TW" altLang="en-US" sz="16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Times New Roman"/>
                        </a:rPr>
                        <a:t>未擔任</a:t>
                      </a:r>
                      <a:endParaRPr lang="en-US" altLang="zh-TW" sz="14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Times New Roman"/>
                        </a:rPr>
                        <a:t>委員</a:t>
                      </a:r>
                      <a:endParaRPr lang="zh-TW" altLang="zh-TW" sz="16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latin typeface="+mj-ea"/>
                          <a:ea typeface="+mj-ea"/>
                          <a:cs typeface="Times New Roman"/>
                        </a:rPr>
                        <a:t>未擔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latin typeface="+mj-ea"/>
                          <a:ea typeface="+mj-ea"/>
                          <a:cs typeface="Times New Roman"/>
                        </a:rPr>
                        <a:t>任委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latin typeface="+mj-ea"/>
                          <a:ea typeface="+mj-ea"/>
                          <a:cs typeface="Times New Roman"/>
                        </a:rPr>
                        <a:t>員</a:t>
                      </a: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Times New Roman"/>
                        </a:rPr>
                        <a:t>未擔任</a:t>
                      </a:r>
                      <a:endParaRPr lang="en-US" altLang="zh-TW" sz="14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Times New Roman"/>
                        </a:rPr>
                        <a:t>委員</a:t>
                      </a:r>
                      <a:endParaRPr lang="zh-TW" altLang="zh-TW" sz="16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0</a:t>
                      </a: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Times New Roman"/>
                        </a:rPr>
                        <a:t>未擔任</a:t>
                      </a:r>
                      <a:endParaRPr lang="en-US" altLang="zh-TW" sz="14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Times New Roman"/>
                        </a:rPr>
                        <a:t>委員</a:t>
                      </a:r>
                      <a:endParaRPr lang="zh-TW" altLang="zh-TW" sz="16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b="1" u="sng" kern="100" dirty="0" smtClean="0">
                          <a:latin typeface="+mj-ea"/>
                          <a:ea typeface="+mj-ea"/>
                          <a:cs typeface="Times New Roman"/>
                        </a:rPr>
                        <a:t>2</a:t>
                      </a:r>
                      <a:r>
                        <a:rPr lang="zh-TW" altLang="en-US" sz="1600" b="1" u="sng" kern="100" dirty="0" smtClean="0">
                          <a:latin typeface="+mj-ea"/>
                          <a:ea typeface="+mj-ea"/>
                          <a:cs typeface="Times New Roman"/>
                        </a:rPr>
                        <a:t>優良</a:t>
                      </a:r>
                      <a:endParaRPr lang="en-US" sz="1600" b="1" u="sng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Times New Roman"/>
                        </a:rPr>
                        <a:t>未擔任</a:t>
                      </a:r>
                      <a:endParaRPr lang="en-US" altLang="zh-TW" sz="1400" kern="10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0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Times New Roman"/>
                        </a:rPr>
                        <a:t>委員</a:t>
                      </a:r>
                      <a:endParaRPr lang="zh-TW" altLang="zh-TW" sz="1600" kern="100" dirty="0" smtClean="0">
                        <a:solidFill>
                          <a:schemeClr val="dk1"/>
                        </a:solidFill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0</a:t>
                      </a: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315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>
                          <a:latin typeface="+mj-ea"/>
                          <a:ea typeface="+mj-ea"/>
                        </a:rPr>
                        <a:t>委員會</a:t>
                      </a:r>
                      <a:endParaRPr lang="zh-TW" sz="1600" kern="10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TW" sz="1600" kern="1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1600" dirty="0"/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j-ea"/>
                          <a:ea typeface="+mj-ea"/>
                        </a:rPr>
                        <a:t>0</a:t>
                      </a:r>
                      <a:endParaRPr lang="zh-TW" altLang="en-US" sz="1600" dirty="0">
                        <a:latin typeface="+mj-ea"/>
                        <a:ea typeface="+mj-ea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0</a:t>
                      </a: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0</a:t>
                      </a: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kern="100" dirty="0" smtClean="0">
                          <a:latin typeface="+mj-ea"/>
                          <a:ea typeface="+mj-ea"/>
                          <a:cs typeface="Times New Roman"/>
                        </a:rPr>
                        <a:t>0</a:t>
                      </a:r>
                      <a:endParaRPr lang="en-US" sz="1600" kern="100" dirty="0"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00004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5270093" y="166459"/>
            <a:ext cx="2506662" cy="1597025"/>
          </a:xfrm>
        </p:spPr>
        <p:txBody>
          <a:bodyPr>
            <a:normAutofit/>
          </a:bodyPr>
          <a:lstStyle/>
          <a:p>
            <a:r>
              <a:rPr lang="zh-TW" altLang="en-US" sz="6600" b="1" dirty="0">
                <a:solidFill>
                  <a:schemeClr val="bg1">
                    <a:lumMod val="50000"/>
                  </a:schemeClr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>目錄</a:t>
            </a:r>
          </a:p>
        </p:txBody>
      </p:sp>
      <p:sp>
        <p:nvSpPr>
          <p:cNvPr id="9" name="矩形 8"/>
          <p:cNvSpPr/>
          <p:nvPr/>
        </p:nvSpPr>
        <p:spPr>
          <a:xfrm>
            <a:off x="3448591" y="1946361"/>
            <a:ext cx="731519" cy="7489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bg1"/>
                </a:solidFill>
              </a:rPr>
              <a:t>1.</a:t>
            </a:r>
            <a:endParaRPr lang="zh-TW" altLang="en-US" sz="2800" dirty="0">
              <a:solidFill>
                <a:schemeClr val="bg1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448592" y="4349933"/>
            <a:ext cx="731519" cy="7489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bg1"/>
                </a:solidFill>
              </a:rPr>
              <a:t>3.</a:t>
            </a:r>
            <a:endParaRPr lang="zh-TW" altLang="en-US" sz="2800" dirty="0">
              <a:solidFill>
                <a:schemeClr val="bg1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448592" y="3148147"/>
            <a:ext cx="731519" cy="74893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bg1"/>
                </a:solidFill>
              </a:rPr>
              <a:t>2.</a:t>
            </a:r>
            <a:endParaRPr lang="zh-TW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180111" y="1946361"/>
            <a:ext cx="4911638" cy="7489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全院</a:t>
            </a:r>
          </a:p>
        </p:txBody>
      </p:sp>
      <p:sp>
        <p:nvSpPr>
          <p:cNvPr id="13" name="矩形 12"/>
          <p:cNvSpPr/>
          <p:nvPr/>
        </p:nvSpPr>
        <p:spPr>
          <a:xfrm>
            <a:off x="4180111" y="3148147"/>
            <a:ext cx="4911638" cy="7489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委員會</a:t>
            </a:r>
          </a:p>
        </p:txBody>
      </p:sp>
      <p:sp>
        <p:nvSpPr>
          <p:cNvPr id="14" name="矩形 13"/>
          <p:cNvSpPr/>
          <p:nvPr/>
        </p:nvSpPr>
        <p:spPr>
          <a:xfrm>
            <a:off x="4180111" y="4349933"/>
            <a:ext cx="4911638" cy="7489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altLang="zh-TW" sz="2400" b="1" dirty="0" smtClean="0">
              <a:solidFill>
                <a:prstClr val="black">
                  <a:lumMod val="95000"/>
                  <a:lumOff val="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/>
            <a:endParaRPr lang="en-US" altLang="zh-TW" sz="2400" b="1" dirty="0" smtClean="0">
              <a:solidFill>
                <a:prstClr val="black">
                  <a:lumMod val="95000"/>
                  <a:lumOff val="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/>
            <a:r>
              <a:rPr lang="zh-TW" altLang="en-US" sz="24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實驗指標：</a:t>
            </a:r>
            <a:endParaRPr lang="en-US" altLang="zh-TW" sz="2400" dirty="0" smtClean="0">
              <a:solidFill>
                <a:prstClr val="black">
                  <a:lumMod val="95000"/>
                  <a:lumOff val="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/>
            <a:r>
              <a:rPr lang="zh-TW" altLang="en-US" sz="24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部分條文修正案，相似度分析</a:t>
            </a:r>
          </a:p>
          <a:p>
            <a:pPr algn="ctr"/>
            <a:endParaRPr lang="zh-TW" altLang="en-US" sz="3600" dirty="0">
              <a:solidFill>
                <a:schemeClr val="tx1">
                  <a:lumMod val="95000"/>
                  <a:lumOff val="5000"/>
                </a:schemeClr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448592" y="5551719"/>
            <a:ext cx="731519" cy="74893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bg1"/>
                </a:solidFill>
              </a:rPr>
              <a:t>4.</a:t>
            </a:r>
            <a:endParaRPr lang="zh-TW" altLang="en-US" sz="2800" dirty="0">
              <a:solidFill>
                <a:schemeClr val="bg1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180111" y="5551719"/>
            <a:ext cx="4911638" cy="7489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zh-TW" sz="2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2022</a:t>
            </a:r>
            <a:r>
              <a:rPr lang="zh-TW" altLang="en-US" sz="2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參選縣市長委員</a:t>
            </a:r>
            <a:endParaRPr lang="en-US" altLang="zh-TW" sz="2800" dirty="0" smtClean="0">
              <a:solidFill>
                <a:prstClr val="black">
                  <a:lumMod val="95000"/>
                  <a:lumOff val="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/>
            <a:r>
              <a:rPr lang="zh-TW" altLang="en-US" sz="2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</a:t>
            </a:r>
            <a:r>
              <a:rPr lang="en-US" altLang="zh-TW" sz="2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2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屆委員問政成績</a:t>
            </a:r>
            <a:endParaRPr lang="zh-TW" altLang="en-US" sz="2800" dirty="0">
              <a:solidFill>
                <a:prstClr val="black">
                  <a:lumMod val="95000"/>
                  <a:lumOff val="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61254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848" y="177062"/>
            <a:ext cx="10058400" cy="562772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3600" dirty="0"/>
              <a:t>小結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7775" y="1130544"/>
            <a:ext cx="10681853" cy="563602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u"/>
            </a:pPr>
            <a:r>
              <a:rPr lang="en-US" altLang="zh-TW" sz="3200" dirty="0"/>
              <a:t>2022</a:t>
            </a:r>
            <a:r>
              <a:rPr lang="zh-TW" altLang="en-US" sz="3200" dirty="0"/>
              <a:t>縣市長選舉，共有</a:t>
            </a:r>
            <a:r>
              <a:rPr lang="en-US" altLang="zh-TW" sz="3200" dirty="0"/>
              <a:t>11</a:t>
            </a:r>
            <a:r>
              <a:rPr lang="zh-TW" altLang="en-US" sz="3200" dirty="0"/>
              <a:t>位現任立法委員投入競選</a:t>
            </a:r>
            <a:r>
              <a:rPr lang="zh-TW" altLang="en-US" sz="3200" dirty="0" smtClean="0"/>
              <a:t>。由於現任參選的委員，擔任立委的屆期不相同，若以本屆</a:t>
            </a:r>
            <a:r>
              <a:rPr lang="en-US" altLang="zh-TW" sz="3200" dirty="0" smtClean="0"/>
              <a:t>(</a:t>
            </a:r>
            <a:r>
              <a:rPr lang="zh-TW" altLang="en-US" sz="3200" dirty="0" smtClean="0"/>
              <a:t>第</a:t>
            </a:r>
            <a:r>
              <a:rPr lang="en-US" altLang="zh-TW" sz="3200" dirty="0" smtClean="0"/>
              <a:t>10</a:t>
            </a:r>
            <a:r>
              <a:rPr lang="zh-TW" altLang="en-US" sz="3200" dirty="0" smtClean="0"/>
              <a:t>屆</a:t>
            </a:r>
            <a:r>
              <a:rPr lang="en-US" altLang="zh-TW" sz="3200" dirty="0" smtClean="0"/>
              <a:t>)</a:t>
            </a:r>
            <a:r>
              <a:rPr lang="zh-TW" altLang="en-US" sz="3200" dirty="0" smtClean="0"/>
              <a:t>委員</a:t>
            </a:r>
            <a:r>
              <a:rPr lang="en-US" altLang="zh-TW" sz="3200" dirty="0" smtClean="0"/>
              <a:t>1~5</a:t>
            </a:r>
            <a:r>
              <a:rPr lang="zh-TW" altLang="en-US" sz="3200" dirty="0" smtClean="0"/>
              <a:t>會期統計</a:t>
            </a:r>
            <a:r>
              <a:rPr lang="en-US" altLang="zh-TW" sz="3200" dirty="0" smtClean="0"/>
              <a:t>(</a:t>
            </a:r>
            <a:r>
              <a:rPr lang="zh-TW" altLang="en-US" sz="1800" dirty="0" smtClean="0"/>
              <a:t>以下以姓名筆畫排序</a:t>
            </a:r>
            <a:r>
              <a:rPr lang="en-US" altLang="zh-TW" sz="3200" dirty="0" smtClean="0"/>
              <a:t>)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  <a:p>
            <a:pPr marL="788670" lvl="1" indent="-514350">
              <a:buFont typeface="Wingdings" pitchFamily="2" charset="2"/>
              <a:buChar char="Ø"/>
            </a:pPr>
            <a:r>
              <a:rPr lang="zh-TW" altLang="en-US" sz="3000" dirty="0" smtClean="0"/>
              <a:t>曾入選</a:t>
            </a:r>
            <a:r>
              <a:rPr lang="zh-TW" altLang="en-US" sz="3000" dirty="0"/>
              <a:t>全院</a:t>
            </a:r>
            <a:r>
              <a:rPr lang="zh-TW" altLang="en-US" sz="3000" dirty="0" smtClean="0"/>
              <a:t>優良以上評等的委員，有林為洲、高虹安、許淑華、賴香伶、劉建國、蔣萬安等。</a:t>
            </a:r>
            <a:endParaRPr lang="en-US" altLang="zh-TW" sz="3000" dirty="0" smtClean="0"/>
          </a:p>
          <a:p>
            <a:pPr marL="788670" lvl="1" indent="-514350">
              <a:buFont typeface="Wingdings" pitchFamily="2" charset="2"/>
              <a:buChar char="Ø"/>
            </a:pPr>
            <a:r>
              <a:rPr lang="zh-TW" altLang="en-US" sz="3000" dirty="0" smtClean="0"/>
              <a:t>曾入選所屬委員會優良以上評等的委員，有林為洲、周春米、高虹安、劉建國、劉櫂豪、蔣萬安等。</a:t>
            </a:r>
            <a:endParaRPr lang="en-US" altLang="zh-TW" sz="3000" dirty="0" smtClean="0"/>
          </a:p>
          <a:p>
            <a:pPr marL="788670" lvl="1" indent="-514350">
              <a:buFont typeface="Wingdings" pitchFamily="2" charset="2"/>
              <a:buChar char="Ø"/>
            </a:pPr>
            <a:r>
              <a:rPr lang="zh-TW" altLang="en-US" sz="3000" dirty="0" smtClean="0"/>
              <a:t>以上謹供所有選民參考。</a:t>
            </a:r>
            <a:endParaRPr lang="en-US" altLang="zh-TW" sz="3000" dirty="0" smtClean="0"/>
          </a:p>
          <a:p>
            <a:pPr marL="514350" indent="-514350">
              <a:buNone/>
            </a:pPr>
            <a:r>
              <a:rPr lang="en-US" altLang="zh-TW" sz="3200" dirty="0" smtClean="0"/>
              <a:t>    </a:t>
            </a:r>
          </a:p>
          <a:p>
            <a:pPr marL="514350" indent="-514350">
              <a:buNone/>
            </a:pPr>
            <a:endParaRPr lang="en-US" altLang="zh-TW" sz="3200" dirty="0" smtClean="0"/>
          </a:p>
          <a:p>
            <a:pPr marL="788670" lvl="1" indent="-514350">
              <a:buFont typeface="Wingdings" pitchFamily="2" charset="2"/>
              <a:buChar char="Ø"/>
            </a:pPr>
            <a:endParaRPr lang="en-US" altLang="zh-TW" sz="3000" dirty="0" smtClean="0"/>
          </a:p>
          <a:p>
            <a:endParaRPr lang="en-US" altLang="zh-TW" sz="3200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3831773" y="2535500"/>
            <a:ext cx="5181599" cy="1609344"/>
          </a:xfrm>
        </p:spPr>
        <p:txBody>
          <a:bodyPr>
            <a:normAutofit/>
          </a:bodyPr>
          <a:lstStyle/>
          <a:p>
            <a:r>
              <a:rPr lang="zh-TW" altLang="en-US" sz="8800" b="1" dirty="0"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感謝觀看</a:t>
            </a:r>
          </a:p>
        </p:txBody>
      </p:sp>
      <p:pic>
        <p:nvPicPr>
          <p:cNvPr id="3" name="圖片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0384" y="-429769"/>
            <a:ext cx="5069706" cy="248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4421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599585" y="131935"/>
            <a:ext cx="10058400" cy="1609344"/>
          </a:xfrm>
        </p:spPr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類比指標：全院</a:t>
            </a:r>
          </a:p>
        </p:txBody>
      </p:sp>
      <p:sp>
        <p:nvSpPr>
          <p:cNvPr id="6" name="箭號: 向左 5">
            <a:extLst>
              <a:ext uri="{FF2B5EF4-FFF2-40B4-BE49-F238E27FC236}">
                <a16:creationId xmlns:a16="http://schemas.microsoft.com/office/drawing/2014/main" xmlns="" id="{771FB65E-8453-455E-BE82-CCBFB0E1B5BC}"/>
              </a:ext>
            </a:extLst>
          </p:cNvPr>
          <p:cNvSpPr/>
          <p:nvPr/>
        </p:nvSpPr>
        <p:spPr>
          <a:xfrm rot="10885607">
            <a:off x="2811777" y="4546810"/>
            <a:ext cx="1987626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手繪多邊形: 圖案 6">
            <a:extLst>
              <a:ext uri="{FF2B5EF4-FFF2-40B4-BE49-F238E27FC236}">
                <a16:creationId xmlns:a16="http://schemas.microsoft.com/office/drawing/2014/main" xmlns="" id="{92F0CFB4-0D06-4859-9899-BB094925C847}"/>
              </a:ext>
            </a:extLst>
          </p:cNvPr>
          <p:cNvSpPr/>
          <p:nvPr/>
        </p:nvSpPr>
        <p:spPr>
          <a:xfrm>
            <a:off x="1265451" y="4363564"/>
            <a:ext cx="2106423" cy="746824"/>
          </a:xfrm>
          <a:custGeom>
            <a:avLst/>
            <a:gdLst>
              <a:gd name="connsiteX0" fmla="*/ 0 w 1912997"/>
              <a:gd name="connsiteY0" fmla="*/ 117960 h 1179597"/>
              <a:gd name="connsiteX1" fmla="*/ 117960 w 1912997"/>
              <a:gd name="connsiteY1" fmla="*/ 0 h 1179597"/>
              <a:gd name="connsiteX2" fmla="*/ 1795037 w 1912997"/>
              <a:gd name="connsiteY2" fmla="*/ 0 h 1179597"/>
              <a:gd name="connsiteX3" fmla="*/ 1912997 w 1912997"/>
              <a:gd name="connsiteY3" fmla="*/ 117960 h 1179597"/>
              <a:gd name="connsiteX4" fmla="*/ 1912997 w 1912997"/>
              <a:gd name="connsiteY4" fmla="*/ 1061637 h 1179597"/>
              <a:gd name="connsiteX5" fmla="*/ 1795037 w 1912997"/>
              <a:gd name="connsiteY5" fmla="*/ 1179597 h 1179597"/>
              <a:gd name="connsiteX6" fmla="*/ 117960 w 1912997"/>
              <a:gd name="connsiteY6" fmla="*/ 1179597 h 1179597"/>
              <a:gd name="connsiteX7" fmla="*/ 0 w 1912997"/>
              <a:gd name="connsiteY7" fmla="*/ 1061637 h 1179597"/>
              <a:gd name="connsiteX8" fmla="*/ 0 w 1912997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2997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1795037" y="0"/>
                </a:lnTo>
                <a:cubicBezTo>
                  <a:pt x="1860185" y="0"/>
                  <a:pt x="1912997" y="52812"/>
                  <a:pt x="1912997" y="117960"/>
                </a:cubicBezTo>
                <a:lnTo>
                  <a:pt x="1912997" y="1061637"/>
                </a:lnTo>
                <a:cubicBezTo>
                  <a:pt x="1912997" y="1126785"/>
                  <a:pt x="1860185" y="1179597"/>
                  <a:pt x="1795037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法律全文主提案量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8" name="箭號: 向左 7">
            <a:extLst>
              <a:ext uri="{FF2B5EF4-FFF2-40B4-BE49-F238E27FC236}">
                <a16:creationId xmlns:a16="http://schemas.microsoft.com/office/drawing/2014/main" xmlns="" id="{2A2D9668-4D9C-4A0A-9B80-C90B345195C9}"/>
              </a:ext>
            </a:extLst>
          </p:cNvPr>
          <p:cNvSpPr/>
          <p:nvPr/>
        </p:nvSpPr>
        <p:spPr>
          <a:xfrm rot="12803407">
            <a:off x="3143618" y="3584923"/>
            <a:ext cx="1928825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手繪多邊形: 圖案 8">
            <a:extLst>
              <a:ext uri="{FF2B5EF4-FFF2-40B4-BE49-F238E27FC236}">
                <a16:creationId xmlns:a16="http://schemas.microsoft.com/office/drawing/2014/main" xmlns="" id="{F75E7A50-A271-40CC-BFB2-4CD0580BF775}"/>
              </a:ext>
            </a:extLst>
          </p:cNvPr>
          <p:cNvSpPr/>
          <p:nvPr/>
        </p:nvSpPr>
        <p:spPr>
          <a:xfrm>
            <a:off x="1330900" y="2829675"/>
            <a:ext cx="2719169" cy="883608"/>
          </a:xfrm>
          <a:custGeom>
            <a:avLst/>
            <a:gdLst>
              <a:gd name="connsiteX0" fmla="*/ 0 w 2373143"/>
              <a:gd name="connsiteY0" fmla="*/ 117960 h 1179597"/>
              <a:gd name="connsiteX1" fmla="*/ 117960 w 2373143"/>
              <a:gd name="connsiteY1" fmla="*/ 0 h 1179597"/>
              <a:gd name="connsiteX2" fmla="*/ 2255183 w 2373143"/>
              <a:gd name="connsiteY2" fmla="*/ 0 h 1179597"/>
              <a:gd name="connsiteX3" fmla="*/ 2373143 w 2373143"/>
              <a:gd name="connsiteY3" fmla="*/ 117960 h 1179597"/>
              <a:gd name="connsiteX4" fmla="*/ 2373143 w 2373143"/>
              <a:gd name="connsiteY4" fmla="*/ 1061637 h 1179597"/>
              <a:gd name="connsiteX5" fmla="*/ 2255183 w 2373143"/>
              <a:gd name="connsiteY5" fmla="*/ 1179597 h 1179597"/>
              <a:gd name="connsiteX6" fmla="*/ 117960 w 2373143"/>
              <a:gd name="connsiteY6" fmla="*/ 1179597 h 1179597"/>
              <a:gd name="connsiteX7" fmla="*/ 0 w 2373143"/>
              <a:gd name="connsiteY7" fmla="*/ 1061637 h 1179597"/>
              <a:gd name="connsiteX8" fmla="*/ 0 w 2373143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73143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2255183" y="0"/>
                </a:lnTo>
                <a:cubicBezTo>
                  <a:pt x="2320331" y="0"/>
                  <a:pt x="2373143" y="52812"/>
                  <a:pt x="2373143" y="117960"/>
                </a:cubicBezTo>
                <a:lnTo>
                  <a:pt x="2373143" y="1061637"/>
                </a:lnTo>
                <a:cubicBezTo>
                  <a:pt x="2373143" y="1126785"/>
                  <a:pt x="2320331" y="1179597"/>
                  <a:pt x="2255183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微軟正黑體"/>
                <a:ea typeface="微軟正黑體"/>
                <a:cs typeface="微軟正黑體"/>
              </a:rPr>
              <a:t>法律全文主提案通過量</a:t>
            </a:r>
            <a:endParaRPr lang="en-US" altLang="zh-TW" b="1" kern="1200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10" name="箭號: 向左 9">
            <a:extLst>
              <a:ext uri="{FF2B5EF4-FFF2-40B4-BE49-F238E27FC236}">
                <a16:creationId xmlns:a16="http://schemas.microsoft.com/office/drawing/2014/main" xmlns="" id="{179EED3E-744C-4E60-952B-14D9B31688D2}"/>
              </a:ext>
            </a:extLst>
          </p:cNvPr>
          <p:cNvSpPr/>
          <p:nvPr/>
        </p:nvSpPr>
        <p:spPr>
          <a:xfrm rot="14786853">
            <a:off x="3644485" y="2455613"/>
            <a:ext cx="2294861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手繪多邊形: 圖案 10">
            <a:extLst>
              <a:ext uri="{FF2B5EF4-FFF2-40B4-BE49-F238E27FC236}">
                <a16:creationId xmlns:a16="http://schemas.microsoft.com/office/drawing/2014/main" xmlns="" id="{E4187936-28DF-4846-996A-86AE55B73018}"/>
              </a:ext>
            </a:extLst>
          </p:cNvPr>
          <p:cNvSpPr/>
          <p:nvPr/>
        </p:nvSpPr>
        <p:spPr>
          <a:xfrm>
            <a:off x="2804612" y="1387424"/>
            <a:ext cx="2889635" cy="823711"/>
          </a:xfrm>
          <a:custGeom>
            <a:avLst/>
            <a:gdLst>
              <a:gd name="connsiteX0" fmla="*/ 0 w 2193594"/>
              <a:gd name="connsiteY0" fmla="*/ 117960 h 1179597"/>
              <a:gd name="connsiteX1" fmla="*/ 117960 w 2193594"/>
              <a:gd name="connsiteY1" fmla="*/ 0 h 1179597"/>
              <a:gd name="connsiteX2" fmla="*/ 2075634 w 2193594"/>
              <a:gd name="connsiteY2" fmla="*/ 0 h 1179597"/>
              <a:gd name="connsiteX3" fmla="*/ 2193594 w 2193594"/>
              <a:gd name="connsiteY3" fmla="*/ 117960 h 1179597"/>
              <a:gd name="connsiteX4" fmla="*/ 2193594 w 2193594"/>
              <a:gd name="connsiteY4" fmla="*/ 1061637 h 1179597"/>
              <a:gd name="connsiteX5" fmla="*/ 2075634 w 2193594"/>
              <a:gd name="connsiteY5" fmla="*/ 1179597 h 1179597"/>
              <a:gd name="connsiteX6" fmla="*/ 117960 w 2193594"/>
              <a:gd name="connsiteY6" fmla="*/ 1179597 h 1179597"/>
              <a:gd name="connsiteX7" fmla="*/ 0 w 2193594"/>
              <a:gd name="connsiteY7" fmla="*/ 1061637 h 1179597"/>
              <a:gd name="connsiteX8" fmla="*/ 0 w 2193594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93594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2075634" y="0"/>
                </a:lnTo>
                <a:cubicBezTo>
                  <a:pt x="2140782" y="0"/>
                  <a:pt x="2193594" y="52812"/>
                  <a:pt x="2193594" y="117960"/>
                </a:cubicBezTo>
                <a:lnTo>
                  <a:pt x="2193594" y="1061637"/>
                </a:lnTo>
                <a:cubicBezTo>
                  <a:pt x="2193594" y="1126785"/>
                  <a:pt x="2140782" y="1179597"/>
                  <a:pt x="2075634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法律部分條文修正提案量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12" name="箭號: 向左 11">
            <a:extLst>
              <a:ext uri="{FF2B5EF4-FFF2-40B4-BE49-F238E27FC236}">
                <a16:creationId xmlns:a16="http://schemas.microsoft.com/office/drawing/2014/main" xmlns="" id="{3E2E7ECA-FF9E-4272-8339-4EC5B9BB05FD}"/>
              </a:ext>
            </a:extLst>
          </p:cNvPr>
          <p:cNvSpPr/>
          <p:nvPr/>
        </p:nvSpPr>
        <p:spPr>
          <a:xfrm rot="17595031">
            <a:off x="5667750" y="2500705"/>
            <a:ext cx="2274643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手繪多邊形: 圖案 12">
            <a:extLst>
              <a:ext uri="{FF2B5EF4-FFF2-40B4-BE49-F238E27FC236}">
                <a16:creationId xmlns:a16="http://schemas.microsoft.com/office/drawing/2014/main" xmlns="" id="{2B7615F1-4E95-411C-BE1C-3C225491B8F6}"/>
              </a:ext>
            </a:extLst>
          </p:cNvPr>
          <p:cNvSpPr/>
          <p:nvPr/>
        </p:nvSpPr>
        <p:spPr>
          <a:xfrm>
            <a:off x="5928700" y="1384672"/>
            <a:ext cx="2932485" cy="858969"/>
          </a:xfrm>
          <a:custGeom>
            <a:avLst/>
            <a:gdLst>
              <a:gd name="connsiteX0" fmla="*/ 0 w 2199462"/>
              <a:gd name="connsiteY0" fmla="*/ 117960 h 1179597"/>
              <a:gd name="connsiteX1" fmla="*/ 117960 w 2199462"/>
              <a:gd name="connsiteY1" fmla="*/ 0 h 1179597"/>
              <a:gd name="connsiteX2" fmla="*/ 2081502 w 2199462"/>
              <a:gd name="connsiteY2" fmla="*/ 0 h 1179597"/>
              <a:gd name="connsiteX3" fmla="*/ 2199462 w 2199462"/>
              <a:gd name="connsiteY3" fmla="*/ 117960 h 1179597"/>
              <a:gd name="connsiteX4" fmla="*/ 2199462 w 2199462"/>
              <a:gd name="connsiteY4" fmla="*/ 1061637 h 1179597"/>
              <a:gd name="connsiteX5" fmla="*/ 2081502 w 2199462"/>
              <a:gd name="connsiteY5" fmla="*/ 1179597 h 1179597"/>
              <a:gd name="connsiteX6" fmla="*/ 117960 w 2199462"/>
              <a:gd name="connsiteY6" fmla="*/ 1179597 h 1179597"/>
              <a:gd name="connsiteX7" fmla="*/ 0 w 2199462"/>
              <a:gd name="connsiteY7" fmla="*/ 1061637 h 1179597"/>
              <a:gd name="connsiteX8" fmla="*/ 0 w 2199462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99462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2081502" y="0"/>
                </a:lnTo>
                <a:cubicBezTo>
                  <a:pt x="2146650" y="0"/>
                  <a:pt x="2199462" y="52812"/>
                  <a:pt x="2199462" y="117960"/>
                </a:cubicBezTo>
                <a:lnTo>
                  <a:pt x="2199462" y="1061637"/>
                </a:lnTo>
                <a:cubicBezTo>
                  <a:pt x="2199462" y="1126785"/>
                  <a:pt x="2146650" y="1179597"/>
                  <a:pt x="2081502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法律部分條文修正通過量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14" name="箭號: 向左 13">
            <a:extLst>
              <a:ext uri="{FF2B5EF4-FFF2-40B4-BE49-F238E27FC236}">
                <a16:creationId xmlns:a16="http://schemas.microsoft.com/office/drawing/2014/main" xmlns="" id="{BA00B9A1-FDC6-450D-9BB3-523C1A319C28}"/>
              </a:ext>
            </a:extLst>
          </p:cNvPr>
          <p:cNvSpPr/>
          <p:nvPr/>
        </p:nvSpPr>
        <p:spPr>
          <a:xfrm rot="19590939">
            <a:off x="6655793" y="3462985"/>
            <a:ext cx="2159651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手繪多邊形: 圖案 14">
            <a:extLst>
              <a:ext uri="{FF2B5EF4-FFF2-40B4-BE49-F238E27FC236}">
                <a16:creationId xmlns:a16="http://schemas.microsoft.com/office/drawing/2014/main" xmlns="" id="{512648AB-A1BD-4B79-9155-A215F61F1B5B}"/>
              </a:ext>
            </a:extLst>
          </p:cNvPr>
          <p:cNvSpPr/>
          <p:nvPr/>
        </p:nvSpPr>
        <p:spPr>
          <a:xfrm>
            <a:off x="7779772" y="2777029"/>
            <a:ext cx="3308073" cy="818737"/>
          </a:xfrm>
          <a:custGeom>
            <a:avLst/>
            <a:gdLst>
              <a:gd name="connsiteX0" fmla="*/ 0 w 2091971"/>
              <a:gd name="connsiteY0" fmla="*/ 99079 h 990791"/>
              <a:gd name="connsiteX1" fmla="*/ 99079 w 2091971"/>
              <a:gd name="connsiteY1" fmla="*/ 0 h 990791"/>
              <a:gd name="connsiteX2" fmla="*/ 1992892 w 2091971"/>
              <a:gd name="connsiteY2" fmla="*/ 0 h 990791"/>
              <a:gd name="connsiteX3" fmla="*/ 2091971 w 2091971"/>
              <a:gd name="connsiteY3" fmla="*/ 99079 h 990791"/>
              <a:gd name="connsiteX4" fmla="*/ 2091971 w 2091971"/>
              <a:gd name="connsiteY4" fmla="*/ 891712 h 990791"/>
              <a:gd name="connsiteX5" fmla="*/ 1992892 w 2091971"/>
              <a:gd name="connsiteY5" fmla="*/ 990791 h 990791"/>
              <a:gd name="connsiteX6" fmla="*/ 99079 w 2091971"/>
              <a:gd name="connsiteY6" fmla="*/ 990791 h 990791"/>
              <a:gd name="connsiteX7" fmla="*/ 0 w 2091971"/>
              <a:gd name="connsiteY7" fmla="*/ 891712 h 990791"/>
              <a:gd name="connsiteX8" fmla="*/ 0 w 2091971"/>
              <a:gd name="connsiteY8" fmla="*/ 99079 h 990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1971" h="990791">
                <a:moveTo>
                  <a:pt x="0" y="99079"/>
                </a:moveTo>
                <a:cubicBezTo>
                  <a:pt x="0" y="44359"/>
                  <a:pt x="44359" y="0"/>
                  <a:pt x="99079" y="0"/>
                </a:cubicBezTo>
                <a:lnTo>
                  <a:pt x="1992892" y="0"/>
                </a:lnTo>
                <a:cubicBezTo>
                  <a:pt x="2047612" y="0"/>
                  <a:pt x="2091971" y="44359"/>
                  <a:pt x="2091971" y="99079"/>
                </a:cubicBezTo>
                <a:lnTo>
                  <a:pt x="2091971" y="891712"/>
                </a:lnTo>
                <a:cubicBezTo>
                  <a:pt x="2091971" y="946432"/>
                  <a:pt x="2047612" y="990791"/>
                  <a:pt x="1992892" y="990791"/>
                </a:cubicBezTo>
                <a:lnTo>
                  <a:pt x="99079" y="990791"/>
                </a:lnTo>
                <a:cubicBezTo>
                  <a:pt x="44359" y="990791"/>
                  <a:pt x="0" y="946432"/>
                  <a:pt x="0" y="891712"/>
                </a:cubicBezTo>
                <a:lnTo>
                  <a:pt x="0" y="99079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309" tIns="63309" rIns="63309" bIns="6330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所屬委員會口頭發言總量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16" name="箭號: 向左 15">
            <a:extLst>
              <a:ext uri="{FF2B5EF4-FFF2-40B4-BE49-F238E27FC236}">
                <a16:creationId xmlns:a16="http://schemas.microsoft.com/office/drawing/2014/main" xmlns="" id="{812DEB8B-B9ED-4772-906A-1C78450006B7}"/>
              </a:ext>
            </a:extLst>
          </p:cNvPr>
          <p:cNvSpPr/>
          <p:nvPr/>
        </p:nvSpPr>
        <p:spPr>
          <a:xfrm rot="21471549">
            <a:off x="6918300" y="4581557"/>
            <a:ext cx="2024639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手繪多邊形: 圖案 16">
            <a:extLst>
              <a:ext uri="{FF2B5EF4-FFF2-40B4-BE49-F238E27FC236}">
                <a16:creationId xmlns:a16="http://schemas.microsoft.com/office/drawing/2014/main" xmlns="" id="{A58B283D-AE43-4A00-8144-9ABB323C8E3A}"/>
              </a:ext>
            </a:extLst>
          </p:cNvPr>
          <p:cNvSpPr/>
          <p:nvPr/>
        </p:nvSpPr>
        <p:spPr>
          <a:xfrm>
            <a:off x="8266106" y="4380215"/>
            <a:ext cx="3129488" cy="730172"/>
          </a:xfrm>
          <a:custGeom>
            <a:avLst/>
            <a:gdLst>
              <a:gd name="connsiteX0" fmla="*/ 0 w 3613903"/>
              <a:gd name="connsiteY0" fmla="*/ 117960 h 1179597"/>
              <a:gd name="connsiteX1" fmla="*/ 117960 w 3613903"/>
              <a:gd name="connsiteY1" fmla="*/ 0 h 1179597"/>
              <a:gd name="connsiteX2" fmla="*/ 3495943 w 3613903"/>
              <a:gd name="connsiteY2" fmla="*/ 0 h 1179597"/>
              <a:gd name="connsiteX3" fmla="*/ 3613903 w 3613903"/>
              <a:gd name="connsiteY3" fmla="*/ 117960 h 1179597"/>
              <a:gd name="connsiteX4" fmla="*/ 3613903 w 3613903"/>
              <a:gd name="connsiteY4" fmla="*/ 1061637 h 1179597"/>
              <a:gd name="connsiteX5" fmla="*/ 3495943 w 3613903"/>
              <a:gd name="connsiteY5" fmla="*/ 1179597 h 1179597"/>
              <a:gd name="connsiteX6" fmla="*/ 117960 w 3613903"/>
              <a:gd name="connsiteY6" fmla="*/ 1179597 h 1179597"/>
              <a:gd name="connsiteX7" fmla="*/ 0 w 3613903"/>
              <a:gd name="connsiteY7" fmla="*/ 1061637 h 1179597"/>
              <a:gd name="connsiteX8" fmla="*/ 0 w 3613903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13903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3495943" y="0"/>
                </a:lnTo>
                <a:cubicBezTo>
                  <a:pt x="3561091" y="0"/>
                  <a:pt x="3613903" y="52812"/>
                  <a:pt x="3613903" y="117960"/>
                </a:cubicBezTo>
                <a:lnTo>
                  <a:pt x="3613903" y="1061637"/>
                </a:lnTo>
                <a:cubicBezTo>
                  <a:pt x="3613903" y="1126785"/>
                  <a:pt x="3561091" y="1179597"/>
                  <a:pt x="3495943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跨委員會發言總量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xmlns="" id="{02659E87-9D05-4CB6-A559-D6266381BF55}"/>
              </a:ext>
            </a:extLst>
          </p:cNvPr>
          <p:cNvSpPr txBox="1"/>
          <p:nvPr/>
        </p:nvSpPr>
        <p:spPr>
          <a:xfrm>
            <a:off x="216933" y="5707878"/>
            <a:ext cx="11726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i="1" dirty="0">
                <a:latin typeface="+mj-ea"/>
                <a:ea typeface="+mj-ea"/>
              </a:rPr>
              <a:t>註：</a:t>
            </a:r>
            <a:r>
              <a:rPr lang="zh-TW" altLang="en-US" b="1" i="1" dirty="0">
                <a:latin typeface="+mj-ea"/>
                <a:ea typeface="+mj-ea"/>
              </a:rPr>
              <a:t>法律全文主提案量</a:t>
            </a:r>
            <a:r>
              <a:rPr lang="en-US" altLang="zh-TW" b="1" i="1" dirty="0">
                <a:latin typeface="+mj-ea"/>
                <a:ea typeface="+mj-ea"/>
              </a:rPr>
              <a:t>/</a:t>
            </a:r>
            <a:r>
              <a:rPr lang="zh-TW" altLang="en-US" b="1" i="1" dirty="0">
                <a:latin typeface="+mj-ea"/>
                <a:ea typeface="+mj-ea"/>
              </a:rPr>
              <a:t>通過量</a:t>
            </a:r>
            <a:r>
              <a:rPr lang="zh-TW" altLang="en-US" i="1" dirty="0">
                <a:latin typeface="+mj-ea"/>
                <a:ea typeface="+mj-ea"/>
              </a:rPr>
              <a:t>、</a:t>
            </a:r>
            <a:r>
              <a:rPr lang="zh-TW" altLang="en-US" b="1" i="1" dirty="0">
                <a:latin typeface="+mj-ea"/>
                <a:ea typeface="+mj-ea"/>
              </a:rPr>
              <a:t>法律部分條文修正提案量</a:t>
            </a:r>
            <a:r>
              <a:rPr lang="en-US" altLang="zh-TW" b="1" i="1" dirty="0">
                <a:latin typeface="+mj-ea"/>
                <a:ea typeface="+mj-ea"/>
              </a:rPr>
              <a:t>/</a:t>
            </a:r>
            <a:r>
              <a:rPr lang="zh-TW" altLang="en-US" b="1" i="1" dirty="0">
                <a:latin typeface="+mj-ea"/>
                <a:ea typeface="+mj-ea"/>
              </a:rPr>
              <a:t>通過量</a:t>
            </a:r>
            <a:r>
              <a:rPr lang="zh-TW" altLang="en-US" i="1" dirty="0">
                <a:latin typeface="+mj-ea"/>
                <a:ea typeface="+mj-ea"/>
              </a:rPr>
              <a:t>的資料來源為「立院議事及發言系統」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 smtClean="0">
                <a:latin typeface="+mj-ea"/>
                <a:ea typeface="+mj-ea"/>
              </a:rPr>
              <a:t>截至</a:t>
            </a:r>
            <a:r>
              <a:rPr lang="en-US" altLang="zh-TW" i="1" dirty="0" smtClean="0">
                <a:latin typeface="+mj-ea"/>
                <a:ea typeface="+mj-ea"/>
              </a:rPr>
              <a:t>8/8</a:t>
            </a:r>
            <a:r>
              <a:rPr lang="en-US" altLang="zh-TW" i="1" dirty="0">
                <a:latin typeface="+mj-ea"/>
                <a:ea typeface="+mj-ea"/>
              </a:rPr>
              <a:t>)</a:t>
            </a:r>
          </a:p>
          <a:p>
            <a:r>
              <a:rPr lang="en-US" altLang="zh-TW" i="1" dirty="0">
                <a:latin typeface="+mj-ea"/>
                <a:ea typeface="+mj-ea"/>
              </a:rPr>
              <a:t>	</a:t>
            </a:r>
            <a:r>
              <a:rPr lang="zh-TW" altLang="en-US" b="1" i="1" dirty="0">
                <a:latin typeface="+mj-ea"/>
                <a:ea typeface="+mj-ea"/>
              </a:rPr>
              <a:t>所屬委員會口頭發言總量</a:t>
            </a:r>
            <a:r>
              <a:rPr lang="zh-TW" altLang="en-US" i="1" dirty="0">
                <a:latin typeface="+mj-ea"/>
                <a:ea typeface="+mj-ea"/>
              </a:rPr>
              <a:t>與</a:t>
            </a:r>
            <a:r>
              <a:rPr lang="zh-TW" altLang="en-US" b="1" i="1" dirty="0">
                <a:latin typeface="+mj-ea"/>
                <a:ea typeface="+mj-ea"/>
              </a:rPr>
              <a:t>跨委員會發言總量</a:t>
            </a:r>
            <a:r>
              <a:rPr lang="zh-TW" altLang="en-US" i="1" dirty="0">
                <a:latin typeface="+mj-ea"/>
                <a:ea typeface="+mj-ea"/>
              </a:rPr>
              <a:t>的資料來源為「立院議事視訊隨選系統」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>
                <a:latin typeface="+mj-ea"/>
                <a:ea typeface="+mj-ea"/>
              </a:rPr>
              <a:t>截至</a:t>
            </a:r>
            <a:r>
              <a:rPr lang="en-US" altLang="zh-TW" i="1" dirty="0">
                <a:latin typeface="+mj-ea"/>
                <a:ea typeface="+mj-ea"/>
              </a:rPr>
              <a:t>8/3)</a:t>
            </a:r>
            <a:r>
              <a:rPr lang="zh-TW" altLang="en-US" i="1" dirty="0">
                <a:latin typeface="+mj-ea"/>
                <a:ea typeface="+mj-ea"/>
              </a:rPr>
              <a:t>。</a:t>
            </a:r>
          </a:p>
        </p:txBody>
      </p:sp>
      <p:sp>
        <p:nvSpPr>
          <p:cNvPr id="3" name="手繪多邊形: 圖案 2">
            <a:extLst>
              <a:ext uri="{FF2B5EF4-FFF2-40B4-BE49-F238E27FC236}">
                <a16:creationId xmlns:a16="http://schemas.microsoft.com/office/drawing/2014/main" xmlns="" id="{7ADC73ED-20AE-489F-8A4A-2EBAFAFE1D52}"/>
              </a:ext>
            </a:extLst>
          </p:cNvPr>
          <p:cNvSpPr/>
          <p:nvPr/>
        </p:nvSpPr>
        <p:spPr>
          <a:xfrm>
            <a:off x="4791915" y="3429000"/>
            <a:ext cx="2106423" cy="2106423"/>
          </a:xfrm>
          <a:custGeom>
            <a:avLst/>
            <a:gdLst>
              <a:gd name="connsiteX0" fmla="*/ 0 w 2106423"/>
              <a:gd name="connsiteY0" fmla="*/ 1053212 h 2106423"/>
              <a:gd name="connsiteX1" fmla="*/ 1053212 w 2106423"/>
              <a:gd name="connsiteY1" fmla="*/ 0 h 2106423"/>
              <a:gd name="connsiteX2" fmla="*/ 2106424 w 2106423"/>
              <a:gd name="connsiteY2" fmla="*/ 1053212 h 2106423"/>
              <a:gd name="connsiteX3" fmla="*/ 1053212 w 2106423"/>
              <a:gd name="connsiteY3" fmla="*/ 2106424 h 2106423"/>
              <a:gd name="connsiteX4" fmla="*/ 0 w 2106423"/>
              <a:gd name="connsiteY4" fmla="*/ 1053212 h 210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06423" h="2106423">
                <a:moveTo>
                  <a:pt x="0" y="1053212"/>
                </a:moveTo>
                <a:cubicBezTo>
                  <a:pt x="0" y="471539"/>
                  <a:pt x="471539" y="0"/>
                  <a:pt x="1053212" y="0"/>
                </a:cubicBezTo>
                <a:cubicBezTo>
                  <a:pt x="1634885" y="0"/>
                  <a:pt x="2106424" y="471539"/>
                  <a:pt x="2106424" y="1053212"/>
                </a:cubicBezTo>
                <a:cubicBezTo>
                  <a:pt x="2106424" y="1634885"/>
                  <a:pt x="1634885" y="2106424"/>
                  <a:pt x="1053212" y="2106424"/>
                </a:cubicBezTo>
                <a:cubicBezTo>
                  <a:pt x="471539" y="2106424"/>
                  <a:pt x="0" y="1634885"/>
                  <a:pt x="0" y="105321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3879" tIns="333879" rIns="333879" bIns="333879" numCol="1" spcCol="1270" anchor="ctr" anchorCtr="0">
            <a:noAutofit/>
          </a:bodyPr>
          <a:lstStyle/>
          <a:p>
            <a:pPr marL="0" lvl="0" indent="0" algn="ctr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sz="4000" b="1" kern="1200" dirty="0">
                <a:latin typeface="+mj-ea"/>
                <a:ea typeface="+mj-ea"/>
              </a:rPr>
              <a:t>等第評比</a:t>
            </a:r>
          </a:p>
        </p:txBody>
      </p:sp>
    </p:spTree>
    <p:extLst>
      <p:ext uri="{BB962C8B-B14F-4D97-AF65-F5344CB8AC3E}">
        <p14:creationId xmlns:p14="http://schemas.microsoft.com/office/powerpoint/2010/main" xmlns="" val="3191980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/>
          <p:cNvSpPr/>
          <p:nvPr/>
        </p:nvSpPr>
        <p:spPr>
          <a:xfrm>
            <a:off x="4423953" y="962295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+mj-ea"/>
                <a:ea typeface="+mj-ea"/>
              </a:rPr>
              <a:t>平均值</a:t>
            </a:r>
            <a:r>
              <a:rPr lang="en-US" altLang="zh-TW" dirty="0">
                <a:latin typeface="+mj-ea"/>
                <a:ea typeface="+mj-ea"/>
              </a:rPr>
              <a:t>1.6</a:t>
            </a:r>
            <a:r>
              <a:rPr lang="zh-TW" altLang="en-US" dirty="0">
                <a:latin typeface="+mj-ea"/>
                <a:ea typeface="+mj-ea"/>
              </a:rPr>
              <a:t>，最大值</a:t>
            </a:r>
            <a:r>
              <a:rPr lang="en-US" altLang="zh-TW" dirty="0">
                <a:latin typeface="+mj-ea"/>
                <a:ea typeface="+mj-ea"/>
              </a:rPr>
              <a:t>13</a:t>
            </a:r>
            <a:r>
              <a:rPr lang="zh-TW" altLang="en-US" dirty="0">
                <a:latin typeface="+mj-ea"/>
                <a:ea typeface="+mj-ea"/>
              </a:rPr>
              <a:t>，最小值</a:t>
            </a:r>
            <a:r>
              <a:rPr lang="en-US" altLang="zh-TW" dirty="0">
                <a:latin typeface="+mj-ea"/>
                <a:ea typeface="+mj-ea"/>
              </a:rPr>
              <a:t>0</a:t>
            </a:r>
            <a:r>
              <a:rPr lang="zh-TW" altLang="en-US" dirty="0">
                <a:latin typeface="+mj-ea"/>
                <a:ea typeface="+mj-ea"/>
              </a:rPr>
              <a:t>，總數</a:t>
            </a:r>
            <a:r>
              <a:rPr lang="en-US" altLang="zh-TW" dirty="0">
                <a:latin typeface="+mj-ea"/>
                <a:ea typeface="+mj-ea"/>
              </a:rPr>
              <a:t>180</a:t>
            </a:r>
            <a:r>
              <a:rPr lang="zh-TW" altLang="en-US" dirty="0">
                <a:latin typeface="+mj-ea"/>
                <a:ea typeface="+mj-ea"/>
              </a:rPr>
              <a:t>案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4615" y="-239488"/>
            <a:ext cx="4275908" cy="1201783"/>
          </a:xfrm>
        </p:spPr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全院各指標一覽</a:t>
            </a:r>
          </a:p>
        </p:txBody>
      </p:sp>
      <p:sp>
        <p:nvSpPr>
          <p:cNvPr id="6" name="五邊形 5"/>
          <p:cNvSpPr/>
          <p:nvPr/>
        </p:nvSpPr>
        <p:spPr>
          <a:xfrm>
            <a:off x="914398" y="962295"/>
            <a:ext cx="3396343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法律全文主提案量</a:t>
            </a:r>
          </a:p>
        </p:txBody>
      </p:sp>
      <p:sp>
        <p:nvSpPr>
          <p:cNvPr id="7" name="五邊形 6"/>
          <p:cNvSpPr/>
          <p:nvPr/>
        </p:nvSpPr>
        <p:spPr>
          <a:xfrm>
            <a:off x="914398" y="1950719"/>
            <a:ext cx="3396343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法律全文主提案通過量</a:t>
            </a:r>
          </a:p>
        </p:txBody>
      </p:sp>
      <p:sp>
        <p:nvSpPr>
          <p:cNvPr id="8" name="五邊形 7"/>
          <p:cNvSpPr/>
          <p:nvPr/>
        </p:nvSpPr>
        <p:spPr>
          <a:xfrm>
            <a:off x="914399" y="2939143"/>
            <a:ext cx="3396342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法律部分條文修正提案量</a:t>
            </a:r>
          </a:p>
        </p:txBody>
      </p:sp>
      <p:sp>
        <p:nvSpPr>
          <p:cNvPr id="9" name="五邊形 8"/>
          <p:cNvSpPr/>
          <p:nvPr/>
        </p:nvSpPr>
        <p:spPr>
          <a:xfrm>
            <a:off x="914398" y="3927567"/>
            <a:ext cx="3396343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法律部分條文修正提案通過量</a:t>
            </a:r>
          </a:p>
        </p:txBody>
      </p:sp>
      <p:sp>
        <p:nvSpPr>
          <p:cNvPr id="10" name="五邊形 9"/>
          <p:cNvSpPr/>
          <p:nvPr/>
        </p:nvSpPr>
        <p:spPr>
          <a:xfrm>
            <a:off x="914399" y="4915991"/>
            <a:ext cx="3396342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所屬委員會口頭發言總量</a:t>
            </a:r>
          </a:p>
        </p:txBody>
      </p:sp>
      <p:sp>
        <p:nvSpPr>
          <p:cNvPr id="11" name="五邊形 10"/>
          <p:cNvSpPr/>
          <p:nvPr/>
        </p:nvSpPr>
        <p:spPr>
          <a:xfrm>
            <a:off x="914399" y="5904415"/>
            <a:ext cx="3396342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跨委員會發言總量</a:t>
            </a:r>
          </a:p>
        </p:txBody>
      </p:sp>
      <p:sp>
        <p:nvSpPr>
          <p:cNvPr id="12" name="圓角矩形 11"/>
          <p:cNvSpPr/>
          <p:nvPr/>
        </p:nvSpPr>
        <p:spPr>
          <a:xfrm>
            <a:off x="4445723" y="1950719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+mj-ea"/>
                <a:ea typeface="+mj-ea"/>
              </a:rPr>
              <a:t>平均值</a:t>
            </a:r>
            <a:r>
              <a:rPr lang="en-US" altLang="zh-TW" dirty="0">
                <a:latin typeface="+mj-ea"/>
                <a:ea typeface="+mj-ea"/>
              </a:rPr>
              <a:t>16.7%</a:t>
            </a:r>
            <a:r>
              <a:rPr lang="zh-TW" altLang="en-US" dirty="0">
                <a:latin typeface="+mj-ea"/>
                <a:ea typeface="+mj-ea"/>
              </a:rPr>
              <a:t>，最大值</a:t>
            </a:r>
            <a:r>
              <a:rPr lang="en-US" altLang="zh-TW" dirty="0">
                <a:latin typeface="+mj-ea"/>
                <a:ea typeface="+mj-ea"/>
              </a:rPr>
              <a:t>100%</a:t>
            </a:r>
            <a:r>
              <a:rPr lang="zh-TW" altLang="en-US" dirty="0">
                <a:latin typeface="+mj-ea"/>
                <a:ea typeface="+mj-ea"/>
              </a:rPr>
              <a:t>，最小值</a:t>
            </a:r>
            <a:r>
              <a:rPr lang="en-US" altLang="zh-TW" dirty="0">
                <a:latin typeface="+mj-ea"/>
                <a:ea typeface="+mj-ea"/>
              </a:rPr>
              <a:t>0%</a:t>
            </a:r>
            <a:r>
              <a:rPr lang="zh-TW" altLang="en-US" dirty="0">
                <a:latin typeface="+mj-ea"/>
                <a:ea typeface="+mj-ea"/>
              </a:rPr>
              <a:t>，總數</a:t>
            </a:r>
            <a:r>
              <a:rPr lang="en-US" altLang="zh-TW" dirty="0">
                <a:latin typeface="+mj-ea"/>
                <a:ea typeface="+mj-ea"/>
              </a:rPr>
              <a:t>30</a:t>
            </a:r>
            <a:r>
              <a:rPr lang="zh-TW" altLang="en-US" dirty="0">
                <a:latin typeface="+mj-ea"/>
                <a:ea typeface="+mj-ea"/>
              </a:rPr>
              <a:t>案</a:t>
            </a:r>
          </a:p>
        </p:txBody>
      </p:sp>
      <p:sp>
        <p:nvSpPr>
          <p:cNvPr id="13" name="圓角矩形 12"/>
          <p:cNvSpPr/>
          <p:nvPr/>
        </p:nvSpPr>
        <p:spPr>
          <a:xfrm>
            <a:off x="4423953" y="2939142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+mj-ea"/>
                <a:ea typeface="+mj-ea"/>
              </a:rPr>
              <a:t>平均值</a:t>
            </a:r>
            <a:r>
              <a:rPr lang="en-US" altLang="zh-TW" dirty="0">
                <a:latin typeface="+mj-ea"/>
                <a:ea typeface="+mj-ea"/>
              </a:rPr>
              <a:t>7.3</a:t>
            </a:r>
            <a:r>
              <a:rPr lang="zh-TW" altLang="en-US" dirty="0">
                <a:latin typeface="+mj-ea"/>
                <a:ea typeface="+mj-ea"/>
              </a:rPr>
              <a:t>，最大值</a:t>
            </a:r>
            <a:r>
              <a:rPr lang="en-US" altLang="zh-TW" dirty="0">
                <a:latin typeface="+mj-ea"/>
                <a:ea typeface="+mj-ea"/>
              </a:rPr>
              <a:t>37</a:t>
            </a:r>
            <a:r>
              <a:rPr lang="zh-TW" altLang="en-US" dirty="0">
                <a:latin typeface="+mj-ea"/>
                <a:ea typeface="+mj-ea"/>
              </a:rPr>
              <a:t>，最小值</a:t>
            </a:r>
            <a:r>
              <a:rPr lang="en-US" altLang="zh-TW" dirty="0">
                <a:latin typeface="+mj-ea"/>
                <a:ea typeface="+mj-ea"/>
              </a:rPr>
              <a:t>0</a:t>
            </a:r>
            <a:r>
              <a:rPr lang="zh-TW" altLang="en-US" dirty="0">
                <a:latin typeface="+mj-ea"/>
                <a:ea typeface="+mj-ea"/>
              </a:rPr>
              <a:t>，總數</a:t>
            </a:r>
            <a:r>
              <a:rPr lang="en-US" altLang="zh-TW" dirty="0">
                <a:latin typeface="+mj-ea"/>
                <a:ea typeface="+mj-ea"/>
              </a:rPr>
              <a:t>811</a:t>
            </a:r>
            <a:r>
              <a:rPr lang="zh-TW" altLang="en-US" dirty="0">
                <a:latin typeface="+mj-ea"/>
                <a:ea typeface="+mj-ea"/>
              </a:rPr>
              <a:t>案</a:t>
            </a:r>
          </a:p>
        </p:txBody>
      </p:sp>
      <p:sp>
        <p:nvSpPr>
          <p:cNvPr id="14" name="圓角矩形 13"/>
          <p:cNvSpPr/>
          <p:nvPr/>
        </p:nvSpPr>
        <p:spPr>
          <a:xfrm>
            <a:off x="4423953" y="3927565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+mj-ea"/>
                <a:ea typeface="+mj-ea"/>
              </a:rPr>
              <a:t>平均值</a:t>
            </a:r>
            <a:r>
              <a:rPr lang="en-US" altLang="zh-TW" dirty="0">
                <a:latin typeface="+mj-ea"/>
                <a:ea typeface="+mj-ea"/>
              </a:rPr>
              <a:t>14.9%</a:t>
            </a:r>
            <a:r>
              <a:rPr lang="zh-TW" altLang="en-US" dirty="0">
                <a:latin typeface="+mj-ea"/>
                <a:ea typeface="+mj-ea"/>
              </a:rPr>
              <a:t>，最大值</a:t>
            </a:r>
            <a:r>
              <a:rPr lang="en-US" altLang="zh-TW" dirty="0">
                <a:latin typeface="+mj-ea"/>
                <a:ea typeface="+mj-ea"/>
              </a:rPr>
              <a:t>100%</a:t>
            </a:r>
            <a:r>
              <a:rPr lang="zh-TW" altLang="en-US" dirty="0">
                <a:latin typeface="+mj-ea"/>
                <a:ea typeface="+mj-ea"/>
              </a:rPr>
              <a:t>，最小值</a:t>
            </a:r>
            <a:r>
              <a:rPr lang="en-US" altLang="zh-TW" dirty="0">
                <a:latin typeface="+mj-ea"/>
                <a:ea typeface="+mj-ea"/>
              </a:rPr>
              <a:t>0%</a:t>
            </a:r>
            <a:r>
              <a:rPr lang="zh-TW" altLang="en-US" dirty="0">
                <a:latin typeface="+mj-ea"/>
                <a:ea typeface="+mj-ea"/>
              </a:rPr>
              <a:t>，總數</a:t>
            </a:r>
            <a:r>
              <a:rPr lang="en-US" altLang="zh-TW" dirty="0">
                <a:latin typeface="+mj-ea"/>
                <a:ea typeface="+mj-ea"/>
              </a:rPr>
              <a:t>157</a:t>
            </a:r>
            <a:r>
              <a:rPr lang="zh-TW" altLang="en-US" dirty="0">
                <a:latin typeface="+mj-ea"/>
                <a:ea typeface="+mj-ea"/>
              </a:rPr>
              <a:t>案</a:t>
            </a:r>
          </a:p>
        </p:txBody>
      </p:sp>
      <p:sp>
        <p:nvSpPr>
          <p:cNvPr id="15" name="圓角矩形 14"/>
          <p:cNvSpPr/>
          <p:nvPr/>
        </p:nvSpPr>
        <p:spPr>
          <a:xfrm>
            <a:off x="4423953" y="4915988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平均值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18.2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，最大值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26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，最小值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0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，總數</a:t>
            </a:r>
            <a:r>
              <a:rPr lang="en-US" altLang="zh-TW" dirty="0" smtClean="0">
                <a:solidFill>
                  <a:schemeClr val="tx1"/>
                </a:solidFill>
                <a:latin typeface="+mj-ea"/>
                <a:ea typeface="+mj-ea"/>
              </a:rPr>
              <a:t>2018</a:t>
            </a:r>
            <a:endParaRPr lang="zh-TW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6" name="圓角矩形 15"/>
          <p:cNvSpPr/>
          <p:nvPr/>
        </p:nvSpPr>
        <p:spPr>
          <a:xfrm>
            <a:off x="4423953" y="5904415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平均值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8.9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，最大值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102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，最小值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0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，總數</a:t>
            </a:r>
            <a:r>
              <a:rPr lang="en-US" altLang="zh-TW" dirty="0" smtClean="0">
                <a:solidFill>
                  <a:schemeClr val="tx1"/>
                </a:solidFill>
                <a:latin typeface="+mj-ea"/>
                <a:ea typeface="+mj-ea"/>
              </a:rPr>
              <a:t>984</a:t>
            </a:r>
            <a:endParaRPr lang="zh-TW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6355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評比方式 </a:t>
            </a:r>
            <a:r>
              <a:rPr lang="en-US" altLang="zh-TW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– </a:t>
            </a:r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全院優質、優良委員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口袋國會整體表現優質立委是於六項指標中（全文提案通過量加權），每一指標之</a:t>
            </a:r>
            <a:r>
              <a:rPr kumimoji="1"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前十位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給予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評等，累計各指標，獲得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以上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(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包括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4A)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為優質，獲得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3A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為優良。</a:t>
            </a:r>
            <a:endParaRPr kumimoji="1"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indent="0">
              <a:buNone/>
            </a:pP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/>
            </a:r>
            <a:b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</a:br>
            <a:endParaRPr kumimoji="1"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由於中途離職立委，無法累計該屆次成績，故口袋國會對於</a:t>
            </a:r>
            <a:r>
              <a:rPr kumimoji="1"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離職立委各項指標均不予以評比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。</a:t>
            </a:r>
            <a:endParaRPr kumimoji="1"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endParaRPr kumimoji="1"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indent="0">
              <a:buNone/>
            </a:pP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註：</a:t>
            </a:r>
            <a:r>
              <a:rPr kumimoji="1" lang="en-US" altLang="zh-TW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1.</a:t>
            </a: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若指標中，第一名超過十人以上，則相同次數者皆計為</a:t>
            </a:r>
            <a:r>
              <a:rPr kumimoji="1" lang="en-US" altLang="zh-TW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，不再選出第二名。</a:t>
            </a:r>
            <a:endParaRPr kumimoji="1" lang="en-US" altLang="zh-TW" sz="1900" i="1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indent="0">
              <a:buNone/>
            </a:pP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        </a:t>
            </a:r>
            <a:r>
              <a:rPr kumimoji="1" lang="en-US" altLang="zh-TW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2.</a:t>
            </a: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若第一名三人次數相同，則兩人都計為同順位，接續排名者為第四名</a:t>
            </a:r>
            <a:r>
              <a:rPr kumimoji="1" lang="zh-TW" altLang="en-US" sz="19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4288339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xmlns="" id="{2CEC6A3E-759E-4215-92EB-7B8314DC6B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36962535"/>
              </p:ext>
            </p:extLst>
          </p:nvPr>
        </p:nvGraphicFramePr>
        <p:xfrm>
          <a:off x="484611" y="881150"/>
          <a:ext cx="11222778" cy="55656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0979">
                  <a:extLst>
                    <a:ext uri="{9D8B030D-6E8A-4147-A177-3AD203B41FA5}">
                      <a16:colId xmlns:a16="http://schemas.microsoft.com/office/drawing/2014/main" xmlns="" val="1078137589"/>
                    </a:ext>
                  </a:extLst>
                </a:gridCol>
                <a:gridCol w="1060994">
                  <a:extLst>
                    <a:ext uri="{9D8B030D-6E8A-4147-A177-3AD203B41FA5}">
                      <a16:colId xmlns:a16="http://schemas.microsoft.com/office/drawing/2014/main" xmlns="" val="742026733"/>
                    </a:ext>
                  </a:extLst>
                </a:gridCol>
                <a:gridCol w="1141917">
                  <a:extLst>
                    <a:ext uri="{9D8B030D-6E8A-4147-A177-3AD203B41FA5}">
                      <a16:colId xmlns:a16="http://schemas.microsoft.com/office/drawing/2014/main" xmlns="" val="1123717973"/>
                    </a:ext>
                  </a:extLst>
                </a:gridCol>
                <a:gridCol w="1186875">
                  <a:extLst>
                    <a:ext uri="{9D8B030D-6E8A-4147-A177-3AD203B41FA5}">
                      <a16:colId xmlns:a16="http://schemas.microsoft.com/office/drawing/2014/main" xmlns="" val="1362152017"/>
                    </a:ext>
                  </a:extLst>
                </a:gridCol>
                <a:gridCol w="1222840">
                  <a:extLst>
                    <a:ext uri="{9D8B030D-6E8A-4147-A177-3AD203B41FA5}">
                      <a16:colId xmlns:a16="http://schemas.microsoft.com/office/drawing/2014/main" xmlns="" val="9243640"/>
                    </a:ext>
                  </a:extLst>
                </a:gridCol>
                <a:gridCol w="1249814">
                  <a:extLst>
                    <a:ext uri="{9D8B030D-6E8A-4147-A177-3AD203B41FA5}">
                      <a16:colId xmlns:a16="http://schemas.microsoft.com/office/drawing/2014/main" xmlns="" val="657770272"/>
                    </a:ext>
                  </a:extLst>
                </a:gridCol>
                <a:gridCol w="1195866">
                  <a:extLst>
                    <a:ext uri="{9D8B030D-6E8A-4147-A177-3AD203B41FA5}">
                      <a16:colId xmlns:a16="http://schemas.microsoft.com/office/drawing/2014/main" xmlns="" val="312895003"/>
                    </a:ext>
                  </a:extLst>
                </a:gridCol>
                <a:gridCol w="1303514">
                  <a:extLst>
                    <a:ext uri="{9D8B030D-6E8A-4147-A177-3AD203B41FA5}">
                      <a16:colId xmlns:a16="http://schemas.microsoft.com/office/drawing/2014/main" xmlns="" val="2910582010"/>
                    </a:ext>
                  </a:extLst>
                </a:gridCol>
                <a:gridCol w="729979">
                  <a:extLst>
                    <a:ext uri="{9D8B030D-6E8A-4147-A177-3AD203B41FA5}">
                      <a16:colId xmlns:a16="http://schemas.microsoft.com/office/drawing/2014/main" xmlns="" val="3558817654"/>
                    </a:ext>
                  </a:extLst>
                </a:gridCol>
              </a:tblGrid>
              <a:tr h="722608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立委名稱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所屬委員會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全文通過量</a:t>
                      </a:r>
                      <a:endParaRPr lang="en-US" altLang="zh-TW" sz="1600" b="1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/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兩顆星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部分通過量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跨委員會發言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評價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45337679"/>
                  </a:ext>
                </a:extLst>
              </a:tr>
              <a:tr h="456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楊瓊瓔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國，區域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)5A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latin typeface="Calibri"/>
                          <a:ea typeface="標楷體"/>
                          <a:cs typeface="Times New Roman"/>
                        </a:rPr>
                        <a:t>經濟</a:t>
                      </a:r>
                      <a:endParaRPr lang="zh-TW" sz="1600" b="1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3421640584"/>
                  </a:ext>
                </a:extLst>
              </a:tr>
              <a:tr h="6807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張其祿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眾</a:t>
                      </a: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，不分區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)5A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財政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2827746649"/>
                  </a:ext>
                </a:extLst>
              </a:tr>
              <a:tr h="456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林奕華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國，區域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)5A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latin typeface="Calibri"/>
                          <a:ea typeface="標楷體"/>
                          <a:cs typeface="Times New Roman"/>
                        </a:rPr>
                        <a:t>教育</a:t>
                      </a:r>
                      <a:endParaRPr lang="zh-TW" sz="1600" b="1" kern="10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latin typeface="Calibri"/>
                          <a:ea typeface="標楷體"/>
                          <a:cs typeface="Times New Roman"/>
                        </a:rPr>
                        <a:t>文化</a:t>
                      </a:r>
                      <a:endParaRPr lang="zh-TW" sz="1600" b="1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725266233"/>
                  </a:ext>
                </a:extLst>
              </a:tr>
              <a:tr h="456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高虹安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眾</a:t>
                      </a: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，不分區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)4A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經濟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>
                        <a:latin typeface="標楷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>
                        <a:latin typeface="標楷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2563950808"/>
                  </a:ext>
                </a:extLst>
              </a:tr>
              <a:tr h="456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洪孟楷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國，區域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)4A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latin typeface="Calibri"/>
                          <a:ea typeface="標楷體"/>
                          <a:cs typeface="Times New Roman"/>
                        </a:rPr>
                        <a:t>交通</a:t>
                      </a:r>
                      <a:endParaRPr lang="zh-TW" sz="1600" b="1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0">
                          <a:latin typeface="Calibri"/>
                          <a:ea typeface="標楷體"/>
                          <a:cs typeface="新細明體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2964927701"/>
                  </a:ext>
                </a:extLst>
              </a:tr>
              <a:tr h="6807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陳椒華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時，</a:t>
                      </a: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不分區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)4A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交通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>
                        <a:latin typeface="標楷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965409021"/>
                  </a:ext>
                </a:extLst>
              </a:tr>
              <a:tr h="6807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范雲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民，不分區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)4A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教育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文化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0">
                          <a:latin typeface="Calibri"/>
                          <a:ea typeface="標楷體"/>
                          <a:cs typeface="新細明體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0">
                          <a:latin typeface="Calibri"/>
                          <a:ea typeface="標楷體"/>
                          <a:cs typeface="新細明體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>
                        <a:latin typeface="標楷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3688130486"/>
                  </a:ext>
                </a:extLst>
              </a:tr>
              <a:tr h="456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鄭天財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國，區域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)4A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內政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>
                        <a:latin typeface="標楷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3560157298"/>
                  </a:ext>
                </a:extLst>
              </a:tr>
              <a:tr h="456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萬美玲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國，區域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)4A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教育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文化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>
                        <a:latin typeface="標楷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 dirty="0">
                        <a:latin typeface="標楷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380418878"/>
                  </a:ext>
                </a:extLst>
              </a:tr>
            </a:tbl>
          </a:graphicData>
        </a:graphic>
      </p:graphicFrame>
      <p:sp>
        <p:nvSpPr>
          <p:cNvPr id="5" name="標題 1">
            <a:extLst>
              <a:ext uri="{FF2B5EF4-FFF2-40B4-BE49-F238E27FC236}">
                <a16:creationId xmlns:a16="http://schemas.microsoft.com/office/drawing/2014/main" xmlns="" id="{73172BC7-E027-4C0A-86EA-4921F59FC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764" y="154236"/>
            <a:ext cx="6062472" cy="843291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全院表現優質委員</a:t>
            </a:r>
          </a:p>
        </p:txBody>
      </p:sp>
    </p:spTree>
    <p:extLst>
      <p:ext uri="{BB962C8B-B14F-4D97-AF65-F5344CB8AC3E}">
        <p14:creationId xmlns:p14="http://schemas.microsoft.com/office/powerpoint/2010/main" xmlns="" val="692784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xmlns="" id="{3A6610C4-37EF-4E4E-8AF9-74A2B85CC1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64971495"/>
              </p:ext>
            </p:extLst>
          </p:nvPr>
        </p:nvGraphicFramePr>
        <p:xfrm>
          <a:off x="307571" y="1047407"/>
          <a:ext cx="11563004" cy="54032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9768">
                  <a:extLst>
                    <a:ext uri="{9D8B030D-6E8A-4147-A177-3AD203B41FA5}">
                      <a16:colId xmlns:a16="http://schemas.microsoft.com/office/drawing/2014/main" xmlns="" val="3685941679"/>
                    </a:ext>
                  </a:extLst>
                </a:gridCol>
                <a:gridCol w="1161079">
                  <a:extLst>
                    <a:ext uri="{9D8B030D-6E8A-4147-A177-3AD203B41FA5}">
                      <a16:colId xmlns:a16="http://schemas.microsoft.com/office/drawing/2014/main" xmlns="" val="3723949438"/>
                    </a:ext>
                  </a:extLst>
                </a:gridCol>
                <a:gridCol w="1080310">
                  <a:extLst>
                    <a:ext uri="{9D8B030D-6E8A-4147-A177-3AD203B41FA5}">
                      <a16:colId xmlns:a16="http://schemas.microsoft.com/office/drawing/2014/main" xmlns="" val="2241119460"/>
                    </a:ext>
                  </a:extLst>
                </a:gridCol>
                <a:gridCol w="1161079">
                  <a:extLst>
                    <a:ext uri="{9D8B030D-6E8A-4147-A177-3AD203B41FA5}">
                      <a16:colId xmlns:a16="http://schemas.microsoft.com/office/drawing/2014/main" xmlns="" val="1936455452"/>
                    </a:ext>
                  </a:extLst>
                </a:gridCol>
                <a:gridCol w="1322622">
                  <a:extLst>
                    <a:ext uri="{9D8B030D-6E8A-4147-A177-3AD203B41FA5}">
                      <a16:colId xmlns:a16="http://schemas.microsoft.com/office/drawing/2014/main" xmlns="" val="4063132582"/>
                    </a:ext>
                  </a:extLst>
                </a:gridCol>
                <a:gridCol w="1262043">
                  <a:extLst>
                    <a:ext uri="{9D8B030D-6E8A-4147-A177-3AD203B41FA5}">
                      <a16:colId xmlns:a16="http://schemas.microsoft.com/office/drawing/2014/main" xmlns="" val="3544152294"/>
                    </a:ext>
                  </a:extLst>
                </a:gridCol>
                <a:gridCol w="1287117">
                  <a:extLst>
                    <a:ext uri="{9D8B030D-6E8A-4147-A177-3AD203B41FA5}">
                      <a16:colId xmlns:a16="http://schemas.microsoft.com/office/drawing/2014/main" xmlns="" val="2582233729"/>
                    </a:ext>
                  </a:extLst>
                </a:gridCol>
                <a:gridCol w="1467274">
                  <a:extLst>
                    <a:ext uri="{9D8B030D-6E8A-4147-A177-3AD203B41FA5}">
                      <a16:colId xmlns:a16="http://schemas.microsoft.com/office/drawing/2014/main" xmlns="" val="3737732214"/>
                    </a:ext>
                  </a:extLst>
                </a:gridCol>
                <a:gridCol w="731712">
                  <a:extLst>
                    <a:ext uri="{9D8B030D-6E8A-4147-A177-3AD203B41FA5}">
                      <a16:colId xmlns:a16="http://schemas.microsoft.com/office/drawing/2014/main" xmlns="" val="3867327370"/>
                    </a:ext>
                  </a:extLst>
                </a:gridCol>
              </a:tblGrid>
              <a:tr h="84255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立委名稱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所屬委員會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全文通過量</a:t>
                      </a:r>
                      <a:endParaRPr lang="en-US" altLang="zh-TW" sz="1600" b="1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/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兩顆星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部分通過量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跨委員會發言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評價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83377613"/>
                  </a:ext>
                </a:extLst>
              </a:tr>
              <a:tr h="532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吳琪銘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民，區域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)3A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latin typeface="Calibri"/>
                          <a:ea typeface="標楷體"/>
                          <a:cs typeface="Times New Roman"/>
                        </a:rPr>
                        <a:t>內政</a:t>
                      </a:r>
                      <a:endParaRPr lang="zh-TW" sz="1600" b="1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0">
                          <a:latin typeface="Calibri"/>
                          <a:ea typeface="標楷體"/>
                          <a:cs typeface="新細明體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>
                          <a:effectLst/>
                          <a:latin typeface="+mj-ea"/>
                          <a:ea typeface="+mj-ea"/>
                        </a:rPr>
                        <a:t>優良</a:t>
                      </a:r>
                      <a:endParaRPr lang="zh-TW" altLang="en-US" sz="1600" b="1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455936008"/>
                  </a:ext>
                </a:extLst>
              </a:tr>
              <a:tr h="532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林為洲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國，區域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)3A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latin typeface="Calibri"/>
                          <a:ea typeface="標楷體"/>
                          <a:cs typeface="Times New Roman"/>
                        </a:rPr>
                        <a:t>社福</a:t>
                      </a:r>
                      <a:endParaRPr lang="zh-TW" sz="1600" b="1" kern="10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latin typeface="Calibri"/>
                          <a:ea typeface="標楷體"/>
                          <a:cs typeface="Times New Roman"/>
                        </a:rPr>
                        <a:t>衛環</a:t>
                      </a:r>
                      <a:endParaRPr lang="zh-TW" sz="1600" b="1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0">
                          <a:latin typeface="Calibri"/>
                          <a:ea typeface="標楷體"/>
                          <a:cs typeface="新細明體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>
                        <a:latin typeface="標楷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>
                          <a:effectLst/>
                          <a:latin typeface="+mj-ea"/>
                          <a:ea typeface="+mj-ea"/>
                        </a:rPr>
                        <a:t>優良</a:t>
                      </a:r>
                      <a:endParaRPr lang="zh-TW" altLang="en-US" sz="1600" b="1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700260617"/>
                  </a:ext>
                </a:extLst>
              </a:tr>
              <a:tr h="532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黃國書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無，區域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)3A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教育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文化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>
                          <a:effectLst/>
                          <a:latin typeface="+mj-ea"/>
                          <a:ea typeface="+mj-ea"/>
                        </a:rPr>
                        <a:t>優良</a:t>
                      </a:r>
                      <a:endParaRPr lang="zh-TW" altLang="en-US" sz="1600" b="1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3881755015"/>
                  </a:ext>
                </a:extLst>
              </a:tr>
              <a:tr h="532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陳亭妃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民，區域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)3A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經濟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>
                        <a:latin typeface="標楷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>
                          <a:effectLst/>
                          <a:latin typeface="+mj-ea"/>
                          <a:ea typeface="+mj-ea"/>
                        </a:rPr>
                        <a:t>優良</a:t>
                      </a:r>
                      <a:endParaRPr lang="zh-TW" altLang="en-US" sz="1600" b="1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2243376885"/>
                  </a:ext>
                </a:extLst>
              </a:tr>
              <a:tr h="6839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溫玉霞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國，不分區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)3A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外交</a:t>
                      </a:r>
                      <a:endParaRPr lang="en-US" altLang="zh-TW" sz="1600" b="1" kern="100" dirty="0" smtClean="0">
                        <a:latin typeface="Calibri"/>
                        <a:ea typeface="標楷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國防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>
                        <a:latin typeface="標楷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優良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2145576568"/>
                  </a:ext>
                </a:extLst>
              </a:tr>
              <a:tr h="6839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游</a:t>
                      </a:r>
                      <a:r>
                        <a:rPr lang="zh-TW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毓蘭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國，不分區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)3A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司法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法制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>
                        <a:latin typeface="標楷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>
                        <a:latin typeface="標楷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優良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3334598629"/>
                  </a:ext>
                </a:extLst>
              </a:tr>
              <a:tr h="532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賴品妤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民，區域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)3A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教育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文化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優良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4099468227"/>
                  </a:ext>
                </a:extLst>
              </a:tr>
              <a:tr h="532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賴惠員</a:t>
                      </a:r>
                      <a:r>
                        <a:rPr 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民，區域</a:t>
                      </a:r>
                      <a:r>
                        <a:rPr lang="en-US" sz="1600" b="1" kern="100" dirty="0" smtClean="0">
                          <a:latin typeface="Calibri"/>
                          <a:ea typeface="標楷體"/>
                          <a:cs typeface="Times New Roman"/>
                        </a:rPr>
                        <a:t>)3A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社福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衛環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kern="0">
                        <a:latin typeface="標楷體"/>
                        <a:ea typeface="新細明體"/>
                        <a:cs typeface="新細明體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優良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2211356884"/>
                  </a:ext>
                </a:extLst>
              </a:tr>
            </a:tbl>
          </a:graphicData>
        </a:graphic>
      </p:graphicFrame>
      <p:sp>
        <p:nvSpPr>
          <p:cNvPr id="5" name="標題 1">
            <a:extLst>
              <a:ext uri="{FF2B5EF4-FFF2-40B4-BE49-F238E27FC236}">
                <a16:creationId xmlns:a16="http://schemas.microsoft.com/office/drawing/2014/main" xmlns="" id="{D8737B01-85EC-4241-8E61-C0FD6C183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763" y="266099"/>
            <a:ext cx="6062472" cy="789618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全院表現優良委員</a:t>
            </a:r>
          </a:p>
        </p:txBody>
      </p:sp>
    </p:spTree>
    <p:extLst>
      <p:ext uri="{BB962C8B-B14F-4D97-AF65-F5344CB8AC3E}">
        <p14:creationId xmlns:p14="http://schemas.microsoft.com/office/powerpoint/2010/main" xmlns="" val="2553362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1025" y="0"/>
            <a:ext cx="10058400" cy="1609344"/>
          </a:xfrm>
        </p:spPr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評比指標</a:t>
            </a:r>
            <a:r>
              <a:rPr lang="en-US" altLang="zh-TW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：</a:t>
            </a:r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委員會</a:t>
            </a: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xmlns="" id="{12D4B5AE-E84F-4FD8-9FA4-B6D6D5A65B99}"/>
              </a:ext>
            </a:extLst>
          </p:cNvPr>
          <p:cNvGrpSpPr/>
          <p:nvPr/>
        </p:nvGrpSpPr>
        <p:grpSpPr>
          <a:xfrm>
            <a:off x="1687113" y="1144073"/>
            <a:ext cx="8817772" cy="4669143"/>
            <a:chOff x="1792589" y="1276541"/>
            <a:chExt cx="8817772" cy="4669143"/>
          </a:xfrm>
        </p:grpSpPr>
        <p:sp>
          <p:nvSpPr>
            <p:cNvPr id="6" name="手繪多邊形: 圖案 5">
              <a:extLst>
                <a:ext uri="{FF2B5EF4-FFF2-40B4-BE49-F238E27FC236}">
                  <a16:creationId xmlns:a16="http://schemas.microsoft.com/office/drawing/2014/main" xmlns="" id="{6332072B-9DF9-47D5-A57D-72A8C67CF375}"/>
                </a:ext>
              </a:extLst>
            </p:cNvPr>
            <p:cNvSpPr/>
            <p:nvPr/>
          </p:nvSpPr>
          <p:spPr>
            <a:xfrm>
              <a:off x="5176535" y="3726595"/>
              <a:ext cx="2219089" cy="2219089"/>
            </a:xfrm>
            <a:custGeom>
              <a:avLst/>
              <a:gdLst>
                <a:gd name="connsiteX0" fmla="*/ 0 w 2219089"/>
                <a:gd name="connsiteY0" fmla="*/ 1109545 h 2219089"/>
                <a:gd name="connsiteX1" fmla="*/ 1109545 w 2219089"/>
                <a:gd name="connsiteY1" fmla="*/ 0 h 2219089"/>
                <a:gd name="connsiteX2" fmla="*/ 2219090 w 2219089"/>
                <a:gd name="connsiteY2" fmla="*/ 1109545 h 2219089"/>
                <a:gd name="connsiteX3" fmla="*/ 1109545 w 2219089"/>
                <a:gd name="connsiteY3" fmla="*/ 2219090 h 2219089"/>
                <a:gd name="connsiteX4" fmla="*/ 0 w 2219089"/>
                <a:gd name="connsiteY4" fmla="*/ 1109545 h 2219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9089" h="2219089">
                  <a:moveTo>
                    <a:pt x="0" y="1109545"/>
                  </a:moveTo>
                  <a:cubicBezTo>
                    <a:pt x="0" y="496760"/>
                    <a:pt x="496760" y="0"/>
                    <a:pt x="1109545" y="0"/>
                  </a:cubicBezTo>
                  <a:cubicBezTo>
                    <a:pt x="1722330" y="0"/>
                    <a:pt x="2219090" y="496760"/>
                    <a:pt x="2219090" y="1109545"/>
                  </a:cubicBezTo>
                  <a:cubicBezTo>
                    <a:pt x="2219090" y="1722330"/>
                    <a:pt x="1722330" y="2219090"/>
                    <a:pt x="1109545" y="2219090"/>
                  </a:cubicBezTo>
                  <a:cubicBezTo>
                    <a:pt x="496760" y="2219090"/>
                    <a:pt x="0" y="1722330"/>
                    <a:pt x="0" y="1109545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50378" tIns="350378" rIns="350378" bIns="350378" numCol="1" spcCol="1270" anchor="ctr" anchorCtr="0">
              <a:noAutofit/>
            </a:bodyPr>
            <a:lstStyle/>
            <a:p>
              <a:pPr marL="0" lvl="0" indent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4000" b="1" kern="1200" dirty="0">
                  <a:latin typeface="微軟正黑體"/>
                  <a:ea typeface="微軟正黑體"/>
                  <a:cs typeface="微軟正黑體"/>
                </a:rPr>
                <a:t>等第</a:t>
              </a:r>
              <a:br>
                <a:rPr lang="zh-TW" altLang="en-US" sz="4000" b="1" kern="1200" dirty="0">
                  <a:latin typeface="微軟正黑體"/>
                  <a:ea typeface="微軟正黑體"/>
                  <a:cs typeface="微軟正黑體"/>
                </a:rPr>
              </a:br>
              <a:r>
                <a:rPr lang="zh-TW" altLang="en-US" sz="4000" b="1" kern="1200" dirty="0">
                  <a:latin typeface="微軟正黑體"/>
                  <a:ea typeface="微軟正黑體"/>
                  <a:cs typeface="微軟正黑體"/>
                </a:rPr>
                <a:t>評比</a:t>
              </a:r>
            </a:p>
          </p:txBody>
        </p:sp>
        <p:sp>
          <p:nvSpPr>
            <p:cNvPr id="7" name="箭號: 向左 6">
              <a:extLst>
                <a:ext uri="{FF2B5EF4-FFF2-40B4-BE49-F238E27FC236}">
                  <a16:creationId xmlns:a16="http://schemas.microsoft.com/office/drawing/2014/main" xmlns="" id="{F2C93CCF-DD33-437C-B476-D915AF4B3AAA}"/>
                </a:ext>
              </a:extLst>
            </p:cNvPr>
            <p:cNvSpPr/>
            <p:nvPr/>
          </p:nvSpPr>
          <p:spPr>
            <a:xfrm rot="10800000">
              <a:off x="2953632" y="4770940"/>
              <a:ext cx="2033378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手繪多邊形: 圖案 7">
              <a:extLst>
                <a:ext uri="{FF2B5EF4-FFF2-40B4-BE49-F238E27FC236}">
                  <a16:creationId xmlns:a16="http://schemas.microsoft.com/office/drawing/2014/main" xmlns="" id="{E06E34F7-D485-4268-9A26-B1C4D47842BF}"/>
                </a:ext>
              </a:extLst>
            </p:cNvPr>
            <p:cNvSpPr/>
            <p:nvPr/>
          </p:nvSpPr>
          <p:spPr>
            <a:xfrm>
              <a:off x="1870340" y="4364634"/>
              <a:ext cx="2219089" cy="1360426"/>
            </a:xfrm>
            <a:custGeom>
              <a:avLst/>
              <a:gdLst>
                <a:gd name="connsiteX0" fmla="*/ 0 w 2694428"/>
                <a:gd name="connsiteY0" fmla="*/ 168651 h 1686508"/>
                <a:gd name="connsiteX1" fmla="*/ 168651 w 2694428"/>
                <a:gd name="connsiteY1" fmla="*/ 0 h 1686508"/>
                <a:gd name="connsiteX2" fmla="*/ 2525777 w 2694428"/>
                <a:gd name="connsiteY2" fmla="*/ 0 h 1686508"/>
                <a:gd name="connsiteX3" fmla="*/ 2694428 w 2694428"/>
                <a:gd name="connsiteY3" fmla="*/ 168651 h 1686508"/>
                <a:gd name="connsiteX4" fmla="*/ 2694428 w 2694428"/>
                <a:gd name="connsiteY4" fmla="*/ 1517857 h 1686508"/>
                <a:gd name="connsiteX5" fmla="*/ 2525777 w 2694428"/>
                <a:gd name="connsiteY5" fmla="*/ 1686508 h 1686508"/>
                <a:gd name="connsiteX6" fmla="*/ 168651 w 2694428"/>
                <a:gd name="connsiteY6" fmla="*/ 1686508 h 1686508"/>
                <a:gd name="connsiteX7" fmla="*/ 0 w 2694428"/>
                <a:gd name="connsiteY7" fmla="*/ 1517857 h 1686508"/>
                <a:gd name="connsiteX8" fmla="*/ 0 w 2694428"/>
                <a:gd name="connsiteY8" fmla="*/ 168651 h 1686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94428" h="1686508">
                  <a:moveTo>
                    <a:pt x="0" y="168651"/>
                  </a:moveTo>
                  <a:cubicBezTo>
                    <a:pt x="0" y="75508"/>
                    <a:pt x="75508" y="0"/>
                    <a:pt x="168651" y="0"/>
                  </a:cubicBezTo>
                  <a:lnTo>
                    <a:pt x="2525777" y="0"/>
                  </a:lnTo>
                  <a:cubicBezTo>
                    <a:pt x="2618920" y="0"/>
                    <a:pt x="2694428" y="75508"/>
                    <a:pt x="2694428" y="168651"/>
                  </a:cubicBezTo>
                  <a:lnTo>
                    <a:pt x="2694428" y="1517857"/>
                  </a:lnTo>
                  <a:cubicBezTo>
                    <a:pt x="2694428" y="1611000"/>
                    <a:pt x="2618920" y="1686508"/>
                    <a:pt x="2525777" y="1686508"/>
                  </a:cubicBezTo>
                  <a:lnTo>
                    <a:pt x="168651" y="1686508"/>
                  </a:lnTo>
                  <a:cubicBezTo>
                    <a:pt x="75508" y="1686508"/>
                    <a:pt x="0" y="1611000"/>
                    <a:pt x="0" y="1517857"/>
                  </a:cubicBezTo>
                  <a:lnTo>
                    <a:pt x="0" y="168651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3686" tIns="83686" rIns="83686" bIns="83686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endParaRPr lang="en-US" altLang="zh-TW" sz="1800" b="1" kern="1200" dirty="0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endParaRP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法律全文主提案量</a:t>
              </a:r>
              <a:endParaRPr lang="zh-TW" altLang="en-US" sz="1800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  <p:sp>
          <p:nvSpPr>
            <p:cNvPr id="9" name="箭號: 向左 8">
              <a:extLst>
                <a:ext uri="{FF2B5EF4-FFF2-40B4-BE49-F238E27FC236}">
                  <a16:creationId xmlns:a16="http://schemas.microsoft.com/office/drawing/2014/main" xmlns="" id="{F9ADDA33-66F1-4765-814E-BA9E7042CDEA}"/>
                </a:ext>
              </a:extLst>
            </p:cNvPr>
            <p:cNvSpPr/>
            <p:nvPr/>
          </p:nvSpPr>
          <p:spPr>
            <a:xfrm rot="13071262">
              <a:off x="3320710" y="3226076"/>
              <a:ext cx="2142200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手繪多邊形: 圖案 9">
              <a:extLst>
                <a:ext uri="{FF2B5EF4-FFF2-40B4-BE49-F238E27FC236}">
                  <a16:creationId xmlns:a16="http://schemas.microsoft.com/office/drawing/2014/main" xmlns="" id="{557754DF-F9DF-45B2-B9FB-5538A6418FF7}"/>
                </a:ext>
              </a:extLst>
            </p:cNvPr>
            <p:cNvSpPr/>
            <p:nvPr/>
          </p:nvSpPr>
          <p:spPr>
            <a:xfrm>
              <a:off x="1792589" y="2448090"/>
              <a:ext cx="2933322" cy="1144312"/>
            </a:xfrm>
            <a:custGeom>
              <a:avLst/>
              <a:gdLst>
                <a:gd name="connsiteX0" fmla="*/ 0 w 2933322"/>
                <a:gd name="connsiteY0" fmla="*/ 114431 h 1144312"/>
                <a:gd name="connsiteX1" fmla="*/ 114431 w 2933322"/>
                <a:gd name="connsiteY1" fmla="*/ 0 h 1144312"/>
                <a:gd name="connsiteX2" fmla="*/ 2818891 w 2933322"/>
                <a:gd name="connsiteY2" fmla="*/ 0 h 1144312"/>
                <a:gd name="connsiteX3" fmla="*/ 2933322 w 2933322"/>
                <a:gd name="connsiteY3" fmla="*/ 114431 h 1144312"/>
                <a:gd name="connsiteX4" fmla="*/ 2933322 w 2933322"/>
                <a:gd name="connsiteY4" fmla="*/ 1029881 h 1144312"/>
                <a:gd name="connsiteX5" fmla="*/ 2818891 w 2933322"/>
                <a:gd name="connsiteY5" fmla="*/ 1144312 h 1144312"/>
                <a:gd name="connsiteX6" fmla="*/ 114431 w 2933322"/>
                <a:gd name="connsiteY6" fmla="*/ 1144312 h 1144312"/>
                <a:gd name="connsiteX7" fmla="*/ 0 w 2933322"/>
                <a:gd name="connsiteY7" fmla="*/ 1029881 h 1144312"/>
                <a:gd name="connsiteX8" fmla="*/ 0 w 2933322"/>
                <a:gd name="connsiteY8" fmla="*/ 114431 h 114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3322" h="1144312">
                  <a:moveTo>
                    <a:pt x="0" y="114431"/>
                  </a:moveTo>
                  <a:cubicBezTo>
                    <a:pt x="0" y="51233"/>
                    <a:pt x="51233" y="0"/>
                    <a:pt x="114431" y="0"/>
                  </a:cubicBezTo>
                  <a:lnTo>
                    <a:pt x="2818891" y="0"/>
                  </a:lnTo>
                  <a:cubicBezTo>
                    <a:pt x="2882089" y="0"/>
                    <a:pt x="2933322" y="51233"/>
                    <a:pt x="2933322" y="114431"/>
                  </a:cubicBezTo>
                  <a:lnTo>
                    <a:pt x="2933322" y="1029881"/>
                  </a:lnTo>
                  <a:cubicBezTo>
                    <a:pt x="2933322" y="1093079"/>
                    <a:pt x="2882089" y="1144312"/>
                    <a:pt x="2818891" y="1144312"/>
                  </a:cubicBezTo>
                  <a:lnTo>
                    <a:pt x="114431" y="1144312"/>
                  </a:lnTo>
                  <a:cubicBezTo>
                    <a:pt x="51233" y="1144312"/>
                    <a:pt x="0" y="1093079"/>
                    <a:pt x="0" y="1029881"/>
                  </a:cubicBezTo>
                  <a:lnTo>
                    <a:pt x="0" y="114431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7806" tIns="67806" rIns="67806" bIns="67806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endParaRPr lang="en-US" altLang="zh-TW" sz="1800" b="1" kern="1200" dirty="0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endParaRP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法律全文主提案通過量</a:t>
              </a:r>
              <a:endParaRPr lang="zh-TW" altLang="en-US" sz="1800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  <p:sp>
          <p:nvSpPr>
            <p:cNvPr id="11" name="箭號: 向左 10">
              <a:extLst>
                <a:ext uri="{FF2B5EF4-FFF2-40B4-BE49-F238E27FC236}">
                  <a16:creationId xmlns:a16="http://schemas.microsoft.com/office/drawing/2014/main" xmlns="" id="{E96F3418-6C21-4515-8F51-D6A44DD68225}"/>
                </a:ext>
              </a:extLst>
            </p:cNvPr>
            <p:cNvSpPr/>
            <p:nvPr/>
          </p:nvSpPr>
          <p:spPr>
            <a:xfrm rot="16201404">
              <a:off x="5146589" y="2285887"/>
              <a:ext cx="2134773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手繪多邊形: 圖案 11">
              <a:extLst>
                <a:ext uri="{FF2B5EF4-FFF2-40B4-BE49-F238E27FC236}">
                  <a16:creationId xmlns:a16="http://schemas.microsoft.com/office/drawing/2014/main" xmlns="" id="{AEE7583E-30CF-41DA-8F88-9511A3BCF267}"/>
                </a:ext>
              </a:extLst>
            </p:cNvPr>
            <p:cNvSpPr/>
            <p:nvPr/>
          </p:nvSpPr>
          <p:spPr>
            <a:xfrm>
              <a:off x="4896524" y="1276541"/>
              <a:ext cx="2688273" cy="1108554"/>
            </a:xfrm>
            <a:custGeom>
              <a:avLst/>
              <a:gdLst>
                <a:gd name="connsiteX0" fmla="*/ 0 w 2688273"/>
                <a:gd name="connsiteY0" fmla="*/ 120784 h 1207843"/>
                <a:gd name="connsiteX1" fmla="*/ 120784 w 2688273"/>
                <a:gd name="connsiteY1" fmla="*/ 0 h 1207843"/>
                <a:gd name="connsiteX2" fmla="*/ 2567489 w 2688273"/>
                <a:gd name="connsiteY2" fmla="*/ 0 h 1207843"/>
                <a:gd name="connsiteX3" fmla="*/ 2688273 w 2688273"/>
                <a:gd name="connsiteY3" fmla="*/ 120784 h 1207843"/>
                <a:gd name="connsiteX4" fmla="*/ 2688273 w 2688273"/>
                <a:gd name="connsiteY4" fmla="*/ 1087059 h 1207843"/>
                <a:gd name="connsiteX5" fmla="*/ 2567489 w 2688273"/>
                <a:gd name="connsiteY5" fmla="*/ 1207843 h 1207843"/>
                <a:gd name="connsiteX6" fmla="*/ 120784 w 2688273"/>
                <a:gd name="connsiteY6" fmla="*/ 1207843 h 1207843"/>
                <a:gd name="connsiteX7" fmla="*/ 0 w 2688273"/>
                <a:gd name="connsiteY7" fmla="*/ 1087059 h 1207843"/>
                <a:gd name="connsiteX8" fmla="*/ 0 w 2688273"/>
                <a:gd name="connsiteY8" fmla="*/ 120784 h 120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88273" h="1207843">
                  <a:moveTo>
                    <a:pt x="0" y="120784"/>
                  </a:moveTo>
                  <a:cubicBezTo>
                    <a:pt x="0" y="54077"/>
                    <a:pt x="54077" y="0"/>
                    <a:pt x="120784" y="0"/>
                  </a:cubicBezTo>
                  <a:lnTo>
                    <a:pt x="2567489" y="0"/>
                  </a:lnTo>
                  <a:cubicBezTo>
                    <a:pt x="2634196" y="0"/>
                    <a:pt x="2688273" y="54077"/>
                    <a:pt x="2688273" y="120784"/>
                  </a:cubicBezTo>
                  <a:lnTo>
                    <a:pt x="2688273" y="1087059"/>
                  </a:lnTo>
                  <a:cubicBezTo>
                    <a:pt x="2688273" y="1153766"/>
                    <a:pt x="2634196" y="1207843"/>
                    <a:pt x="2567489" y="1207843"/>
                  </a:cubicBezTo>
                  <a:lnTo>
                    <a:pt x="120784" y="1207843"/>
                  </a:lnTo>
                  <a:cubicBezTo>
                    <a:pt x="54077" y="1207843"/>
                    <a:pt x="0" y="1153766"/>
                    <a:pt x="0" y="1087059"/>
                  </a:cubicBezTo>
                  <a:lnTo>
                    <a:pt x="0" y="12078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667" tIns="69667" rIns="69667" bIns="69667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endParaRPr lang="en-US" altLang="zh-TW" sz="1800" b="1" kern="1200" dirty="0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endParaRP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法律部分條文修正提案量</a:t>
              </a:r>
              <a:endParaRPr lang="zh-TW" altLang="en-US" sz="1800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  <p:sp>
          <p:nvSpPr>
            <p:cNvPr id="13" name="箭號: 向左 12">
              <a:extLst>
                <a:ext uri="{FF2B5EF4-FFF2-40B4-BE49-F238E27FC236}">
                  <a16:creationId xmlns:a16="http://schemas.microsoft.com/office/drawing/2014/main" xmlns="" id="{5ED504A6-9B31-4D46-B944-839BD59F1B8B}"/>
                </a:ext>
              </a:extLst>
            </p:cNvPr>
            <p:cNvSpPr/>
            <p:nvPr/>
          </p:nvSpPr>
          <p:spPr>
            <a:xfrm rot="19419977">
              <a:off x="7023895" y="3089316"/>
              <a:ext cx="2192682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手繪多邊形: 圖案 13">
              <a:extLst>
                <a:ext uri="{FF2B5EF4-FFF2-40B4-BE49-F238E27FC236}">
                  <a16:creationId xmlns:a16="http://schemas.microsoft.com/office/drawing/2014/main" xmlns="" id="{D32ED81D-6CD4-46D7-89A9-B001388DA2F1}"/>
                </a:ext>
              </a:extLst>
            </p:cNvPr>
            <p:cNvSpPr/>
            <p:nvPr/>
          </p:nvSpPr>
          <p:spPr>
            <a:xfrm>
              <a:off x="7771209" y="2403815"/>
              <a:ext cx="2839152" cy="1189275"/>
            </a:xfrm>
            <a:custGeom>
              <a:avLst/>
              <a:gdLst>
                <a:gd name="connsiteX0" fmla="*/ 0 w 2839152"/>
                <a:gd name="connsiteY0" fmla="*/ 118928 h 1189275"/>
                <a:gd name="connsiteX1" fmla="*/ 118928 w 2839152"/>
                <a:gd name="connsiteY1" fmla="*/ 0 h 1189275"/>
                <a:gd name="connsiteX2" fmla="*/ 2720225 w 2839152"/>
                <a:gd name="connsiteY2" fmla="*/ 0 h 1189275"/>
                <a:gd name="connsiteX3" fmla="*/ 2839153 w 2839152"/>
                <a:gd name="connsiteY3" fmla="*/ 118928 h 1189275"/>
                <a:gd name="connsiteX4" fmla="*/ 2839152 w 2839152"/>
                <a:gd name="connsiteY4" fmla="*/ 1070348 h 1189275"/>
                <a:gd name="connsiteX5" fmla="*/ 2720224 w 2839152"/>
                <a:gd name="connsiteY5" fmla="*/ 1189276 h 1189275"/>
                <a:gd name="connsiteX6" fmla="*/ 118928 w 2839152"/>
                <a:gd name="connsiteY6" fmla="*/ 1189275 h 1189275"/>
                <a:gd name="connsiteX7" fmla="*/ 0 w 2839152"/>
                <a:gd name="connsiteY7" fmla="*/ 1070347 h 1189275"/>
                <a:gd name="connsiteX8" fmla="*/ 0 w 2839152"/>
                <a:gd name="connsiteY8" fmla="*/ 118928 h 118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39152" h="1189275">
                  <a:moveTo>
                    <a:pt x="0" y="118928"/>
                  </a:moveTo>
                  <a:cubicBezTo>
                    <a:pt x="0" y="53246"/>
                    <a:pt x="53246" y="0"/>
                    <a:pt x="118928" y="0"/>
                  </a:cubicBezTo>
                  <a:lnTo>
                    <a:pt x="2720225" y="0"/>
                  </a:lnTo>
                  <a:cubicBezTo>
                    <a:pt x="2785907" y="0"/>
                    <a:pt x="2839153" y="53246"/>
                    <a:pt x="2839153" y="118928"/>
                  </a:cubicBezTo>
                  <a:cubicBezTo>
                    <a:pt x="2839153" y="436068"/>
                    <a:pt x="2839152" y="753208"/>
                    <a:pt x="2839152" y="1070348"/>
                  </a:cubicBezTo>
                  <a:cubicBezTo>
                    <a:pt x="2839152" y="1136030"/>
                    <a:pt x="2785906" y="1189276"/>
                    <a:pt x="2720224" y="1189276"/>
                  </a:cubicBezTo>
                  <a:lnTo>
                    <a:pt x="118928" y="1189275"/>
                  </a:lnTo>
                  <a:cubicBezTo>
                    <a:pt x="53246" y="1189275"/>
                    <a:pt x="0" y="1136029"/>
                    <a:pt x="0" y="1070347"/>
                  </a:cubicBezTo>
                  <a:lnTo>
                    <a:pt x="0" y="118928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123" tIns="69123" rIns="69123" bIns="69123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endParaRPr lang="en-US" altLang="zh-TW" sz="1800" b="1" kern="1200" dirty="0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endParaRP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法律部分條文修正</a:t>
              </a:r>
              <a:r>
                <a:rPr lang="zh-TW" altLang="en-US" sz="1800" b="1" kern="1200" dirty="0">
                  <a:latin typeface="微軟正黑體"/>
                  <a:ea typeface="微軟正黑體"/>
                  <a:cs typeface="微軟正黑體"/>
                </a:rPr>
                <a:t>通過</a:t>
              </a: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量</a:t>
              </a:r>
              <a:endParaRPr lang="zh-TW" altLang="en-US" sz="1800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  <p:sp>
          <p:nvSpPr>
            <p:cNvPr id="15" name="箭號: 向左 14">
              <a:extLst>
                <a:ext uri="{FF2B5EF4-FFF2-40B4-BE49-F238E27FC236}">
                  <a16:creationId xmlns:a16="http://schemas.microsoft.com/office/drawing/2014/main" xmlns="" id="{25045BD8-EBE8-43F1-9EEB-C3960BAF5211}"/>
                </a:ext>
              </a:extLst>
            </p:cNvPr>
            <p:cNvSpPr/>
            <p:nvPr/>
          </p:nvSpPr>
          <p:spPr>
            <a:xfrm>
              <a:off x="7584797" y="4836139"/>
              <a:ext cx="2023701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手繪多邊形: 圖案 15">
              <a:extLst>
                <a:ext uri="{FF2B5EF4-FFF2-40B4-BE49-F238E27FC236}">
                  <a16:creationId xmlns:a16="http://schemas.microsoft.com/office/drawing/2014/main" xmlns="" id="{149EA132-063E-4F11-B33B-78AA97D75240}"/>
                </a:ext>
              </a:extLst>
            </p:cNvPr>
            <p:cNvSpPr/>
            <p:nvPr/>
          </p:nvSpPr>
          <p:spPr>
            <a:xfrm>
              <a:off x="8385284" y="4364634"/>
              <a:ext cx="2199522" cy="1475610"/>
            </a:xfrm>
            <a:custGeom>
              <a:avLst/>
              <a:gdLst>
                <a:gd name="connsiteX0" fmla="*/ 0 w 2199522"/>
                <a:gd name="connsiteY0" fmla="*/ 147561 h 1475610"/>
                <a:gd name="connsiteX1" fmla="*/ 147561 w 2199522"/>
                <a:gd name="connsiteY1" fmla="*/ 0 h 1475610"/>
                <a:gd name="connsiteX2" fmla="*/ 2051961 w 2199522"/>
                <a:gd name="connsiteY2" fmla="*/ 0 h 1475610"/>
                <a:gd name="connsiteX3" fmla="*/ 2199522 w 2199522"/>
                <a:gd name="connsiteY3" fmla="*/ 147561 h 1475610"/>
                <a:gd name="connsiteX4" fmla="*/ 2199522 w 2199522"/>
                <a:gd name="connsiteY4" fmla="*/ 1328049 h 1475610"/>
                <a:gd name="connsiteX5" fmla="*/ 2051961 w 2199522"/>
                <a:gd name="connsiteY5" fmla="*/ 1475610 h 1475610"/>
                <a:gd name="connsiteX6" fmla="*/ 147561 w 2199522"/>
                <a:gd name="connsiteY6" fmla="*/ 1475610 h 1475610"/>
                <a:gd name="connsiteX7" fmla="*/ 0 w 2199522"/>
                <a:gd name="connsiteY7" fmla="*/ 1328049 h 1475610"/>
                <a:gd name="connsiteX8" fmla="*/ 0 w 2199522"/>
                <a:gd name="connsiteY8" fmla="*/ 147561 h 1475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99522" h="1475610">
                  <a:moveTo>
                    <a:pt x="0" y="147561"/>
                  </a:moveTo>
                  <a:cubicBezTo>
                    <a:pt x="0" y="66065"/>
                    <a:pt x="66065" y="0"/>
                    <a:pt x="147561" y="0"/>
                  </a:cubicBezTo>
                  <a:lnTo>
                    <a:pt x="2051961" y="0"/>
                  </a:lnTo>
                  <a:cubicBezTo>
                    <a:pt x="2133457" y="0"/>
                    <a:pt x="2199522" y="66065"/>
                    <a:pt x="2199522" y="147561"/>
                  </a:cubicBezTo>
                  <a:lnTo>
                    <a:pt x="2199522" y="1328049"/>
                  </a:lnTo>
                  <a:cubicBezTo>
                    <a:pt x="2199522" y="1409545"/>
                    <a:pt x="2133457" y="1475610"/>
                    <a:pt x="2051961" y="1475610"/>
                  </a:cubicBezTo>
                  <a:lnTo>
                    <a:pt x="147561" y="1475610"/>
                  </a:lnTo>
                  <a:cubicBezTo>
                    <a:pt x="66065" y="1475610"/>
                    <a:pt x="0" y="1409545"/>
                    <a:pt x="0" y="1328049"/>
                  </a:cubicBezTo>
                  <a:lnTo>
                    <a:pt x="0" y="147561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7509" tIns="77509" rIns="77509" bIns="77509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r>
                <a:rPr lang="en-US" altLang="zh-TW" sz="1800" b="1" kern="1200" dirty="0">
                  <a:latin typeface="微軟正黑體"/>
                  <a:ea typeface="微軟正黑體"/>
                  <a:cs typeface="微軟正黑體"/>
                </a:rPr>
                <a:t/>
              </a:r>
              <a:br>
                <a:rPr lang="en-US" altLang="zh-TW" sz="1800" b="1" kern="1200" dirty="0">
                  <a:latin typeface="微軟正黑體"/>
                  <a:ea typeface="微軟正黑體"/>
                  <a:cs typeface="微軟正黑體"/>
                </a:rPr>
              </a:br>
              <a:r>
                <a:rPr lang="zh-TW" altLang="en-US" sz="1800" b="1" kern="1200" dirty="0">
                  <a:latin typeface="微軟正黑體"/>
                  <a:ea typeface="微軟正黑體"/>
                  <a:cs typeface="微軟正黑體"/>
                </a:rPr>
                <a:t>口頭發言總量</a:t>
              </a:r>
            </a:p>
          </p:txBody>
        </p:sp>
      </p:grp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C4F8C499-FA7F-47E3-BD39-F9FBD73082B5}"/>
              </a:ext>
            </a:extLst>
          </p:cNvPr>
          <p:cNvSpPr txBox="1"/>
          <p:nvPr/>
        </p:nvSpPr>
        <p:spPr>
          <a:xfrm>
            <a:off x="232610" y="5898408"/>
            <a:ext cx="11726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i="1" dirty="0">
                <a:latin typeface="+mj-ea"/>
                <a:ea typeface="+mj-ea"/>
              </a:rPr>
              <a:t>註：</a:t>
            </a:r>
            <a:r>
              <a:rPr lang="zh-TW" altLang="en-US" b="1" i="1" dirty="0">
                <a:latin typeface="+mj-ea"/>
                <a:ea typeface="+mj-ea"/>
              </a:rPr>
              <a:t>法律全文主提案量</a:t>
            </a:r>
            <a:r>
              <a:rPr lang="en-US" altLang="zh-TW" b="1" i="1" dirty="0">
                <a:latin typeface="+mj-ea"/>
                <a:ea typeface="+mj-ea"/>
              </a:rPr>
              <a:t>/</a:t>
            </a:r>
            <a:r>
              <a:rPr lang="zh-TW" altLang="en-US" b="1" i="1" dirty="0">
                <a:latin typeface="+mj-ea"/>
                <a:ea typeface="+mj-ea"/>
              </a:rPr>
              <a:t>通過量</a:t>
            </a:r>
            <a:r>
              <a:rPr lang="zh-TW" altLang="en-US" i="1" dirty="0">
                <a:latin typeface="+mj-ea"/>
                <a:ea typeface="+mj-ea"/>
              </a:rPr>
              <a:t>、</a:t>
            </a:r>
            <a:r>
              <a:rPr lang="zh-TW" altLang="en-US" b="1" i="1" dirty="0">
                <a:latin typeface="+mj-ea"/>
                <a:ea typeface="+mj-ea"/>
              </a:rPr>
              <a:t>法律部分條文修正提案量</a:t>
            </a:r>
            <a:r>
              <a:rPr lang="en-US" altLang="zh-TW" b="1" i="1" dirty="0">
                <a:latin typeface="+mj-ea"/>
                <a:ea typeface="+mj-ea"/>
              </a:rPr>
              <a:t>/</a:t>
            </a:r>
            <a:r>
              <a:rPr lang="zh-TW" altLang="en-US" b="1" i="1" dirty="0">
                <a:latin typeface="+mj-ea"/>
                <a:ea typeface="+mj-ea"/>
              </a:rPr>
              <a:t>通過量</a:t>
            </a:r>
            <a:r>
              <a:rPr lang="zh-TW" altLang="en-US" i="1" dirty="0">
                <a:latin typeface="+mj-ea"/>
                <a:ea typeface="+mj-ea"/>
              </a:rPr>
              <a:t>的資料來源為「立院議事及發言系統」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 smtClean="0">
                <a:latin typeface="+mj-ea"/>
                <a:ea typeface="+mj-ea"/>
              </a:rPr>
              <a:t>截至</a:t>
            </a:r>
            <a:r>
              <a:rPr lang="en-US" altLang="zh-TW" i="1" dirty="0" smtClean="0">
                <a:latin typeface="+mj-ea"/>
                <a:ea typeface="+mj-ea"/>
              </a:rPr>
              <a:t>8/8</a:t>
            </a:r>
            <a:r>
              <a:rPr lang="en-US" altLang="zh-TW" i="1" dirty="0">
                <a:latin typeface="+mj-ea"/>
                <a:ea typeface="+mj-ea"/>
              </a:rPr>
              <a:t>)</a:t>
            </a:r>
          </a:p>
          <a:p>
            <a:r>
              <a:rPr lang="en-US" altLang="zh-TW" i="1" dirty="0">
                <a:latin typeface="+mj-ea"/>
                <a:ea typeface="+mj-ea"/>
              </a:rPr>
              <a:t>	</a:t>
            </a:r>
            <a:r>
              <a:rPr lang="zh-TW" altLang="en-US" b="1" i="1" dirty="0">
                <a:latin typeface="+mj-ea"/>
                <a:ea typeface="+mj-ea"/>
              </a:rPr>
              <a:t>所屬委員會口頭發言總量</a:t>
            </a:r>
            <a:r>
              <a:rPr lang="zh-TW" altLang="en-US" i="1" dirty="0">
                <a:latin typeface="+mj-ea"/>
                <a:ea typeface="+mj-ea"/>
              </a:rPr>
              <a:t>的資料來源為「立院議事視訊隨選系統」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>
                <a:latin typeface="+mj-ea"/>
                <a:ea typeface="+mj-ea"/>
              </a:rPr>
              <a:t>截至</a:t>
            </a:r>
            <a:r>
              <a:rPr lang="en-US" altLang="zh-TW" i="1" dirty="0">
                <a:latin typeface="+mj-ea"/>
                <a:ea typeface="+mj-ea"/>
              </a:rPr>
              <a:t>8/3)</a:t>
            </a:r>
            <a:r>
              <a:rPr lang="zh-TW" altLang="en-US" i="1" dirty="0">
                <a:latin typeface="+mj-ea"/>
                <a:ea typeface="+mj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xmlns="" val="3737327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評比方式 </a:t>
            </a:r>
            <a:r>
              <a:rPr lang="en-US" altLang="zh-TW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-</a:t>
            </a:r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各委員會優質、優良委員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Tx/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委員會優質立委提案計算，僅計算</a:t>
            </a:r>
            <a:r>
              <a:rPr kumimoji="1"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交付所屬委員會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之提案，並排除跨委員會發言，以彰顯委員會中心主義。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/>
            </a:r>
            <a:b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</a:br>
            <a:endParaRPr kumimoji="1" lang="en-US" altLang="zh-TW" sz="2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Tx/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委員會表現優質立委是於五項指標（全文提案通過量加權）中，每一指標之</a:t>
            </a:r>
            <a:r>
              <a:rPr kumimoji="1"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前三位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給予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評等，累計各指標，獲得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以上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(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包括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4A)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為優質立委，獲得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3A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為優良立委。</a:t>
            </a:r>
            <a:endParaRPr kumimoji="1" lang="en-US" altLang="zh-TW" sz="2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endParaRPr kumimoji="1" lang="en-US" altLang="zh-TW" sz="2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Tx/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由於中途離職立委，無法累計該屆次成績，故口袋國會對於離職立委各項指標均不予以評比。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/>
            </a:r>
            <a:b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</a:br>
            <a:endParaRPr kumimoji="1" lang="en-US" altLang="zh-TW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註：</a:t>
            </a:r>
            <a:r>
              <a:rPr kumimoji="1" lang="en-US" altLang="zh-TW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1.</a:t>
            </a: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若指標中，第一名超過三人以上，則相同次數者皆計為</a:t>
            </a:r>
            <a:r>
              <a:rPr kumimoji="1" lang="en-US" altLang="zh-TW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，不再選出第二名。</a:t>
            </a:r>
            <a:endParaRPr kumimoji="1" lang="en-US" altLang="zh-TW" sz="1900" i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        </a:t>
            </a:r>
            <a:r>
              <a:rPr kumimoji="1" lang="en-US" altLang="zh-TW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2.</a:t>
            </a: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若第一名兩人次數相同，則兩人都計為同順位，接續排名者為第三名。</a:t>
            </a:r>
            <a:endParaRPr kumimoji="1" lang="en-US" altLang="zh-TW" sz="1900" i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1929231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刻字型">
  <a:themeElements>
    <a:clrScheme name="木刻字型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刻字型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刻字型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8BB827752039164B86FD741153416EDF" ma:contentTypeVersion="13" ma:contentTypeDescription="建立新的文件。" ma:contentTypeScope="" ma:versionID="fadee02e16ea303103c99cddcd34f7ab">
  <xsd:schema xmlns:xsd="http://www.w3.org/2001/XMLSchema" xmlns:xs="http://www.w3.org/2001/XMLSchema" xmlns:p="http://schemas.microsoft.com/office/2006/metadata/properties" xmlns:ns3="ea232b2d-0344-4432-9afd-89e11bf2ed72" xmlns:ns4="ee075635-a6d6-4f2b-a771-7195be426a45" targetNamespace="http://schemas.microsoft.com/office/2006/metadata/properties" ma:root="true" ma:fieldsID="e3c9183bd98d7b214a901930aa6e30d9" ns3:_="" ns4:_="">
    <xsd:import namespace="ea232b2d-0344-4432-9afd-89e11bf2ed72"/>
    <xsd:import namespace="ee075635-a6d6-4f2b-a771-7195be426a4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232b2d-0344-4432-9afd-89e11bf2ed7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共用提示雜湊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075635-a6d6-4f2b-a771-7195be426a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A99FEDD-0C3F-4900-A8B9-EFAFA5CF7EC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4E4C614-EE64-4510-BCEC-A15DCB5C03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a232b2d-0344-4432-9afd-89e11bf2ed72"/>
    <ds:schemaRef ds:uri="ee075635-a6d6-4f2b-a771-7195be426a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BA449F6-46ED-416F-A735-1B2E7989F0E4}">
  <ds:schemaRefs>
    <ds:schemaRef ds:uri="http://schemas.microsoft.com/office/2006/documentManagement/types"/>
    <ds:schemaRef ds:uri="ee075635-a6d6-4f2b-a771-7195be426a45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dcmitype/"/>
    <ds:schemaRef ds:uri="ea232b2d-0344-4432-9afd-89e11bf2ed72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TM03090434[[fn=木刻字型]]</Template>
  <TotalTime>3223</TotalTime>
  <Words>2536</Words>
  <Application>Microsoft Office PowerPoint</Application>
  <PresentationFormat>自訂</PresentationFormat>
  <Paragraphs>889</Paragraphs>
  <Slides>21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22" baseType="lpstr">
      <vt:lpstr>木刻字型</vt:lpstr>
      <vt:lpstr>口袋國會 </vt:lpstr>
      <vt:lpstr>目錄</vt:lpstr>
      <vt:lpstr>類比指標：全院</vt:lpstr>
      <vt:lpstr>全院各指標一覽</vt:lpstr>
      <vt:lpstr>評比方式 – 全院優質、優良委員 </vt:lpstr>
      <vt:lpstr>全院表現優質委員</vt:lpstr>
      <vt:lpstr>全院表現優良委員</vt:lpstr>
      <vt:lpstr>評比指標：委員會</vt:lpstr>
      <vt:lpstr>評比方式 -各委員會優質、優良委員</vt:lpstr>
      <vt:lpstr>各委員會優質、優良委員</vt:lpstr>
      <vt:lpstr>各委員會優質、優良委員</vt:lpstr>
      <vt:lpstr>總結</vt:lpstr>
      <vt:lpstr>總結</vt:lpstr>
      <vt:lpstr>實驗指標：部分條文修正案「相似度」分析說明</vt:lpstr>
      <vt:lpstr>10-5會期部分條文修正案「相似度」居前25%（高）的委員</vt:lpstr>
      <vt:lpstr>10-5會期部分條文修正案「相似度」居後25%（低）的委員</vt:lpstr>
      <vt:lpstr>10-1~10-5會期部分條文修正案「平均相似度」超過3個會期 居前25%（高）的委員</vt:lpstr>
      <vt:lpstr>10-1~10-5會期部分條文修正案「平均相似度」超過3個會期 居後25%（低）的委員</vt:lpstr>
      <vt:lpstr>第10屆立法委員參選2022縣市長問政成績統計</vt:lpstr>
      <vt:lpstr>小結</vt:lpstr>
      <vt:lpstr>感謝觀看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口袋國會</dc:title>
  <dc:creator>niconiconi0927@outlook.com</dc:creator>
  <cp:lastModifiedBy>USER</cp:lastModifiedBy>
  <cp:revision>339</cp:revision>
  <dcterms:created xsi:type="dcterms:W3CDTF">2021-03-04T02:31:28Z</dcterms:created>
  <dcterms:modified xsi:type="dcterms:W3CDTF">2022-09-28T02:32:46Z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0x0101008BB827752039164B86FD741153416EDF</vt:lpwstr>
  </property>
</Properties>
</file>