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4" r:id="rId4"/>
  </p:sldMasterIdLst>
  <p:sldIdLst>
    <p:sldId id="256" r:id="rId5"/>
    <p:sldId id="257" r:id="rId6"/>
    <p:sldId id="258" r:id="rId7"/>
    <p:sldId id="280" r:id="rId8"/>
    <p:sldId id="260" r:id="rId9"/>
    <p:sldId id="281" r:id="rId10"/>
    <p:sldId id="282" r:id="rId11"/>
    <p:sldId id="262" r:id="rId12"/>
    <p:sldId id="263" r:id="rId13"/>
    <p:sldId id="283" r:id="rId14"/>
    <p:sldId id="284" r:id="rId15"/>
    <p:sldId id="285" r:id="rId16"/>
    <p:sldId id="286" r:id="rId17"/>
    <p:sldId id="275" r:id="rId18"/>
    <p:sldId id="287" r:id="rId19"/>
    <p:sldId id="288" r:id="rId20"/>
    <p:sldId id="294" r:id="rId21"/>
    <p:sldId id="295" r:id="rId22"/>
    <p:sldId id="290" r:id="rId23"/>
    <p:sldId id="291" r:id="rId24"/>
    <p:sldId id="292" r:id="rId25"/>
    <p:sldId id="293" r:id="rId26"/>
    <p:sldId id="27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niconi0927@outlook.com" initials="n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BA3"/>
    <a:srgbClr val="CCD7EA"/>
    <a:srgbClr val="D2DDF6"/>
    <a:srgbClr val="FAF7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1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0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徐睿佑" userId="d70a505e-241c-4709-b6c5-8df28bda7fcd" providerId="ADAL" clId="{DF4DAFFD-3538-478E-9BB0-0EECB745DF82}"/>
    <pc:docChg chg="undo custSel addSld delSld modSld">
      <pc:chgData name="徐睿佑" userId="d70a505e-241c-4709-b6c5-8df28bda7fcd" providerId="ADAL" clId="{DF4DAFFD-3538-478E-9BB0-0EECB745DF82}" dt="2022-02-25T09:32:16.650" v="2583" actId="20577"/>
      <pc:docMkLst>
        <pc:docMk/>
      </pc:docMkLst>
      <pc:sldChg chg="modSp">
        <pc:chgData name="徐睿佑" userId="d70a505e-241c-4709-b6c5-8df28bda7fcd" providerId="ADAL" clId="{DF4DAFFD-3538-478E-9BB0-0EECB745DF82}" dt="2022-02-23T08:06:15.630" v="2388" actId="20577"/>
        <pc:sldMkLst>
          <pc:docMk/>
          <pc:sldMk cId="250929499" sldId="256"/>
        </pc:sldMkLst>
        <pc:spChg chg="mod">
          <ac:chgData name="徐睿佑" userId="d70a505e-241c-4709-b6c5-8df28bda7fcd" providerId="ADAL" clId="{DF4DAFFD-3538-478E-9BB0-0EECB745DF82}" dt="2022-02-23T08:06:15.630" v="2388" actId="20577"/>
          <ac:spMkLst>
            <pc:docMk/>
            <pc:sldMk cId="250929499" sldId="256"/>
            <ac:spMk id="3" creationId="{00000000-0000-0000-0000-000000000000}"/>
          </ac:spMkLst>
        </pc:spChg>
      </pc:sldChg>
    </pc:docChg>
  </pc:docChgLst>
  <pc:docChgLst>
    <pc:chgData name="徐睿佑" userId="d70a505e-241c-4709-b6c5-8df28bda7fcd" providerId="ADAL" clId="{ACDF76AC-7B02-4204-8051-22CE1B610C37}"/>
    <pc:docChg chg="undo modSld">
      <pc:chgData name="徐睿佑" userId="d70a505e-241c-4709-b6c5-8df28bda7fcd" providerId="ADAL" clId="{ACDF76AC-7B02-4204-8051-22CE1B610C37}" dt="2022-03-15T09:09:09.975" v="1042" actId="20577"/>
      <pc:docMkLst>
        <pc:docMk/>
      </pc:docMkLst>
      <pc:sldChg chg="addSp delSp modSp modAnim">
        <pc:chgData name="徐睿佑" userId="d70a505e-241c-4709-b6c5-8df28bda7fcd" providerId="ADAL" clId="{ACDF76AC-7B02-4204-8051-22CE1B610C37}" dt="2022-03-15T08:52:04.110" v="949" actId="114"/>
        <pc:sldMkLst>
          <pc:docMk/>
          <pc:sldMk cId="3191980657" sldId="258"/>
        </pc:sldMkLst>
        <pc:spChg chg="mod ord topLvl">
          <ac:chgData name="徐睿佑" userId="d70a505e-241c-4709-b6c5-8df28bda7fcd" providerId="ADAL" clId="{ACDF76AC-7B02-4204-8051-22CE1B610C37}" dt="2022-03-15T08:40:26.806" v="678" actId="1076"/>
          <ac:spMkLst>
            <pc:docMk/>
            <pc:sldMk cId="3191980657" sldId="258"/>
            <ac:spMk id="3" creationId="{7ADC73ED-20AE-489F-8A4A-2EBAFAFE1D52}"/>
          </ac:spMkLst>
        </pc:spChg>
        <pc:spChg chg="mod topLvl">
          <ac:chgData name="徐睿佑" userId="d70a505e-241c-4709-b6c5-8df28bda7fcd" providerId="ADAL" clId="{ACDF76AC-7B02-4204-8051-22CE1B610C37}" dt="2022-03-15T08:40:10.544" v="675" actId="1076"/>
          <ac:spMkLst>
            <pc:docMk/>
            <pc:sldMk cId="3191980657" sldId="258"/>
            <ac:spMk id="6" creationId="{771FB65E-8453-455E-BE82-CCBFB0E1B5BC}"/>
          </ac:spMkLst>
        </pc:spChg>
        <pc:spChg chg="mod topLvl">
          <ac:chgData name="徐睿佑" userId="d70a505e-241c-4709-b6c5-8df28bda7fcd" providerId="ADAL" clId="{ACDF76AC-7B02-4204-8051-22CE1B610C37}" dt="2022-03-15T08:40:07.391" v="674" actId="14100"/>
          <ac:spMkLst>
            <pc:docMk/>
            <pc:sldMk cId="3191980657" sldId="258"/>
            <ac:spMk id="7" creationId="{92F0CFB4-0D06-4859-9899-BB094925C847}"/>
          </ac:spMkLst>
        </pc:spChg>
        <pc:spChg chg="mod topLvl">
          <ac:chgData name="徐睿佑" userId="d70a505e-241c-4709-b6c5-8df28bda7fcd" providerId="ADAL" clId="{ACDF76AC-7B02-4204-8051-22CE1B610C37}" dt="2022-03-15T08:40:01.091" v="671" actId="1076"/>
          <ac:spMkLst>
            <pc:docMk/>
            <pc:sldMk cId="3191980657" sldId="258"/>
            <ac:spMk id="8" creationId="{2A2D9668-4D9C-4A0A-9B80-C90B345195C9}"/>
          </ac:spMkLst>
        </pc:spChg>
        <pc:spChg chg="mod topLvl">
          <ac:chgData name="徐睿佑" userId="d70a505e-241c-4709-b6c5-8df28bda7fcd" providerId="ADAL" clId="{ACDF76AC-7B02-4204-8051-22CE1B610C37}" dt="2022-03-15T08:40:03.894" v="672" actId="1076"/>
          <ac:spMkLst>
            <pc:docMk/>
            <pc:sldMk cId="3191980657" sldId="258"/>
            <ac:spMk id="9" creationId="{F75E7A50-A271-40CC-BFB2-4CD0580BF775}"/>
          </ac:spMkLst>
        </pc:spChg>
        <pc:spChg chg="mod topLvl">
          <ac:chgData name="徐睿佑" userId="d70a505e-241c-4709-b6c5-8df28bda7fcd" providerId="ADAL" clId="{ACDF76AC-7B02-4204-8051-22CE1B610C37}" dt="2022-03-15T08:39:24.631" v="658" actId="1076"/>
          <ac:spMkLst>
            <pc:docMk/>
            <pc:sldMk cId="3191980657" sldId="258"/>
            <ac:spMk id="10" creationId="{179EED3E-744C-4E60-952B-14D9B31688D2}"/>
          </ac:spMkLst>
        </pc:spChg>
        <pc:spChg chg="mod topLvl">
          <ac:chgData name="徐睿佑" userId="d70a505e-241c-4709-b6c5-8df28bda7fcd" providerId="ADAL" clId="{ACDF76AC-7B02-4204-8051-22CE1B610C37}" dt="2022-03-15T08:39:18.393" v="656" actId="1076"/>
          <ac:spMkLst>
            <pc:docMk/>
            <pc:sldMk cId="3191980657" sldId="258"/>
            <ac:spMk id="11" creationId="{E4187936-28DF-4846-996A-86AE55B73018}"/>
          </ac:spMkLst>
        </pc:spChg>
        <pc:spChg chg="mod topLvl">
          <ac:chgData name="徐睿佑" userId="d70a505e-241c-4709-b6c5-8df28bda7fcd" providerId="ADAL" clId="{ACDF76AC-7B02-4204-8051-22CE1B610C37}" dt="2022-03-15T08:39:30.675" v="661" actId="1076"/>
          <ac:spMkLst>
            <pc:docMk/>
            <pc:sldMk cId="3191980657" sldId="258"/>
            <ac:spMk id="12" creationId="{3E2E7ECA-FF9E-4272-8339-4EC5B9BB05FD}"/>
          </ac:spMkLst>
        </pc:spChg>
        <pc:spChg chg="mod topLvl">
          <ac:chgData name="徐睿佑" userId="d70a505e-241c-4709-b6c5-8df28bda7fcd" providerId="ADAL" clId="{ACDF76AC-7B02-4204-8051-22CE1B610C37}" dt="2022-03-15T08:39:35.990" v="662" actId="1076"/>
          <ac:spMkLst>
            <pc:docMk/>
            <pc:sldMk cId="3191980657" sldId="258"/>
            <ac:spMk id="13" creationId="{2B7615F1-4E95-411C-BE1C-3C225491B8F6}"/>
          </ac:spMkLst>
        </pc:spChg>
        <pc:spChg chg="mod topLvl">
          <ac:chgData name="徐睿佑" userId="d70a505e-241c-4709-b6c5-8df28bda7fcd" providerId="ADAL" clId="{ACDF76AC-7B02-4204-8051-22CE1B610C37}" dt="2022-03-15T08:39:51.073" v="667" actId="1076"/>
          <ac:spMkLst>
            <pc:docMk/>
            <pc:sldMk cId="3191980657" sldId="258"/>
            <ac:spMk id="14" creationId="{BA00B9A1-FDC6-450D-9BB3-523C1A319C28}"/>
          </ac:spMkLst>
        </pc:spChg>
        <pc:spChg chg="mod topLvl">
          <ac:chgData name="徐睿佑" userId="d70a505e-241c-4709-b6c5-8df28bda7fcd" providerId="ADAL" clId="{ACDF76AC-7B02-4204-8051-22CE1B610C37}" dt="2022-03-15T08:39:52.426" v="668" actId="1076"/>
          <ac:spMkLst>
            <pc:docMk/>
            <pc:sldMk cId="3191980657" sldId="258"/>
            <ac:spMk id="15" creationId="{512648AB-A1BD-4B79-9155-A215F61F1B5B}"/>
          </ac:spMkLst>
        </pc:spChg>
        <pc:spChg chg="mod topLvl">
          <ac:chgData name="徐睿佑" userId="d70a505e-241c-4709-b6c5-8df28bda7fcd" providerId="ADAL" clId="{ACDF76AC-7B02-4204-8051-22CE1B610C37}" dt="2022-03-15T08:39:55.283" v="669" actId="1076"/>
          <ac:spMkLst>
            <pc:docMk/>
            <pc:sldMk cId="3191980657" sldId="258"/>
            <ac:spMk id="16" creationId="{812DEB8B-B9ED-4772-906A-1C78450006B7}"/>
          </ac:spMkLst>
        </pc:spChg>
        <pc:spChg chg="mod topLvl">
          <ac:chgData name="徐睿佑" userId="d70a505e-241c-4709-b6c5-8df28bda7fcd" providerId="ADAL" clId="{ACDF76AC-7B02-4204-8051-22CE1B610C37}" dt="2022-03-15T08:39:57.463" v="670" actId="1076"/>
          <ac:spMkLst>
            <pc:docMk/>
            <pc:sldMk cId="3191980657" sldId="258"/>
            <ac:spMk id="17" creationId="{A58B283D-AE43-4A00-8144-9ABB323C8E3A}"/>
          </ac:spMkLst>
        </pc:spChg>
        <pc:spChg chg="add mod">
          <ac:chgData name="徐睿佑" userId="d70a505e-241c-4709-b6c5-8df28bda7fcd" providerId="ADAL" clId="{ACDF76AC-7B02-4204-8051-22CE1B610C37}" dt="2022-03-15T08:52:04.110" v="949" actId="114"/>
          <ac:spMkLst>
            <pc:docMk/>
            <pc:sldMk cId="3191980657" sldId="258"/>
            <ac:spMk id="18" creationId="{02659E87-9D05-4CB6-A559-D6266381BF55}"/>
          </ac:spMkLst>
        </pc:spChg>
        <pc:grpChg chg="del mod">
          <ac:chgData name="徐睿佑" userId="d70a505e-241c-4709-b6c5-8df28bda7fcd" providerId="ADAL" clId="{ACDF76AC-7B02-4204-8051-22CE1B610C37}" dt="2022-03-15T08:27:42.070" v="102" actId="165"/>
          <ac:grpSpMkLst>
            <pc:docMk/>
            <pc:sldMk cId="3191980657" sldId="258"/>
            <ac:grpSpMk id="2" creationId="{1D295BA8-3EB3-48B9-A14F-DEC01D7863F1}"/>
          </ac:grpSpMkLst>
        </pc:grpChg>
        <pc:graphicFrameChg chg="del mod">
          <ac:chgData name="徐睿佑" userId="d70a505e-241c-4709-b6c5-8df28bda7fcd" providerId="ADAL" clId="{ACDF76AC-7B02-4204-8051-22CE1B610C37}" dt="2022-03-15T08:27:33.272" v="100" actId="18245"/>
          <ac:graphicFrameMkLst>
            <pc:docMk/>
            <pc:sldMk cId="3191980657" sldId="258"/>
            <ac:graphicFrameMk id="5" creationId="{00000000-0000-0000-0000-000000000000}"/>
          </ac:graphicFrameMkLst>
        </pc:graphicFrameChg>
      </pc:sldChg>
      <pc:sldChg chg="addSp delSp modSp modAnim">
        <pc:chgData name="徐睿佑" userId="d70a505e-241c-4709-b6c5-8df28bda7fcd" providerId="ADAL" clId="{ACDF76AC-7B02-4204-8051-22CE1B610C37}" dt="2022-03-15T08:51:53.708" v="948" actId="114"/>
        <pc:sldMkLst>
          <pc:docMk/>
          <pc:sldMk cId="3737327527" sldId="262"/>
        </pc:sldMkLst>
        <pc:spChg chg="add mod">
          <ac:chgData name="徐睿佑" userId="d70a505e-241c-4709-b6c5-8df28bda7fcd" providerId="ADAL" clId="{ACDF76AC-7B02-4204-8051-22CE1B610C37}" dt="2022-03-15T08:51:53.708" v="948" actId="114"/>
          <ac:spMkLst>
            <pc:docMk/>
            <pc:sldMk cId="3737327527" sldId="262"/>
            <ac:spMk id="4" creationId="{C4F8C499-FA7F-47E3-BD39-F9FBD73082B5}"/>
          </ac:spMkLst>
        </pc:spChg>
        <pc:spChg chg="mod">
          <ac:chgData name="徐睿佑" userId="d70a505e-241c-4709-b6c5-8df28bda7fcd" providerId="ADAL" clId="{ACDF76AC-7B02-4204-8051-22CE1B610C37}" dt="2022-03-15T08:43:46.573" v="747" actId="1076"/>
          <ac:spMkLst>
            <pc:docMk/>
            <pc:sldMk cId="3737327527" sldId="262"/>
            <ac:spMk id="6" creationId="{6332072B-9DF9-47D5-A57D-72A8C67CF375}"/>
          </ac:spMkLst>
        </pc:spChg>
        <pc:spChg chg="mod">
          <ac:chgData name="徐睿佑" userId="d70a505e-241c-4709-b6c5-8df28bda7fcd" providerId="ADAL" clId="{ACDF76AC-7B02-4204-8051-22CE1B610C37}" dt="2022-03-15T08:44:12.155" v="754" actId="1076"/>
          <ac:spMkLst>
            <pc:docMk/>
            <pc:sldMk cId="3737327527" sldId="262"/>
            <ac:spMk id="7" creationId="{F2C93CCF-DD33-437C-B476-D915AF4B3AAA}"/>
          </ac:spMkLst>
        </pc:spChg>
        <pc:spChg chg="mod">
          <ac:chgData name="徐睿佑" userId="d70a505e-241c-4709-b6c5-8df28bda7fcd" providerId="ADAL" clId="{ACDF76AC-7B02-4204-8051-22CE1B610C37}" dt="2022-03-15T08:44:08.745" v="753" actId="1076"/>
          <ac:spMkLst>
            <pc:docMk/>
            <pc:sldMk cId="3737327527" sldId="262"/>
            <ac:spMk id="8" creationId="{E06E34F7-D485-4268-9A26-B1C4D47842BF}"/>
          </ac:spMkLst>
        </pc:spChg>
        <pc:spChg chg="mod">
          <ac:chgData name="徐睿佑" userId="d70a505e-241c-4709-b6c5-8df28bda7fcd" providerId="ADAL" clId="{ACDF76AC-7B02-4204-8051-22CE1B610C37}" dt="2022-03-15T08:44:30.045" v="759" actId="1076"/>
          <ac:spMkLst>
            <pc:docMk/>
            <pc:sldMk cId="3737327527" sldId="262"/>
            <ac:spMk id="9" creationId="{F9ADDA33-66F1-4765-814E-BA9E7042CDEA}"/>
          </ac:spMkLst>
        </pc:spChg>
        <pc:spChg chg="mod">
          <ac:chgData name="徐睿佑" userId="d70a505e-241c-4709-b6c5-8df28bda7fcd" providerId="ADAL" clId="{ACDF76AC-7B02-4204-8051-22CE1B610C37}" dt="2022-03-15T08:44:25.495" v="758" actId="1076"/>
          <ac:spMkLst>
            <pc:docMk/>
            <pc:sldMk cId="3737327527" sldId="262"/>
            <ac:spMk id="10" creationId="{557754DF-F9DF-45B2-B9FB-5538A6418FF7}"/>
          </ac:spMkLst>
        </pc:spChg>
        <pc:spChg chg="mod">
          <ac:chgData name="徐睿佑" userId="d70a505e-241c-4709-b6c5-8df28bda7fcd" providerId="ADAL" clId="{ACDF76AC-7B02-4204-8051-22CE1B610C37}" dt="2022-03-15T08:43:43.029" v="745" actId="1076"/>
          <ac:spMkLst>
            <pc:docMk/>
            <pc:sldMk cId="3737327527" sldId="262"/>
            <ac:spMk id="11" creationId="{E96F3418-6C21-4515-8F51-D6A44DD68225}"/>
          </ac:spMkLst>
        </pc:spChg>
        <pc:spChg chg="mod">
          <ac:chgData name="徐睿佑" userId="d70a505e-241c-4709-b6c5-8df28bda7fcd" providerId="ADAL" clId="{ACDF76AC-7B02-4204-8051-22CE1B610C37}" dt="2022-03-15T08:45:23.212" v="763" actId="14100"/>
          <ac:spMkLst>
            <pc:docMk/>
            <pc:sldMk cId="3737327527" sldId="262"/>
            <ac:spMk id="12" creationId="{AEE7583E-30CF-41DA-8F88-9511A3BCF267}"/>
          </ac:spMkLst>
        </pc:spChg>
        <pc:spChg chg="mod">
          <ac:chgData name="徐睿佑" userId="d70a505e-241c-4709-b6c5-8df28bda7fcd" providerId="ADAL" clId="{ACDF76AC-7B02-4204-8051-22CE1B610C37}" dt="2022-03-15T08:44:19.799" v="757" actId="1076"/>
          <ac:spMkLst>
            <pc:docMk/>
            <pc:sldMk cId="3737327527" sldId="262"/>
            <ac:spMk id="13" creationId="{5ED504A6-9B31-4D46-B944-839BD59F1B8B}"/>
          </ac:spMkLst>
        </pc:spChg>
        <pc:spChg chg="mod">
          <ac:chgData name="徐睿佑" userId="d70a505e-241c-4709-b6c5-8df28bda7fcd" providerId="ADAL" clId="{ACDF76AC-7B02-4204-8051-22CE1B610C37}" dt="2022-03-15T08:44:18.161" v="756" actId="1076"/>
          <ac:spMkLst>
            <pc:docMk/>
            <pc:sldMk cId="3737327527" sldId="262"/>
            <ac:spMk id="14" creationId="{D32ED81D-6CD4-46D7-89A9-B001388DA2F1}"/>
          </ac:spMkLst>
        </pc:spChg>
        <pc:spChg chg="mod">
          <ac:chgData name="徐睿佑" userId="d70a505e-241c-4709-b6c5-8df28bda7fcd" providerId="ADAL" clId="{ACDF76AC-7B02-4204-8051-22CE1B610C37}" dt="2022-03-15T08:43:53.949" v="749" actId="1076"/>
          <ac:spMkLst>
            <pc:docMk/>
            <pc:sldMk cId="3737327527" sldId="262"/>
            <ac:spMk id="15" creationId="{25045BD8-EBE8-43F1-9EEB-C3960BAF5211}"/>
          </ac:spMkLst>
        </pc:spChg>
        <pc:spChg chg="mod">
          <ac:chgData name="徐睿佑" userId="d70a505e-241c-4709-b6c5-8df28bda7fcd" providerId="ADAL" clId="{ACDF76AC-7B02-4204-8051-22CE1B610C37}" dt="2022-03-15T08:43:49.415" v="748" actId="1076"/>
          <ac:spMkLst>
            <pc:docMk/>
            <pc:sldMk cId="3737327527" sldId="262"/>
            <ac:spMk id="16" creationId="{149EA132-063E-4F11-B33B-78AA97D75240}"/>
          </ac:spMkLst>
        </pc:spChg>
        <pc:grpChg chg="mod">
          <ac:chgData name="徐睿佑" userId="d70a505e-241c-4709-b6c5-8df28bda7fcd" providerId="ADAL" clId="{ACDF76AC-7B02-4204-8051-22CE1B610C37}" dt="2022-03-15T08:45:16.897" v="762" actId="1076"/>
          <ac:grpSpMkLst>
            <pc:docMk/>
            <pc:sldMk cId="3737327527" sldId="262"/>
            <ac:grpSpMk id="5" creationId="{12D4B5AE-E84F-4FD8-9FA4-B6D6D5A65B99}"/>
          </ac:grpSpMkLst>
        </pc:grpChg>
        <pc:graphicFrameChg chg="del">
          <ac:chgData name="徐睿佑" userId="d70a505e-241c-4709-b6c5-8df28bda7fcd" providerId="ADAL" clId="{ACDF76AC-7B02-4204-8051-22CE1B610C37}" dt="2022-03-15T08:43:21.172" v="739" actId="18245"/>
          <ac:graphicFrameMkLst>
            <pc:docMk/>
            <pc:sldMk cId="3737327527" sldId="262"/>
            <ac:graphicFrameMk id="3" creationId="{9270923D-13F8-48EF-8EE0-9283D05AC77B}"/>
          </ac:graphicFrameMkLst>
        </pc:graphicFrameChg>
      </pc:sldChg>
      <pc:sldChg chg="addSp modSp">
        <pc:chgData name="徐睿佑" userId="d70a505e-241c-4709-b6c5-8df28bda7fcd" providerId="ADAL" clId="{ACDF76AC-7B02-4204-8051-22CE1B610C37}" dt="2022-03-15T09:09:09.975" v="1042" actId="20577"/>
        <pc:sldMkLst>
          <pc:docMk/>
          <pc:sldMk cId="4079425498" sldId="275"/>
        </pc:sldMkLst>
        <pc:spChg chg="add mod">
          <ac:chgData name="徐睿佑" userId="d70a505e-241c-4709-b6c5-8df28bda7fcd" providerId="ADAL" clId="{ACDF76AC-7B02-4204-8051-22CE1B610C37}" dt="2022-03-15T09:09:09.975" v="1042" actId="20577"/>
          <ac:spMkLst>
            <pc:docMk/>
            <pc:sldMk cId="4079425498" sldId="275"/>
            <ac:spMk id="2" creationId="{A25F8D3F-F68E-4992-B938-A86B93A23CCC}"/>
          </ac:spMkLst>
        </pc:spChg>
      </pc:sldChg>
      <pc:sldChg chg="modSp">
        <pc:chgData name="徐睿佑" userId="d70a505e-241c-4709-b6c5-8df28bda7fcd" providerId="ADAL" clId="{ACDF76AC-7B02-4204-8051-22CE1B610C37}" dt="2022-03-15T08:59:03.765" v="993" actId="20577"/>
        <pc:sldMkLst>
          <pc:docMk/>
          <pc:sldMk cId="1825023379" sldId="287"/>
        </pc:sldMkLst>
        <pc:graphicFrameChg chg="modGraphic">
          <ac:chgData name="徐睿佑" userId="d70a505e-241c-4709-b6c5-8df28bda7fcd" providerId="ADAL" clId="{ACDF76AC-7B02-4204-8051-22CE1B610C37}" dt="2022-03-15T08:59:03.765" v="993" actId="20577"/>
          <ac:graphicFrameMkLst>
            <pc:docMk/>
            <pc:sldMk cId="1825023379" sldId="287"/>
            <ac:graphicFrameMk id="4" creationId="{00000000-0000-0000-0000-000000000000}"/>
          </ac:graphicFrameMkLst>
        </pc:graphicFrameChg>
      </pc:sldChg>
      <pc:sldChg chg="modSp">
        <pc:chgData name="徐睿佑" userId="d70a505e-241c-4709-b6c5-8df28bda7fcd" providerId="ADAL" clId="{ACDF76AC-7B02-4204-8051-22CE1B610C37}" dt="2022-03-15T08:56:59.013" v="975" actId="113"/>
        <pc:sldMkLst>
          <pc:docMk/>
          <pc:sldMk cId="1303025244" sldId="294"/>
        </pc:sldMkLst>
        <pc:graphicFrameChg chg="mod modGraphic">
          <ac:chgData name="徐睿佑" userId="d70a505e-241c-4709-b6c5-8df28bda7fcd" providerId="ADAL" clId="{ACDF76AC-7B02-4204-8051-22CE1B610C37}" dt="2022-03-15T08:56:59.013" v="975" actId="113"/>
          <ac:graphicFrameMkLst>
            <pc:docMk/>
            <pc:sldMk cId="1303025244" sldId="294"/>
            <ac:graphicFrameMk id="4" creationId="{00000000-0000-0000-0000-000000000000}"/>
          </ac:graphicFrameMkLst>
        </pc:graphicFrameChg>
      </pc:sldChg>
      <pc:sldChg chg="modSp">
        <pc:chgData name="徐睿佑" userId="d70a505e-241c-4709-b6c5-8df28bda7fcd" providerId="ADAL" clId="{ACDF76AC-7B02-4204-8051-22CE1B610C37}" dt="2022-03-15T09:02:20.410" v="1004" actId="113"/>
        <pc:sldMkLst>
          <pc:docMk/>
          <pc:sldMk cId="3836021246" sldId="295"/>
        </pc:sldMkLst>
        <pc:graphicFrameChg chg="modGraphic">
          <ac:chgData name="徐睿佑" userId="d70a505e-241c-4709-b6c5-8df28bda7fcd" providerId="ADAL" clId="{ACDF76AC-7B02-4204-8051-22CE1B610C37}" dt="2022-03-15T09:02:20.410" v="1004" actId="113"/>
          <ac:graphicFrameMkLst>
            <pc:docMk/>
            <pc:sldMk cId="3836021246" sldId="295"/>
            <ac:graphicFrameMk id="4" creationId="{00000000-0000-0000-0000-000000000000}"/>
          </ac:graphicFrameMkLst>
        </pc:graphicFrameChg>
      </pc:sldChg>
    </pc:docChg>
  </pc:docChgLst>
  <pc:docChgLst>
    <pc:chgData name="徐睿佑" userId="d70a505e-241c-4709-b6c5-8df28bda7fcd" providerId="ADAL" clId="{77513262-A39B-4DDF-84AE-FBC2CE8DA15F}"/>
    <pc:docChg chg="undo redo custSel modSld">
      <pc:chgData name="徐睿佑" userId="d70a505e-241c-4709-b6c5-8df28bda7fcd" providerId="ADAL" clId="{77513262-A39B-4DDF-84AE-FBC2CE8DA15F}" dt="2022-03-09T09:59:16.853" v="1160" actId="20577"/>
      <pc:docMkLst>
        <pc:docMk/>
      </pc:docMkLst>
      <pc:sldChg chg="modSp">
        <pc:chgData name="徐睿佑" userId="d70a505e-241c-4709-b6c5-8df28bda7fcd" providerId="ADAL" clId="{77513262-A39B-4DDF-84AE-FBC2CE8DA15F}" dt="2022-03-02T05:41:23.245" v="1145" actId="2711"/>
        <pc:sldMkLst>
          <pc:docMk/>
          <pc:sldMk cId="4079425498" sldId="275"/>
        </pc:sldMkLst>
        <pc:spChg chg="mod">
          <ac:chgData name="徐睿佑" userId="d70a505e-241c-4709-b6c5-8df28bda7fcd" providerId="ADAL" clId="{77513262-A39B-4DDF-84AE-FBC2CE8DA15F}" dt="2022-03-02T05:41:23.245" v="1145" actId="2711"/>
          <ac:spMkLst>
            <pc:docMk/>
            <pc:sldMk cId="4079425498" sldId="275"/>
            <ac:spMk id="3" creationId="{00000000-0000-0000-0000-000000000000}"/>
          </ac:spMkLst>
        </pc:spChg>
      </pc:sldChg>
      <pc:sldChg chg="modSp">
        <pc:chgData name="徐睿佑" userId="d70a505e-241c-4709-b6c5-8df28bda7fcd" providerId="ADAL" clId="{77513262-A39B-4DDF-84AE-FBC2CE8DA15F}" dt="2022-03-09T09:59:16.853" v="1160" actId="20577"/>
        <pc:sldMkLst>
          <pc:docMk/>
          <pc:sldMk cId="2768504540" sldId="283"/>
        </pc:sldMkLst>
        <pc:graphicFrameChg chg="modGraphic">
          <ac:chgData name="徐睿佑" userId="d70a505e-241c-4709-b6c5-8df28bda7fcd" providerId="ADAL" clId="{77513262-A39B-4DDF-84AE-FBC2CE8DA15F}" dt="2022-03-09T09:59:16.853" v="1160" actId="20577"/>
          <ac:graphicFrameMkLst>
            <pc:docMk/>
            <pc:sldMk cId="2768504540" sldId="283"/>
            <ac:graphicFrameMk id="5" creationId="{00000000-0000-0000-0000-000000000000}"/>
          </ac:graphicFrameMkLst>
        </pc:graphicFrameChg>
      </pc:sldChg>
      <pc:sldChg chg="modSp">
        <pc:chgData name="徐睿佑" userId="d70a505e-241c-4709-b6c5-8df28bda7fcd" providerId="ADAL" clId="{77513262-A39B-4DDF-84AE-FBC2CE8DA15F}" dt="2022-03-02T05:44:07.142" v="1152"/>
        <pc:sldMkLst>
          <pc:docMk/>
          <pc:sldMk cId="1825023379" sldId="287"/>
        </pc:sldMkLst>
        <pc:spChg chg="mod">
          <ac:chgData name="徐睿佑" userId="d70a505e-241c-4709-b6c5-8df28bda7fcd" providerId="ADAL" clId="{77513262-A39B-4DDF-84AE-FBC2CE8DA15F}" dt="2022-03-02T03:11:12.495" v="113" actId="27636"/>
          <ac:spMkLst>
            <pc:docMk/>
            <pc:sldMk cId="1825023379" sldId="287"/>
            <ac:spMk id="3" creationId="{00000000-0000-0000-0000-000000000000}"/>
          </ac:spMkLst>
        </pc:spChg>
        <pc:graphicFrameChg chg="mod modGraphic">
          <ac:chgData name="徐睿佑" userId="d70a505e-241c-4709-b6c5-8df28bda7fcd" providerId="ADAL" clId="{77513262-A39B-4DDF-84AE-FBC2CE8DA15F}" dt="2022-03-02T05:44:07.142" v="1152"/>
          <ac:graphicFrameMkLst>
            <pc:docMk/>
            <pc:sldMk cId="1825023379" sldId="287"/>
            <ac:graphicFrameMk id="4" creationId="{00000000-0000-0000-0000-000000000000}"/>
          </ac:graphicFrameMkLst>
        </pc:graphicFrameChg>
      </pc:sldChg>
      <pc:sldChg chg="modSp">
        <pc:chgData name="徐睿佑" userId="d70a505e-241c-4709-b6c5-8df28bda7fcd" providerId="ADAL" clId="{77513262-A39B-4DDF-84AE-FBC2CE8DA15F}" dt="2022-03-02T05:42:08.410" v="1147" actId="20577"/>
        <pc:sldMkLst>
          <pc:docMk/>
          <pc:sldMk cId="1476826419" sldId="288"/>
        </pc:sldMkLst>
        <pc:graphicFrameChg chg="mod modGraphic">
          <ac:chgData name="徐睿佑" userId="d70a505e-241c-4709-b6c5-8df28bda7fcd" providerId="ADAL" clId="{77513262-A39B-4DDF-84AE-FBC2CE8DA15F}" dt="2022-03-02T05:42:08.410" v="1147" actId="20577"/>
          <ac:graphicFrameMkLst>
            <pc:docMk/>
            <pc:sldMk cId="1476826419" sldId="288"/>
            <ac:graphicFrameMk id="4" creationId="{00000000-0000-0000-0000-000000000000}"/>
          </ac:graphicFrameMkLst>
        </pc:graphicFrameChg>
      </pc:sldChg>
      <pc:sldChg chg="modSp">
        <pc:chgData name="徐睿佑" userId="d70a505e-241c-4709-b6c5-8df28bda7fcd" providerId="ADAL" clId="{77513262-A39B-4DDF-84AE-FBC2CE8DA15F}" dt="2022-03-02T05:21:55.891" v="1027"/>
        <pc:sldMkLst>
          <pc:docMk/>
          <pc:sldMk cId="1303025244" sldId="294"/>
        </pc:sldMkLst>
        <pc:spChg chg="mod">
          <ac:chgData name="徐睿佑" userId="d70a505e-241c-4709-b6c5-8df28bda7fcd" providerId="ADAL" clId="{77513262-A39B-4DDF-84AE-FBC2CE8DA15F}" dt="2022-03-02T03:10:26.300" v="108" actId="14100"/>
          <ac:spMkLst>
            <pc:docMk/>
            <pc:sldMk cId="1303025244" sldId="294"/>
            <ac:spMk id="2" creationId="{00000000-0000-0000-0000-000000000000}"/>
          </ac:spMkLst>
        </pc:spChg>
        <pc:spChg chg="mod">
          <ac:chgData name="徐睿佑" userId="d70a505e-241c-4709-b6c5-8df28bda7fcd" providerId="ADAL" clId="{77513262-A39B-4DDF-84AE-FBC2CE8DA15F}" dt="2022-03-02T03:10:34.351" v="110" actId="27636"/>
          <ac:spMkLst>
            <pc:docMk/>
            <pc:sldMk cId="1303025244" sldId="294"/>
            <ac:spMk id="3" creationId="{00000000-0000-0000-0000-000000000000}"/>
          </ac:spMkLst>
        </pc:spChg>
        <pc:graphicFrameChg chg="mod modGraphic">
          <ac:chgData name="徐睿佑" userId="d70a505e-241c-4709-b6c5-8df28bda7fcd" providerId="ADAL" clId="{77513262-A39B-4DDF-84AE-FBC2CE8DA15F}" dt="2022-03-02T05:21:55.891" v="1027"/>
          <ac:graphicFrameMkLst>
            <pc:docMk/>
            <pc:sldMk cId="1303025244" sldId="294"/>
            <ac:graphicFrameMk id="4" creationId="{00000000-0000-0000-0000-000000000000}"/>
          </ac:graphicFrameMkLst>
        </pc:graphicFrameChg>
      </pc:sldChg>
      <pc:sldChg chg="modSp">
        <pc:chgData name="徐睿佑" userId="d70a505e-241c-4709-b6c5-8df28bda7fcd" providerId="ADAL" clId="{77513262-A39B-4DDF-84AE-FBC2CE8DA15F}" dt="2022-03-02T05:23:15.226" v="1051" actId="20577"/>
        <pc:sldMkLst>
          <pc:docMk/>
          <pc:sldMk cId="3836021246" sldId="295"/>
        </pc:sldMkLst>
        <pc:graphicFrameChg chg="mod modGraphic">
          <ac:chgData name="徐睿佑" userId="d70a505e-241c-4709-b6c5-8df28bda7fcd" providerId="ADAL" clId="{77513262-A39B-4DDF-84AE-FBC2CE8DA15F}" dt="2022-03-02T05:23:15.226" v="1051" actId="20577"/>
          <ac:graphicFrameMkLst>
            <pc:docMk/>
            <pc:sldMk cId="3836021246" sldId="295"/>
            <ac:graphicFrameMk id="4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49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65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47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39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76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2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21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95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40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9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/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25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73080" y="2071493"/>
            <a:ext cx="8689976" cy="2509213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口袋國會</a:t>
            </a:r>
            <a:b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97550" y="3469790"/>
            <a:ext cx="5483953" cy="82789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第十屆第四會期立委評比</a:t>
            </a:r>
          </a:p>
        </p:txBody>
      </p:sp>
      <p:pic>
        <p:nvPicPr>
          <p:cNvPr id="4" name="圖片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5972" y="1258101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29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149673" y="160421"/>
            <a:ext cx="5892654" cy="1201783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606033"/>
              </p:ext>
            </p:extLst>
          </p:nvPr>
        </p:nvGraphicFramePr>
        <p:xfrm>
          <a:off x="136359" y="1854660"/>
          <a:ext cx="11919282" cy="3148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420">
                  <a:extLst>
                    <a:ext uri="{9D8B030D-6E8A-4147-A177-3AD203B41FA5}">
                      <a16:colId xmlns:a16="http://schemas.microsoft.com/office/drawing/2014/main" val="2042165145"/>
                    </a:ext>
                  </a:extLst>
                </a:gridCol>
                <a:gridCol w="1362635">
                  <a:extLst>
                    <a:ext uri="{9D8B030D-6E8A-4147-A177-3AD203B41FA5}">
                      <a16:colId xmlns:a16="http://schemas.microsoft.com/office/drawing/2014/main" val="1580195183"/>
                    </a:ext>
                  </a:extLst>
                </a:gridCol>
                <a:gridCol w="1123891">
                  <a:extLst>
                    <a:ext uri="{9D8B030D-6E8A-4147-A177-3AD203B41FA5}">
                      <a16:colId xmlns:a16="http://schemas.microsoft.com/office/drawing/2014/main" val="716763515"/>
                    </a:ext>
                  </a:extLst>
                </a:gridCol>
                <a:gridCol w="1547928">
                  <a:extLst>
                    <a:ext uri="{9D8B030D-6E8A-4147-A177-3AD203B41FA5}">
                      <a16:colId xmlns:a16="http://schemas.microsoft.com/office/drawing/2014/main" val="2987736541"/>
                    </a:ext>
                  </a:extLst>
                </a:gridCol>
                <a:gridCol w="1699002">
                  <a:extLst>
                    <a:ext uri="{9D8B030D-6E8A-4147-A177-3AD203B41FA5}">
                      <a16:colId xmlns:a16="http://schemas.microsoft.com/office/drawing/2014/main" val="1745805171"/>
                    </a:ext>
                  </a:extLst>
                </a:gridCol>
                <a:gridCol w="1479777">
                  <a:extLst>
                    <a:ext uri="{9D8B030D-6E8A-4147-A177-3AD203B41FA5}">
                      <a16:colId xmlns:a16="http://schemas.microsoft.com/office/drawing/2014/main" val="479225324"/>
                    </a:ext>
                  </a:extLst>
                </a:gridCol>
                <a:gridCol w="1329058">
                  <a:extLst>
                    <a:ext uri="{9D8B030D-6E8A-4147-A177-3AD203B41FA5}">
                      <a16:colId xmlns:a16="http://schemas.microsoft.com/office/drawing/2014/main" val="2406525524"/>
                    </a:ext>
                  </a:extLst>
                </a:gridCol>
                <a:gridCol w="930571">
                  <a:extLst>
                    <a:ext uri="{9D8B030D-6E8A-4147-A177-3AD203B41FA5}">
                      <a16:colId xmlns:a16="http://schemas.microsoft.com/office/drawing/2014/main" val="3740197448"/>
                    </a:ext>
                  </a:extLst>
                </a:gridCol>
              </a:tblGrid>
              <a:tr h="46980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評價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927263"/>
                  </a:ext>
                </a:extLst>
              </a:tr>
              <a:tr h="47117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魯明哲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600" b="1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內政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2802875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劉世芳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5A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司法法制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1913756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何志偉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司法法制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372982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葉毓蘭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)3A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司法法制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2944746"/>
                  </a:ext>
                </a:extLst>
              </a:tr>
              <a:tr h="4187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溫玉霞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國，不分區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外交國防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240122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洪孟楷（國，區域）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交通</a:t>
                      </a:r>
                      <a:endParaRPr lang="zh-TW" altLang="en-US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815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8504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2B6AFCB-CA93-4F64-9B26-853DEDD2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569142"/>
              </p:ext>
            </p:extLst>
          </p:nvPr>
        </p:nvGraphicFramePr>
        <p:xfrm>
          <a:off x="136359" y="1639472"/>
          <a:ext cx="11919282" cy="3996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420">
                  <a:extLst>
                    <a:ext uri="{9D8B030D-6E8A-4147-A177-3AD203B41FA5}">
                      <a16:colId xmlns:a16="http://schemas.microsoft.com/office/drawing/2014/main" val="3543409666"/>
                    </a:ext>
                  </a:extLst>
                </a:gridCol>
                <a:gridCol w="1362635">
                  <a:extLst>
                    <a:ext uri="{9D8B030D-6E8A-4147-A177-3AD203B41FA5}">
                      <a16:colId xmlns:a16="http://schemas.microsoft.com/office/drawing/2014/main" val="424593129"/>
                    </a:ext>
                  </a:extLst>
                </a:gridCol>
                <a:gridCol w="1123891">
                  <a:extLst>
                    <a:ext uri="{9D8B030D-6E8A-4147-A177-3AD203B41FA5}">
                      <a16:colId xmlns:a16="http://schemas.microsoft.com/office/drawing/2014/main" val="420865643"/>
                    </a:ext>
                  </a:extLst>
                </a:gridCol>
                <a:gridCol w="1547928">
                  <a:extLst>
                    <a:ext uri="{9D8B030D-6E8A-4147-A177-3AD203B41FA5}">
                      <a16:colId xmlns:a16="http://schemas.microsoft.com/office/drawing/2014/main" val="641085862"/>
                    </a:ext>
                  </a:extLst>
                </a:gridCol>
                <a:gridCol w="1699002">
                  <a:extLst>
                    <a:ext uri="{9D8B030D-6E8A-4147-A177-3AD203B41FA5}">
                      <a16:colId xmlns:a16="http://schemas.microsoft.com/office/drawing/2014/main" val="827983045"/>
                    </a:ext>
                  </a:extLst>
                </a:gridCol>
                <a:gridCol w="1479777">
                  <a:extLst>
                    <a:ext uri="{9D8B030D-6E8A-4147-A177-3AD203B41FA5}">
                      <a16:colId xmlns:a16="http://schemas.microsoft.com/office/drawing/2014/main" val="2499433417"/>
                    </a:ext>
                  </a:extLst>
                </a:gridCol>
                <a:gridCol w="1329058">
                  <a:extLst>
                    <a:ext uri="{9D8B030D-6E8A-4147-A177-3AD203B41FA5}">
                      <a16:colId xmlns:a16="http://schemas.microsoft.com/office/drawing/2014/main" val="2987778758"/>
                    </a:ext>
                  </a:extLst>
                </a:gridCol>
                <a:gridCol w="930571">
                  <a:extLst>
                    <a:ext uri="{9D8B030D-6E8A-4147-A177-3AD203B41FA5}">
                      <a16:colId xmlns:a16="http://schemas.microsoft.com/office/drawing/2014/main" val="290420481"/>
                    </a:ext>
                  </a:extLst>
                </a:gridCol>
              </a:tblGrid>
              <a:tr h="39341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評價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45022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莊競程（民，區域）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社福衛環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3249709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蘇巧慧（民，區域）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社福衛環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331549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張育美（國，不分區）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社福衛環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4111684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蔣萬安（國，區域）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社福衛環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041189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張其祿（眾，不分區）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財政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809742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曾銘宗（國，不分區）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財政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681147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賴士葆（國，區域）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財政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908045"/>
                  </a:ext>
                </a:extLst>
              </a:tr>
            </a:tbl>
          </a:graphicData>
        </a:graphic>
      </p:graphicFrame>
      <p:sp>
        <p:nvSpPr>
          <p:cNvPr id="4" name="標題 3">
            <a:extLst>
              <a:ext uri="{FF2B5EF4-FFF2-40B4-BE49-F238E27FC236}">
                <a16:creationId xmlns:a16="http://schemas.microsoft.com/office/drawing/2014/main" id="{CFEBB06C-4366-4187-9DC4-EFC1DA45A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0421"/>
            <a:ext cx="5892654" cy="1201783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03381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E2B6AFCB-CA93-4F64-9B26-853DEDD29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870151"/>
              </p:ext>
            </p:extLst>
          </p:nvPr>
        </p:nvGraphicFramePr>
        <p:xfrm>
          <a:off x="136359" y="1570752"/>
          <a:ext cx="11919282" cy="4517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6420">
                  <a:extLst>
                    <a:ext uri="{9D8B030D-6E8A-4147-A177-3AD203B41FA5}">
                      <a16:colId xmlns:a16="http://schemas.microsoft.com/office/drawing/2014/main" val="3543409666"/>
                    </a:ext>
                  </a:extLst>
                </a:gridCol>
                <a:gridCol w="1362635">
                  <a:extLst>
                    <a:ext uri="{9D8B030D-6E8A-4147-A177-3AD203B41FA5}">
                      <a16:colId xmlns:a16="http://schemas.microsoft.com/office/drawing/2014/main" val="424593129"/>
                    </a:ext>
                  </a:extLst>
                </a:gridCol>
                <a:gridCol w="1123891">
                  <a:extLst>
                    <a:ext uri="{9D8B030D-6E8A-4147-A177-3AD203B41FA5}">
                      <a16:colId xmlns:a16="http://schemas.microsoft.com/office/drawing/2014/main" val="420865643"/>
                    </a:ext>
                  </a:extLst>
                </a:gridCol>
                <a:gridCol w="1547928">
                  <a:extLst>
                    <a:ext uri="{9D8B030D-6E8A-4147-A177-3AD203B41FA5}">
                      <a16:colId xmlns:a16="http://schemas.microsoft.com/office/drawing/2014/main" val="641085862"/>
                    </a:ext>
                  </a:extLst>
                </a:gridCol>
                <a:gridCol w="1699002">
                  <a:extLst>
                    <a:ext uri="{9D8B030D-6E8A-4147-A177-3AD203B41FA5}">
                      <a16:colId xmlns:a16="http://schemas.microsoft.com/office/drawing/2014/main" val="827983045"/>
                    </a:ext>
                  </a:extLst>
                </a:gridCol>
                <a:gridCol w="1479777">
                  <a:extLst>
                    <a:ext uri="{9D8B030D-6E8A-4147-A177-3AD203B41FA5}">
                      <a16:colId xmlns:a16="http://schemas.microsoft.com/office/drawing/2014/main" val="2499433417"/>
                    </a:ext>
                  </a:extLst>
                </a:gridCol>
                <a:gridCol w="1329058">
                  <a:extLst>
                    <a:ext uri="{9D8B030D-6E8A-4147-A177-3AD203B41FA5}">
                      <a16:colId xmlns:a16="http://schemas.microsoft.com/office/drawing/2014/main" val="2987778758"/>
                    </a:ext>
                  </a:extLst>
                </a:gridCol>
                <a:gridCol w="930571">
                  <a:extLst>
                    <a:ext uri="{9D8B030D-6E8A-4147-A177-3AD203B41FA5}">
                      <a16:colId xmlns:a16="http://schemas.microsoft.com/office/drawing/2014/main" val="290420481"/>
                    </a:ext>
                  </a:extLst>
                </a:gridCol>
              </a:tblGrid>
              <a:tr h="39341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評價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D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45022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林宜瑾（民，區域）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4A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9691517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高虹安（眾，不分區）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教育文化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370503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林奕華（國，區域）</a:t>
                      </a:r>
                      <a:r>
                        <a:rPr lang="en-US" altLang="zh-TW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教育文化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506111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楊瓊瓔（國，區域）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5681147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賴瑞隆（民，區域）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908045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謝衣鳯（國，區域）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6A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117901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邱志偉（民，區域）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4A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718865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邱議瑩（民，區域）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82421"/>
                  </a:ext>
                </a:extLst>
              </a:tr>
              <a:tr h="4199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陳亭妃（民，區域）</a:t>
                      </a:r>
                      <a:r>
                        <a:rPr lang="en-US" altLang="zh-TW" sz="1600" b="1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  <a:endParaRPr lang="zh-TW" altLang="en-US" sz="1600" b="1" kern="1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經濟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290661"/>
                  </a:ext>
                </a:extLst>
              </a:tr>
            </a:tbl>
          </a:graphicData>
        </a:graphic>
      </p:graphicFrame>
      <p:sp>
        <p:nvSpPr>
          <p:cNvPr id="4" name="標題 3">
            <a:extLst>
              <a:ext uri="{FF2B5EF4-FFF2-40B4-BE49-F238E27FC236}">
                <a16:creationId xmlns:a16="http://schemas.microsoft.com/office/drawing/2014/main" id="{CFEBB06C-4366-4187-9DC4-EFC1DA45A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73" y="168772"/>
            <a:ext cx="5892654" cy="1201783"/>
          </a:xfrm>
        </p:spPr>
        <p:txBody>
          <a:bodyPr/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1102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26311" y="-130630"/>
            <a:ext cx="1581912" cy="1357231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總結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60843" y="953590"/>
            <a:ext cx="10712848" cy="5695404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全院：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本次會期共有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位委員獲選優質、優良立委，以</a:t>
            </a:r>
            <a:r>
              <a:rPr lang="en-US" altLang="zh-TW" sz="2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ivod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系統計算，全院增加王婉諭（時，不分區）、魯明哲（國，區域）兩位委員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委員會：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在委員會方面，共有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22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位委員獲選優質、優良立委。以</a:t>
            </a:r>
            <a:r>
              <a:rPr lang="en-US" altLang="zh-TW" sz="2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ivod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系統計算，委員會減少四位委員入選：內政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吳琪銘（民，區域）、外交國防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劉建國（民，區域）、社福衛環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邱泰源（民，不分區）、教育文化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賴品妤（民，區域）。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委員會其他變動：張育美（國，不分區）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星變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星、莊競程（民，區域）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5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星變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星、高虹安（眾，不分區）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星變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184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依據立法院公佈的議事開放資料，</a:t>
                </a:r>
                <a:r>
                  <a:rPr lang="zh-TW" altLang="en-US" sz="2600" dirty="0">
                    <a:latin typeface="+mj-ea"/>
                    <a:ea typeface="+mj-ea"/>
                  </a:rPr>
                  <a:t>將</a:t>
                </a:r>
                <a:r>
                  <a:rPr lang="zh-TW" altLang="zh-TW" sz="2600" dirty="0">
                    <a:latin typeface="+mj-ea"/>
                    <a:ea typeface="+mj-ea"/>
                  </a:rPr>
                  <a:t>提出部分條文修正案的委員列入統計，以</a:t>
                </a:r>
                <a:r>
                  <a:rPr lang="zh-TW" altLang="en-US" sz="2600" dirty="0">
                    <a:latin typeface="+mj-ea"/>
                    <a:ea typeface="+mj-ea"/>
                  </a:rPr>
                  <a:t>演算法</a:t>
                </a:r>
                <a:r>
                  <a:rPr lang="zh-TW" altLang="en-US" sz="2600" dirty="0">
                    <a:latin typeface="Arial Unicode MS"/>
                    <a:ea typeface="Arial Unicode MS"/>
                    <a:cs typeface="Arial Unicode MS"/>
                  </a:rPr>
                  <a:t>*</a:t>
                </a:r>
                <a:r>
                  <a:rPr lang="zh-TW" altLang="en-US" sz="2600" dirty="0">
                    <a:latin typeface="+mj-ea"/>
                    <a:ea typeface="+mj-ea"/>
                  </a:rPr>
                  <a:t>計算出各</a:t>
                </a:r>
                <a:r>
                  <a:rPr lang="zh-TW" altLang="zh-TW" sz="2600" dirty="0">
                    <a:latin typeface="+mj-ea"/>
                    <a:ea typeface="+mj-ea"/>
                  </a:rPr>
                  <a:t>委員所提「部分條文修正案」</a:t>
                </a:r>
                <a:r>
                  <a:rPr lang="zh-TW" altLang="en-US" sz="2600" dirty="0">
                    <a:latin typeface="+mj-ea"/>
                    <a:ea typeface="+mj-ea"/>
                  </a:rPr>
                  <a:t>之</a:t>
                </a:r>
                <a:r>
                  <a:rPr lang="zh-TW" altLang="zh-TW" sz="2600" dirty="0">
                    <a:latin typeface="+mj-ea"/>
                    <a:ea typeface="+mj-ea"/>
                  </a:rPr>
                  <a:t>「修正條文」與「現行條文」的</a:t>
                </a:r>
                <a:r>
                  <a:rPr lang="zh-TW" altLang="en-US" sz="2600" dirty="0">
                    <a:latin typeface="+mj-ea"/>
                    <a:ea typeface="+mj-ea"/>
                  </a:rPr>
                  <a:t>異同</a:t>
                </a:r>
                <a:r>
                  <a:rPr lang="zh-TW" altLang="zh-TW" sz="2600" dirty="0">
                    <a:latin typeface="+mj-ea"/>
                    <a:ea typeface="+mj-ea"/>
                  </a:rPr>
                  <a:t>，得出</a:t>
                </a:r>
                <a:r>
                  <a:rPr lang="zh-TW" altLang="en-US" sz="2600" dirty="0">
                    <a:latin typeface="+mj-ea"/>
                    <a:ea typeface="+mj-ea"/>
                  </a:rPr>
                  <a:t>該修正條文</a:t>
                </a:r>
                <a:r>
                  <a:rPr lang="zh-TW" altLang="zh-TW" sz="2600" dirty="0">
                    <a:latin typeface="+mj-ea"/>
                    <a:ea typeface="+mj-ea"/>
                  </a:rPr>
                  <a:t>「相似度」數值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/>
                </a:pPr>
                <a:r>
                  <a:rPr lang="zh-TW" altLang="zh-TW" sz="2600" dirty="0">
                    <a:latin typeface="+mj-ea"/>
                    <a:ea typeface="+mj-ea"/>
                  </a:rPr>
                  <a:t>將委員所提「部分條文修正案」的所有條文的「相似度」數值加總，除以「部分條文修正案」的修正條文總數，得出該委員在該會期「部分條文修正案」的「相似度平均數」</a:t>
                </a:r>
                <a:r>
                  <a:rPr lang="zh-TW" altLang="en-US" sz="2600" dirty="0"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en-US" sz="2600" dirty="0">
                    <a:latin typeface="+mj-ea"/>
                    <a:ea typeface="+mj-ea"/>
                  </a:rPr>
                  <a:t>       相似度平均數公式如下：：</a:t>
                </a:r>
                <a:r>
                  <a:rPr lang="en-US" altLang="zh-TW" sz="26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600">
                        <a:latin typeface="Cambria Math"/>
                      </a:rPr>
                      <m:t>I</m:t>
                    </m:r>
                    <m:r>
                      <a:rPr lang="en-US" altLang="zh-TW" sz="2600" i="1">
                        <a:latin typeface="Cambria Math"/>
                      </a:rPr>
                      <m:t> </m:t>
                    </m:r>
                  </m:oMath>
                </a14:m>
                <a:r>
                  <a:rPr lang="en-US" altLang="zh-TW" sz="2600" dirty="0" err="1">
                    <a:latin typeface="+mj-ea"/>
                    <a:ea typeface="+mj-ea"/>
                  </a:rPr>
                  <a:t>avg</a:t>
                </a:r>
                <a:r>
                  <a:rPr lang="en-US" altLang="zh-TW" sz="2600" dirty="0">
                    <a:latin typeface="+mj-ea"/>
                    <a:ea typeface="+mj-ea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latin typeface="Cambria Math" panose="02040503050406030204" pitchFamily="18" charset="0"/>
                            <a:ea typeface="+mj-ea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ctrlPr>
                              <a:rPr lang="en-US" altLang="zh-TW" sz="2600" i="1" smtClean="0">
                                <a:latin typeface="Cambria Math" panose="02040503050406030204" pitchFamily="18" charset="0"/>
                                <a:ea typeface="+mj-ea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𝑛</m:t>
                            </m:r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=1</m:t>
                            </m:r>
                          </m:sub>
                          <m:sup>
                            <m:r>
                              <a:rPr lang="en-US" altLang="zh-TW" sz="2600" b="0" i="1" smtClean="0">
                                <a:latin typeface="Cambria Math"/>
                                <a:ea typeface="+mj-ea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altLang="zh-TW" sz="2600" b="0" i="1" smtClean="0">
                                    <a:latin typeface="Cambria Math" panose="02040503050406030204" pitchFamily="18" charset="0"/>
                                    <a:ea typeface="+mj-ea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I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altLang="zh-TW" sz="2600" b="0" i="0" smtClean="0">
                                    <a:latin typeface="Cambria Math"/>
                                    <a:ea typeface="+mj-ea"/>
                                  </a:rPr>
                                  <m:t>k</m:t>
                                </m:r>
                              </m:sub>
                            </m:sSub>
                          </m:e>
                        </m:nary>
                      </m:num>
                      <m:den>
                        <m:r>
                          <m:rPr>
                            <m:sty m:val="p"/>
                          </m:rPr>
                          <a:rPr lang="en-US" altLang="zh-TW" sz="2600" b="0" i="0" smtClean="0">
                            <a:latin typeface="Cambria Math"/>
                            <a:ea typeface="+mj-ea"/>
                          </a:rPr>
                          <m:t>k</m:t>
                        </m:r>
                      </m:den>
                    </m:f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en-US" altLang="zh-TW" sz="2600" dirty="0">
                    <a:latin typeface="+mj-ea"/>
                    <a:ea typeface="+mj-ea"/>
                  </a:rPr>
                  <a:t> </a:t>
                </a:r>
                <a14:m>
                  <m:oMath xmlns:m="http://schemas.openxmlformats.org/officeDocument/2006/math">
                    <m:r>
                      <a:rPr lang="zh-TW" altLang="en-US" sz="2600" b="0" i="0" dirty="0" smtClean="0">
                        <a:latin typeface="Cambria Math"/>
                        <a:ea typeface="+mj-ea"/>
                      </a:rPr>
                      <m:t> </m:t>
                    </m:r>
                    <m:r>
                      <a:rPr lang="zh-TW" altLang="en-US" sz="2600" b="0" i="1" dirty="0" smtClean="0">
                        <a:latin typeface="Cambria Math"/>
                        <a:ea typeface="+mj-ea"/>
                      </a:rPr>
                      <m:t>      </m:t>
                    </m:r>
                    <m:r>
                      <a:rPr lang="zh-TW" altLang="en-US" sz="2600" i="0" dirty="0" smtClean="0">
                        <a:latin typeface="Cambria Math"/>
                        <a:ea typeface="+mj-ea"/>
                      </a:rPr>
                      <m:t>相似度</m:t>
                    </m:r>
                    <m:r>
                      <a:rPr lang="en-US" altLang="zh-TW" sz="2600" b="0" i="0" dirty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i="0" smtClean="0">
                        <a:latin typeface="Cambria Math"/>
                        <a:ea typeface="+mj-ea"/>
                      </a:rPr>
                      <m:t>I</m:t>
                    </m:r>
                    <m:r>
                      <a:rPr lang="zh-TW" altLang="en-US" sz="2600" b="0" i="0" smtClean="0">
                        <a:latin typeface="Cambria Math"/>
                        <a:ea typeface="+mj-ea"/>
                      </a:rPr>
                      <m:t>  </m:t>
                    </m:r>
                    <m:r>
                      <a:rPr lang="zh-TW" altLang="en-US" sz="2600" b="0" i="1" smtClean="0">
                        <a:latin typeface="Cambria Math"/>
                        <a:ea typeface="+mj-ea"/>
                      </a:rPr>
                      <m:t>；</m:t>
                    </m:r>
                    <m:r>
                      <a:rPr lang="zh-TW" altLang="en-US" sz="2600" i="0">
                        <a:latin typeface="Cambria Math"/>
                        <a:ea typeface="+mj-ea"/>
                      </a:rPr>
                      <m:t>委員提案條文數</m:t>
                    </m:r>
                    <m:r>
                      <a:rPr lang="en-US" altLang="zh-TW" sz="2600" b="0" i="0" smtClean="0">
                        <a:latin typeface="Cambria Math"/>
                        <a:ea typeface="+mj-ea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TW" sz="2600" b="0" i="0" smtClean="0">
                        <a:latin typeface="Cambria Math"/>
                        <a:ea typeface="+mj-ea"/>
                      </a:rPr>
                      <m:t>k</m:t>
                    </m:r>
                  </m:oMath>
                </a14:m>
                <a:endParaRPr lang="en-US" altLang="zh-TW" sz="2600" dirty="0">
                  <a:latin typeface="+mj-ea"/>
                  <a:ea typeface="+mj-ea"/>
                </a:endParaRPr>
              </a:p>
              <a:p>
                <a:pPr marL="514350" indent="-514350">
                  <a:buFont typeface="+mj-lt"/>
                  <a:buAutoNum type="arabicPeriod" startAt="3"/>
                </a:pP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以（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筆畫排序第一位的孔文吉委員為例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），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孔文吉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委員在第十屆第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4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會期，共提出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條修正條文，我們依程式比對分別得出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條修正條文與現行條文的「相似度」數值，加總後除以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5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，得出相似度平均</a:t>
                </a:r>
                <a:r>
                  <a:rPr lang="zh-TW" altLang="en-US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數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為：</a:t>
                </a:r>
                <a:r>
                  <a:rPr lang="en-US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0.876</a:t>
                </a:r>
                <a:r>
                  <a:rPr lang="zh-TW" altLang="zh-TW" sz="2600" dirty="0">
                    <a:solidFill>
                      <a:srgbClr val="FF0000"/>
                    </a:solidFill>
                    <a:latin typeface="+mj-ea"/>
                    <a:ea typeface="+mj-ea"/>
                  </a:rPr>
                  <a:t>。</a:t>
                </a:r>
                <a:endParaRPr lang="en-US" altLang="zh-TW" sz="2600" dirty="0">
                  <a:solidFill>
                    <a:srgbClr val="FF0000"/>
                  </a:solidFill>
                  <a:latin typeface="+mj-ea"/>
                  <a:ea typeface="+mj-ea"/>
                </a:endParaRPr>
              </a:p>
              <a:p>
                <a:pPr marL="0" indent="0">
                  <a:buNone/>
                </a:pPr>
                <a:r>
                  <a:rPr lang="zh-TW" altLang="zh-TW" dirty="0">
                    <a:latin typeface="+mj-ea"/>
                    <a:ea typeface="+mj-ea"/>
                    <a:cs typeface="Arial Unicode MS"/>
                  </a:rPr>
                  <a:t>*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根據</a:t>
                </a:r>
                <a:r>
                  <a:rPr lang="en-US" altLang="zh-TW" dirty="0">
                    <a:latin typeface="+mj-ea"/>
                    <a:ea typeface="+mj-ea"/>
                    <a:cs typeface="Arial Unicode MS"/>
                  </a:rPr>
                  <a:t>Dice</a:t>
                </a:r>
                <a:r>
                  <a:rPr lang="zh-TW" altLang="en-US" dirty="0">
                    <a:latin typeface="+mj-ea"/>
                    <a:ea typeface="+mj-ea"/>
                    <a:cs typeface="Arial Unicode MS"/>
                  </a:rPr>
                  <a:t>係數找出兩個字符串之間的相似度，該相似度演算通常優於編輯距離算法。</a:t>
                </a:r>
                <a:endParaRPr lang="en-US" altLang="zh-TW" dirty="0">
                  <a:latin typeface="+mj-ea"/>
                  <a:ea typeface="+mj-ea"/>
                </a:endParaRPr>
              </a:p>
              <a:p>
                <a:pPr marL="457200" indent="-457200">
                  <a:buFont typeface="+mj-lt"/>
                  <a:buAutoNum type="arabicPeriod" startAt="3"/>
                </a:pPr>
                <a:endParaRPr lang="zh-TW" altLang="en-US" sz="2400" dirty="0">
                  <a:latin typeface="+mj-ea"/>
                  <a:ea typeface="+mj-ea"/>
                </a:endParaRPr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0891" y="849086"/>
                <a:ext cx="11155680" cy="5917473"/>
              </a:xfrm>
              <a:blipFill>
                <a:blip r:embed="rId2"/>
                <a:stretch>
                  <a:fillRect l="-874" t="-154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1069848" y="131936"/>
            <a:ext cx="10058400" cy="730213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dirty="0"/>
              <a:t>實驗指標：部分條文修正案「相似度」分析說明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A25F8D3F-F68E-4992-B938-A86B93A23CCC}"/>
              </a:ext>
            </a:extLst>
          </p:cNvPr>
          <p:cNvSpPr txBox="1"/>
          <p:nvPr/>
        </p:nvSpPr>
        <p:spPr>
          <a:xfrm>
            <a:off x="600891" y="6192253"/>
            <a:ext cx="997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註：部分條文修正案之現行條文與修正條文的資料來源：「立院議事及發言系統」。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2/22)</a:t>
            </a:r>
            <a:endParaRPr lang="zh-TW" altLang="en-US" i="1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79425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10-4</a:t>
            </a:r>
            <a:r>
              <a:rPr lang="zh-TW" altLang="en-US" sz="3200" dirty="0"/>
              <a:t>會期部分條文修正案「相似度」居前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01084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上表依序按照黨籍與姓名筆畫排列。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859733"/>
              </p:ext>
            </p:extLst>
          </p:nvPr>
        </p:nvGraphicFramePr>
        <p:xfrm>
          <a:off x="621903" y="752537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吳秉叡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陳雪生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0.998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林岱樺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吳斯懷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0.975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鄭運鵬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0.955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林文瑞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0.953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邱志偉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0.946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江啟臣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楊曜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溫玉霞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13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0.906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劉世芳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0.929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徐志榮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0.887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賴品妤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張育美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張宏陸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魯明哲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王美惠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孔文吉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林宜瑾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0.901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廖婉汝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11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吳玉琴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傅崐萁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羅美玲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林思銘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莊競程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陳玉珍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吳琪銘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0" dirty="0"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023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8639" y="262563"/>
            <a:ext cx="10933611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10-4</a:t>
            </a:r>
            <a:r>
              <a:rPr lang="zh-TW" altLang="en-US" sz="3200" dirty="0"/>
              <a:t>會期部分條文修正案「相似度」居後</a:t>
            </a:r>
            <a:r>
              <a:rPr lang="en-US" altLang="zh-TW" sz="3200" dirty="0"/>
              <a:t>25%</a:t>
            </a:r>
            <a:r>
              <a:rPr lang="zh-TW" altLang="en-US" sz="32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16988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上表依序按照黨籍與姓名筆畫排列。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256277"/>
              </p:ext>
            </p:extLst>
          </p:nvPr>
        </p:nvGraphicFramePr>
        <p:xfrm>
          <a:off x="621903" y="752537"/>
          <a:ext cx="11116493" cy="490210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周春米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楊瓊瓔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江永昌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0.602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馬文君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柯建銘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曾銘宗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0.573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伍麗華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0.574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葉毓蘭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55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羅致政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0.560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萬美玲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范雲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0.556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費鴻泰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0.442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林俊憲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呂玉玲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0.440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高嘉瑜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47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0.502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羅明才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0.354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林楚茵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0.494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賴香伶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眾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66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6103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管碧玲</a:t>
                      </a:r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0.424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邱顯智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時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40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0.508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陳明文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0.413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王婉諭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時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63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郭國文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47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0.343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黃國書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王定宇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0.250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林昶佐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0.426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洪申翰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29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0.160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趙正宇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0.290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68264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262563"/>
            <a:ext cx="11870267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3200" dirty="0"/>
              <a:t>10-2~10-4</a:t>
            </a:r>
            <a:r>
              <a:rPr lang="zh-TW" altLang="en-US" sz="3200" dirty="0"/>
              <a:t>會期部分條文修正案「平均相似度」居前</a:t>
            </a:r>
            <a:r>
              <a:rPr lang="en-US" altLang="zh-TW" sz="3200" dirty="0"/>
              <a:t>25%</a:t>
            </a:r>
            <a:r>
              <a:rPr lang="zh-TW" altLang="en-US" sz="3200" dirty="0"/>
              <a:t>（高）的委員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21903" y="6011802"/>
            <a:ext cx="10556095" cy="650871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上表依序按照黨籍與姓名筆畫排列。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510522"/>
              </p:ext>
            </p:extLst>
          </p:nvPr>
        </p:nvGraphicFramePr>
        <p:xfrm>
          <a:off x="621903" y="1123255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鄭運鵬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民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32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0.955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賴士葆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莊瑞雄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陳超明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邱泰源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廖婉汝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</a:t>
                      </a:r>
                    </a:p>
                  </a:txBody>
                  <a:tcPr marL="9525" marR="9525" marT="9525" marB="0" anchor="b"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0.910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劉建國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0.909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孔文吉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陳素月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22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0.903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吳斯懷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劉世芳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費鴻泰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林宜瑾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鄭正鈐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賴品妤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馬文君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李昆澤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0.835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溫玉霞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0.841</a:t>
                      </a:r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04258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陳明文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林文瑞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高金素梅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0.936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翁重鈞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趙正宇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0.876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張育美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0.855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林昶佐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無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0.842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楊瓊瓔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0.848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邱臣遠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民眾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26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0.865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marL="9525" marR="9525" marT="9525" marB="0" anchor="b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025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0933" y="262563"/>
            <a:ext cx="11497734" cy="508145"/>
          </a:xfrm>
        </p:spPr>
        <p:txBody>
          <a:bodyPr>
            <a:noAutofit/>
          </a:bodyPr>
          <a:lstStyle/>
          <a:p>
            <a:pPr algn="ctr"/>
            <a:r>
              <a:rPr lang="en-US" altLang="zh-TW" sz="2800" dirty="0"/>
              <a:t>10-2~10-4</a:t>
            </a:r>
            <a:r>
              <a:rPr lang="zh-TW" altLang="en-US" sz="2800" dirty="0"/>
              <a:t>會期部分條文修正案「平均相似度」居後</a:t>
            </a:r>
            <a:r>
              <a:rPr lang="en-US" altLang="zh-TW" sz="2800" dirty="0"/>
              <a:t>25%</a:t>
            </a:r>
            <a:r>
              <a:rPr lang="zh-TW" altLang="en-US" sz="2800" dirty="0"/>
              <a:t>（低）的委員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1673" y="5716988"/>
            <a:ext cx="10556095" cy="63496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上表依序按照黨籍與姓名筆畫排列。</a:t>
            </a:r>
            <a:endParaRPr lang="en-US" altLang="zh-TW" dirty="0"/>
          </a:p>
          <a:p>
            <a:pPr>
              <a:buFont typeface="Wingdings" panose="05000000000000000000" pitchFamily="2" charset="2"/>
              <a:buChar char="n"/>
            </a:pPr>
            <a:r>
              <a:rPr lang="zh-TW" altLang="en-US" dirty="0"/>
              <a:t>相似度比對程式提供：</a:t>
            </a:r>
            <a:r>
              <a:rPr lang="en-US" altLang="zh-TW" dirty="0"/>
              <a:t>g0v</a:t>
            </a:r>
            <a:r>
              <a:rPr lang="zh-TW" altLang="en-US" dirty="0"/>
              <a:t>資訊工程師</a:t>
            </a:r>
            <a:r>
              <a:rPr lang="en-US" altLang="zh-TW" dirty="0"/>
              <a:t>Ronny Wang</a:t>
            </a:r>
            <a:r>
              <a:rPr lang="zh-TW" altLang="en-US" dirty="0"/>
              <a:t>。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872999"/>
              </p:ext>
            </p:extLst>
          </p:nvPr>
        </p:nvGraphicFramePr>
        <p:xfrm>
          <a:off x="621903" y="752537"/>
          <a:ext cx="11116493" cy="486000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211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49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7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4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210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4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立委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黨籍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b="0" kern="0" dirty="0">
                          <a:effectLst/>
                          <a:latin typeface="+mj-ea"/>
                          <a:ea typeface="+mj-ea"/>
                        </a:rPr>
                        <a:t>條文</a:t>
                      </a: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數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0" kern="0" dirty="0">
                          <a:effectLst/>
                          <a:latin typeface="+mj-ea"/>
                          <a:ea typeface="+mj-ea"/>
                        </a:rPr>
                        <a:t>相似度</a:t>
                      </a:r>
                      <a:endParaRPr lang="zh-TW" sz="1800" b="0" kern="100" dirty="0">
                        <a:effectLst/>
                        <a:latin typeface="+mj-ea"/>
                        <a:ea typeface="+mj-ea"/>
                        <a:cs typeface="Times New Roman"/>
                      </a:endParaRPr>
                    </a:p>
                  </a:txBody>
                  <a:tcPr marL="68580" marR="68580" marT="0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沈發惠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0.661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邱議瑩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吳思瑤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0.660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林俊憲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0.429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羅美玲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0.650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陳歐珀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0.343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黃世杰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林岱樺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</a:t>
                      </a:r>
                    </a:p>
                  </a:txBody>
                  <a:tcPr marL="9525" marR="9525" marT="9525" marB="0" anchor="b"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0.279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蘇巧慧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徐志榮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0.654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何欣純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李貴敏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0.650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王定宇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0.626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陳雪生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8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蔡易餘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</a:t>
                      </a: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0.624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陳玉珍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賴瑞隆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0.616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鄭麗文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0.605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邱志偉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38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0.606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吳怡玎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國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14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范雲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0.591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陳柏惟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基進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18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0.521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林淑芬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6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邱顯智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時力</a:t>
                      </a:r>
                    </a:p>
                  </a:txBody>
                  <a:tcPr marL="9525" marR="9525" marT="9525" marB="0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46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0.630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管碧玲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12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0.587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王婉諭</a:t>
                      </a:r>
                      <a:r>
                        <a:rPr lang="en-US" altLang="zh-TW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</a:t>
                      </a:r>
                      <a:endParaRPr lang="zh-TW" alt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時力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28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0.535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何志偉</a:t>
                      </a: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TW" alt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民</a:t>
                      </a: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20</a:t>
                      </a: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ea"/>
                          <a:ea typeface="+mj-ea"/>
                        </a:rPr>
                        <a:t>0.670</a:t>
                      </a: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L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zh-TW" alt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altLang="zh-TW" sz="1800" b="0" i="0" u="none" strike="noStrike" dirty="0">
                        <a:solidFill>
                          <a:srgbClr val="0000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9525" marR="9525" marT="9525" marB="0" anchor="ctr">
                    <a:lnR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8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60212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30091" y="261995"/>
            <a:ext cx="10058400" cy="477476"/>
          </a:xfrm>
        </p:spPr>
        <p:txBody>
          <a:bodyPr>
            <a:noAutofit/>
          </a:bodyPr>
          <a:lstStyle/>
          <a:p>
            <a:r>
              <a:rPr lang="zh-TW" altLang="en-US" sz="4000" dirty="0"/>
              <a:t>開放國會民意調查結果：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53945" y="818984"/>
            <a:ext cx="10058400" cy="58322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zh-TW" dirty="0">
                <a:latin typeface="+mj-ea"/>
                <a:ea typeface="+mj-ea"/>
              </a:rPr>
              <a:t>題目：你是否曾經上網瀏覽過立法院的官方網站？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000" dirty="0">
                <a:latin typeface="+mj-ea"/>
                <a:ea typeface="+mj-ea"/>
              </a:rPr>
              <a:t>民眾回答「曾經」瀏覽過的比例為</a:t>
            </a:r>
            <a:r>
              <a:rPr lang="en-US" altLang="zh-TW" sz="2000" dirty="0">
                <a:latin typeface="+mj-ea"/>
                <a:ea typeface="+mj-ea"/>
              </a:rPr>
              <a:t>7.6%</a:t>
            </a:r>
            <a:r>
              <a:rPr lang="zh-TW" altLang="zh-TW" sz="2000" dirty="0">
                <a:latin typeface="+mj-ea"/>
                <a:ea typeface="+mj-ea"/>
              </a:rPr>
              <a:t>，回答「從來沒有」瀏覽過的比例為</a:t>
            </a:r>
            <a:r>
              <a:rPr lang="en-US" altLang="zh-TW" sz="2000" dirty="0">
                <a:latin typeface="+mj-ea"/>
                <a:ea typeface="+mj-ea"/>
              </a:rPr>
              <a:t>92.4%</a:t>
            </a:r>
            <a:r>
              <a:rPr lang="zh-TW" altLang="zh-TW" sz="2000" dirty="0">
                <a:latin typeface="+mj-ea"/>
                <a:ea typeface="+mj-ea"/>
              </a:rPr>
              <a:t>。</a:t>
            </a:r>
            <a:endParaRPr lang="en-US" altLang="zh-TW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zh-TW" dirty="0">
                <a:latin typeface="+mj-ea"/>
                <a:ea typeface="+mj-ea"/>
              </a:rPr>
              <a:t>題目：你是否知道現在的立法院長是誰</a:t>
            </a:r>
            <a:r>
              <a:rPr lang="en-US" altLang="zh-TW" dirty="0">
                <a:latin typeface="+mj-ea"/>
                <a:ea typeface="+mj-ea"/>
              </a:rPr>
              <a:t>?</a:t>
            </a:r>
            <a:endParaRPr lang="zh-TW" altLang="zh-TW" dirty="0"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000" dirty="0">
                <a:latin typeface="+mj-ea"/>
                <a:ea typeface="+mj-ea"/>
              </a:rPr>
              <a:t>民眾回答「知道</a:t>
            </a:r>
            <a:r>
              <a:rPr lang="en-US" altLang="zh-TW" sz="2000" dirty="0">
                <a:latin typeface="+mj-ea"/>
                <a:ea typeface="+mj-ea"/>
              </a:rPr>
              <a:t>(</a:t>
            </a:r>
            <a:r>
              <a:rPr lang="zh-TW" altLang="zh-TW" sz="2000" dirty="0">
                <a:latin typeface="+mj-ea"/>
                <a:ea typeface="+mj-ea"/>
              </a:rPr>
              <a:t>說得出名字</a:t>
            </a:r>
            <a:r>
              <a:rPr lang="en-US" altLang="zh-TW" sz="2000" dirty="0">
                <a:latin typeface="+mj-ea"/>
                <a:ea typeface="+mj-ea"/>
              </a:rPr>
              <a:t>)</a:t>
            </a:r>
            <a:r>
              <a:rPr lang="zh-TW" altLang="zh-TW" sz="2000" dirty="0">
                <a:latin typeface="+mj-ea"/>
                <a:ea typeface="+mj-ea"/>
              </a:rPr>
              <a:t>」的比例為</a:t>
            </a:r>
            <a:r>
              <a:rPr lang="en-US" altLang="zh-TW" sz="2000" dirty="0">
                <a:latin typeface="+mj-ea"/>
                <a:ea typeface="+mj-ea"/>
              </a:rPr>
              <a:t>26.1%</a:t>
            </a:r>
            <a:r>
              <a:rPr lang="zh-TW" altLang="zh-TW" sz="2000" dirty="0">
                <a:latin typeface="+mj-ea"/>
                <a:ea typeface="+mj-ea"/>
              </a:rPr>
              <a:t>，回答「知道但講不出名字」的比例為</a:t>
            </a:r>
            <a:r>
              <a:rPr lang="en-US" altLang="zh-TW" sz="2000" dirty="0">
                <a:latin typeface="+mj-ea"/>
                <a:ea typeface="+mj-ea"/>
              </a:rPr>
              <a:t>10.5%</a:t>
            </a:r>
            <a:r>
              <a:rPr lang="zh-TW" altLang="zh-TW" sz="2000" dirty="0">
                <a:latin typeface="+mj-ea"/>
                <a:ea typeface="+mj-ea"/>
              </a:rPr>
              <a:t>，回答「不知道」的比例為</a:t>
            </a:r>
            <a:r>
              <a:rPr lang="en-US" altLang="zh-TW" sz="2000" dirty="0">
                <a:latin typeface="+mj-ea"/>
                <a:ea typeface="+mj-ea"/>
              </a:rPr>
              <a:t>60.7%</a:t>
            </a:r>
            <a:r>
              <a:rPr lang="zh-TW" altLang="zh-TW" sz="2000" dirty="0">
                <a:latin typeface="+mj-ea"/>
                <a:ea typeface="+mj-ea"/>
              </a:rPr>
              <a:t>。</a:t>
            </a:r>
            <a:endParaRPr lang="en-US" altLang="zh-TW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zh-TW" dirty="0">
                <a:latin typeface="+mj-ea"/>
                <a:ea typeface="+mj-ea"/>
              </a:rPr>
              <a:t>題目：你是否知道你選區的立委是誰</a:t>
            </a:r>
            <a:r>
              <a:rPr lang="en-US" altLang="zh-TW" dirty="0">
                <a:latin typeface="+mj-ea"/>
                <a:ea typeface="+mj-ea"/>
              </a:rPr>
              <a:t>?</a:t>
            </a:r>
            <a:endParaRPr lang="zh-TW" altLang="zh-TW" dirty="0">
              <a:latin typeface="+mj-ea"/>
              <a:ea typeface="+mj-ea"/>
            </a:endParaRP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000" dirty="0">
                <a:latin typeface="+mj-ea"/>
                <a:ea typeface="+mj-ea"/>
              </a:rPr>
              <a:t>民眾回答「知道</a:t>
            </a:r>
            <a:r>
              <a:rPr lang="en-US" altLang="zh-TW" sz="2000" dirty="0">
                <a:latin typeface="+mj-ea"/>
                <a:ea typeface="+mj-ea"/>
              </a:rPr>
              <a:t>(</a:t>
            </a:r>
            <a:r>
              <a:rPr lang="zh-TW" altLang="zh-TW" sz="2000" dirty="0">
                <a:latin typeface="+mj-ea"/>
                <a:ea typeface="+mj-ea"/>
              </a:rPr>
              <a:t>說得出名字</a:t>
            </a:r>
            <a:r>
              <a:rPr lang="en-US" altLang="zh-TW" sz="2000" dirty="0">
                <a:latin typeface="+mj-ea"/>
                <a:ea typeface="+mj-ea"/>
              </a:rPr>
              <a:t>)</a:t>
            </a:r>
            <a:r>
              <a:rPr lang="zh-TW" altLang="zh-TW" sz="2000" dirty="0">
                <a:latin typeface="+mj-ea"/>
                <a:ea typeface="+mj-ea"/>
              </a:rPr>
              <a:t>」的比例為</a:t>
            </a:r>
            <a:r>
              <a:rPr lang="en-US" altLang="zh-TW" sz="2000" dirty="0">
                <a:latin typeface="+mj-ea"/>
                <a:ea typeface="+mj-ea"/>
              </a:rPr>
              <a:t>30.9%</a:t>
            </a:r>
            <a:r>
              <a:rPr lang="zh-TW" altLang="zh-TW" sz="2000" dirty="0">
                <a:latin typeface="+mj-ea"/>
                <a:ea typeface="+mj-ea"/>
              </a:rPr>
              <a:t>，回答「知道但講不出名字」的比例為</a:t>
            </a:r>
            <a:r>
              <a:rPr lang="en-US" altLang="zh-TW" sz="2000" dirty="0">
                <a:latin typeface="+mj-ea"/>
                <a:ea typeface="+mj-ea"/>
              </a:rPr>
              <a:t>14.2%</a:t>
            </a:r>
            <a:r>
              <a:rPr lang="zh-TW" altLang="zh-TW" sz="2000" dirty="0">
                <a:latin typeface="+mj-ea"/>
                <a:ea typeface="+mj-ea"/>
              </a:rPr>
              <a:t>，回答「不知道」的比例為</a:t>
            </a:r>
            <a:r>
              <a:rPr lang="en-US" altLang="zh-TW" sz="2000" dirty="0">
                <a:latin typeface="+mj-ea"/>
                <a:ea typeface="+mj-ea"/>
              </a:rPr>
              <a:t>54.9%</a:t>
            </a:r>
            <a:r>
              <a:rPr lang="zh-TW" altLang="zh-TW" sz="2000" dirty="0">
                <a:latin typeface="+mj-ea"/>
                <a:ea typeface="+mj-ea"/>
              </a:rPr>
              <a:t>。</a:t>
            </a:r>
            <a:endParaRPr lang="en-US" altLang="zh-TW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n"/>
            </a:pPr>
            <a:r>
              <a:rPr lang="zh-TW" altLang="zh-TW" dirty="0">
                <a:latin typeface="+mj-ea"/>
                <a:ea typeface="+mj-ea"/>
              </a:rPr>
              <a:t>題目：有一個電視頻道叫國會頻道，這個頻道專門播放立法院開會的實況，你是否知道或曾看過這個頻道？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000" dirty="0">
                <a:latin typeface="+mj-ea"/>
                <a:ea typeface="+mj-ea"/>
              </a:rPr>
              <a:t>民眾回答「知道且看過」的比例為</a:t>
            </a:r>
            <a:r>
              <a:rPr lang="en-US" altLang="zh-TW" sz="2000" dirty="0">
                <a:latin typeface="+mj-ea"/>
                <a:ea typeface="+mj-ea"/>
              </a:rPr>
              <a:t>33.2%</a:t>
            </a:r>
            <a:r>
              <a:rPr lang="zh-TW" altLang="zh-TW" sz="2000" dirty="0">
                <a:latin typeface="+mj-ea"/>
                <a:ea typeface="+mj-ea"/>
              </a:rPr>
              <a:t>，回答「知道且未看過」的比例為</a:t>
            </a:r>
            <a:r>
              <a:rPr lang="en-US" altLang="zh-TW" sz="2000" dirty="0">
                <a:latin typeface="+mj-ea"/>
                <a:ea typeface="+mj-ea"/>
              </a:rPr>
              <a:t>18.7%</a:t>
            </a:r>
            <a:r>
              <a:rPr lang="zh-TW" altLang="zh-TW" sz="2000" dirty="0">
                <a:latin typeface="+mj-ea"/>
                <a:ea typeface="+mj-ea"/>
              </a:rPr>
              <a:t>，回答「不知道」的比例為</a:t>
            </a:r>
            <a:r>
              <a:rPr lang="en-US" altLang="zh-TW" sz="2000" dirty="0">
                <a:latin typeface="+mj-ea"/>
                <a:ea typeface="+mj-ea"/>
              </a:rPr>
              <a:t>48.1%</a:t>
            </a:r>
            <a:r>
              <a:rPr lang="zh-TW" altLang="zh-TW" sz="2000" dirty="0">
                <a:latin typeface="+mj-ea"/>
                <a:ea typeface="+mj-ea"/>
              </a:rPr>
              <a:t>。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zh-TW" altLang="zh-TW" dirty="0">
                <a:latin typeface="+mj-ea"/>
                <a:ea typeface="+mj-ea"/>
              </a:rPr>
              <a:t>題目：你覺得透過什麼管道得知立法院的開放資料最方便？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000" dirty="0">
                <a:latin typeface="+mj-ea"/>
                <a:ea typeface="+mj-ea"/>
              </a:rPr>
              <a:t>民眾回答「訂閱並自行收看有關立法院資訊的</a:t>
            </a:r>
            <a:r>
              <a:rPr lang="en-US" altLang="zh-TW" sz="2000" dirty="0">
                <a:latin typeface="+mj-ea"/>
                <a:ea typeface="+mj-ea"/>
              </a:rPr>
              <a:t>YouTube</a:t>
            </a:r>
            <a:r>
              <a:rPr lang="zh-TW" altLang="zh-TW" sz="2000" dirty="0">
                <a:latin typeface="+mj-ea"/>
                <a:ea typeface="+mj-ea"/>
              </a:rPr>
              <a:t>頻道」的比例為</a:t>
            </a:r>
            <a:r>
              <a:rPr lang="en-US" altLang="zh-TW" sz="2000" dirty="0">
                <a:latin typeface="+mj-ea"/>
                <a:ea typeface="+mj-ea"/>
              </a:rPr>
              <a:t>32.2%</a:t>
            </a:r>
            <a:r>
              <a:rPr lang="zh-TW" altLang="zh-TW" sz="2000" dirty="0">
                <a:latin typeface="+mj-ea"/>
                <a:ea typeface="+mj-ea"/>
              </a:rPr>
              <a:t>，回答「自行查詢立法院的官方網站」的比例為</a:t>
            </a:r>
            <a:r>
              <a:rPr lang="en-US" altLang="zh-TW" sz="2000" dirty="0">
                <a:latin typeface="+mj-ea"/>
                <a:ea typeface="+mj-ea"/>
              </a:rPr>
              <a:t>29.3%</a:t>
            </a:r>
            <a:r>
              <a:rPr lang="zh-TW" altLang="zh-TW" sz="2000" dirty="0">
                <a:latin typeface="+mj-ea"/>
                <a:ea typeface="+mj-ea"/>
              </a:rPr>
              <a:t>，回答「立法院的官方</a:t>
            </a:r>
            <a:r>
              <a:rPr lang="en-US" altLang="zh-TW" sz="2000" dirty="0">
                <a:latin typeface="+mj-ea"/>
                <a:ea typeface="+mj-ea"/>
              </a:rPr>
              <a:t>APP</a:t>
            </a:r>
            <a:r>
              <a:rPr lang="zh-TW" altLang="zh-TW" sz="2000" dirty="0">
                <a:latin typeface="+mj-ea"/>
                <a:ea typeface="+mj-ea"/>
              </a:rPr>
              <a:t>」的比例為</a:t>
            </a:r>
            <a:r>
              <a:rPr lang="en-US" altLang="zh-TW" sz="2000" dirty="0">
                <a:latin typeface="+mj-ea"/>
                <a:ea typeface="+mj-ea"/>
              </a:rPr>
              <a:t>16.1%</a:t>
            </a:r>
            <a:r>
              <a:rPr lang="zh-TW" altLang="zh-TW" sz="2000" dirty="0">
                <a:latin typeface="+mj-ea"/>
                <a:ea typeface="+mj-ea"/>
              </a:rPr>
              <a:t>，回答「閱讀立法院定期發送關於立法院資訊的</a:t>
            </a:r>
            <a:r>
              <a:rPr lang="en-US" altLang="zh-TW" sz="2000" dirty="0">
                <a:latin typeface="+mj-ea"/>
                <a:ea typeface="+mj-ea"/>
              </a:rPr>
              <a:t>Email</a:t>
            </a:r>
            <a:r>
              <a:rPr lang="zh-TW" altLang="zh-TW" sz="2000" dirty="0">
                <a:latin typeface="+mj-ea"/>
                <a:ea typeface="+mj-ea"/>
              </a:rPr>
              <a:t>」的比例為</a:t>
            </a:r>
            <a:r>
              <a:rPr lang="en-US" altLang="zh-TW" sz="2000" dirty="0">
                <a:latin typeface="+mj-ea"/>
                <a:ea typeface="+mj-ea"/>
              </a:rPr>
              <a:t>5.4%</a:t>
            </a:r>
            <a:r>
              <a:rPr lang="zh-TW" altLang="zh-TW" sz="2000" dirty="0">
                <a:latin typeface="+mj-ea"/>
                <a:ea typeface="+mj-ea"/>
              </a:rPr>
              <a:t>，回答「不知道」的比例為</a:t>
            </a:r>
            <a:r>
              <a:rPr lang="en-US" altLang="zh-TW" sz="2000" dirty="0">
                <a:latin typeface="+mj-ea"/>
                <a:ea typeface="+mj-ea"/>
              </a:rPr>
              <a:t>36.0%</a:t>
            </a:r>
            <a:r>
              <a:rPr lang="zh-TW" altLang="zh-TW" sz="2000" dirty="0">
                <a:latin typeface="+mj-ea"/>
                <a:ea typeface="+mj-ea"/>
              </a:rPr>
              <a:t>。</a:t>
            </a:r>
            <a:endParaRPr lang="zh-TW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2282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>
          <a:xfrm>
            <a:off x="5270093" y="166459"/>
            <a:ext cx="2506662" cy="1597025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solidFill>
                  <a:schemeClr val="bg1">
                    <a:lumMod val="50000"/>
                  </a:schemeClr>
                </a:solidFill>
                <a:latin typeface="Adobe 仿宋 Std R" panose="02020400000000000000" pitchFamily="18" charset="-128"/>
                <a:ea typeface="Adobe 仿宋 Std R" panose="02020400000000000000" pitchFamily="18" charset="-128"/>
              </a:rPr>
              <a:t>目錄</a:t>
            </a:r>
          </a:p>
        </p:txBody>
      </p:sp>
      <p:sp>
        <p:nvSpPr>
          <p:cNvPr id="9" name="矩形 8"/>
          <p:cNvSpPr/>
          <p:nvPr/>
        </p:nvSpPr>
        <p:spPr>
          <a:xfrm>
            <a:off x="3448591" y="1946361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1.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448592" y="4349933"/>
            <a:ext cx="731519" cy="748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3.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448592" y="3148147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2.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180111" y="1946361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全院</a:t>
            </a:r>
          </a:p>
        </p:txBody>
      </p:sp>
      <p:sp>
        <p:nvSpPr>
          <p:cNvPr id="13" name="矩形 12"/>
          <p:cNvSpPr/>
          <p:nvPr/>
        </p:nvSpPr>
        <p:spPr>
          <a:xfrm>
            <a:off x="4180111" y="3148147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委員會</a:t>
            </a:r>
          </a:p>
        </p:txBody>
      </p:sp>
      <p:sp>
        <p:nvSpPr>
          <p:cNvPr id="14" name="矩形 13"/>
          <p:cNvSpPr/>
          <p:nvPr/>
        </p:nvSpPr>
        <p:spPr>
          <a:xfrm>
            <a:off x="4180111" y="4349933"/>
            <a:ext cx="4911638" cy="74893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黨團</a:t>
            </a:r>
          </a:p>
        </p:txBody>
      </p:sp>
      <p:sp>
        <p:nvSpPr>
          <p:cNvPr id="15" name="矩形 14"/>
          <p:cNvSpPr/>
          <p:nvPr/>
        </p:nvSpPr>
        <p:spPr>
          <a:xfrm>
            <a:off x="3448592" y="5551719"/>
            <a:ext cx="731519" cy="74893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>
                <a:solidFill>
                  <a:schemeClr val="bg1"/>
                </a:solidFill>
              </a:rPr>
              <a:t>4.</a:t>
            </a:r>
            <a:endParaRPr lang="zh-TW" altLang="en-US" sz="2800" dirty="0">
              <a:solidFill>
                <a:schemeClr val="bg1"/>
              </a:solidFill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180111" y="5551719"/>
            <a:ext cx="4911638" cy="7489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TW" alt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實驗指標：</a:t>
            </a:r>
            <a:endParaRPr lang="en-US" altLang="zh-TW" sz="2800" b="1" dirty="0">
              <a:solidFill>
                <a:prstClr val="black">
                  <a:lumMod val="95000"/>
                  <a:lumOff val="5000"/>
                </a:prst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algn="ctr"/>
            <a:r>
              <a:rPr lang="zh-TW" alt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部分條文修正案，相似度分析</a:t>
            </a:r>
          </a:p>
        </p:txBody>
      </p:sp>
    </p:spTree>
    <p:extLst>
      <p:ext uri="{BB962C8B-B14F-4D97-AF65-F5344CB8AC3E}">
        <p14:creationId xmlns:p14="http://schemas.microsoft.com/office/powerpoint/2010/main" val="14761254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683813"/>
            <a:ext cx="10058400" cy="593167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zh-TW" altLang="zh-TW" sz="2200" dirty="0">
                <a:latin typeface="+mj-ea"/>
                <a:ea typeface="+mj-ea"/>
              </a:rPr>
              <a:t>題目：如果我們選出的總統與立法院多數黨是不同黨的，你覺得行政院長應該由哪個政黨的人來做會比較適合？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zh-TW" altLang="zh-TW" sz="2200" dirty="0">
                <a:latin typeface="+mj-ea"/>
                <a:ea typeface="+mj-ea"/>
              </a:rPr>
              <a:t>民眾回答「總統所屬的政黨」的比例為</a:t>
            </a:r>
            <a:r>
              <a:rPr lang="en-US" altLang="zh-TW" sz="2200" dirty="0">
                <a:latin typeface="+mj-ea"/>
                <a:ea typeface="+mj-ea"/>
              </a:rPr>
              <a:t>33.6%</a:t>
            </a:r>
            <a:r>
              <a:rPr lang="zh-TW" altLang="zh-TW" sz="2200" dirty="0">
                <a:latin typeface="+mj-ea"/>
                <a:ea typeface="+mj-ea"/>
              </a:rPr>
              <a:t>，回答「立法院的多數黨」的比例為</a:t>
            </a:r>
            <a:r>
              <a:rPr lang="en-US" altLang="zh-TW" sz="2200" dirty="0">
                <a:latin typeface="+mj-ea"/>
                <a:ea typeface="+mj-ea"/>
              </a:rPr>
              <a:t>31.4%</a:t>
            </a:r>
            <a:r>
              <a:rPr lang="zh-TW" altLang="zh-TW" sz="2200" dirty="0">
                <a:latin typeface="+mj-ea"/>
                <a:ea typeface="+mj-ea"/>
              </a:rPr>
              <a:t>，回答「不知道」的比例為</a:t>
            </a:r>
            <a:r>
              <a:rPr lang="en-US" altLang="zh-TW" sz="2200" dirty="0">
                <a:latin typeface="+mj-ea"/>
                <a:ea typeface="+mj-ea"/>
              </a:rPr>
              <a:t>34.9%</a:t>
            </a:r>
            <a:r>
              <a:rPr lang="zh-TW" altLang="zh-TW" sz="2200" dirty="0">
                <a:latin typeface="+mj-ea"/>
                <a:ea typeface="+mj-ea"/>
              </a:rPr>
              <a:t>。</a:t>
            </a:r>
            <a:endParaRPr lang="zh-TW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0667859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53945" y="277898"/>
            <a:ext cx="10058400" cy="65240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898496"/>
            <a:ext cx="10058400" cy="574879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zh-TW" altLang="zh-TW" b="1" dirty="0"/>
          </a:p>
          <a:p>
            <a:pPr lvl="0">
              <a:lnSpc>
                <a:spcPct val="120000"/>
              </a:lnSpc>
            </a:pPr>
            <a:r>
              <a:rPr lang="zh-TW" altLang="zh-TW" sz="3600" dirty="0">
                <a:latin typeface="+mj-ea"/>
                <a:ea typeface="+mj-ea"/>
              </a:rPr>
              <a:t>因採取傳統電話民調，故受訪者的年齡層較偏高，</a:t>
            </a:r>
            <a:r>
              <a:rPr lang="en-US" altLang="zh-TW" sz="3600" dirty="0">
                <a:latin typeface="+mj-ea"/>
                <a:ea typeface="+mj-ea"/>
              </a:rPr>
              <a:t>60</a:t>
            </a:r>
            <a:r>
              <a:rPr lang="zh-TW" altLang="zh-TW" sz="3600" dirty="0">
                <a:latin typeface="+mj-ea"/>
                <a:ea typeface="+mj-ea"/>
              </a:rPr>
              <a:t>歲以上占</a:t>
            </a:r>
            <a:r>
              <a:rPr lang="en-US" altLang="zh-TW" sz="3600" dirty="0">
                <a:latin typeface="+mj-ea"/>
                <a:ea typeface="+mj-ea"/>
              </a:rPr>
              <a:t>28.5%</a:t>
            </a:r>
            <a:r>
              <a:rPr lang="zh-TW" altLang="zh-TW" sz="3600" dirty="0">
                <a:latin typeface="+mj-ea"/>
                <a:ea typeface="+mj-ea"/>
              </a:rPr>
              <a:t>，其次是</a:t>
            </a:r>
            <a:r>
              <a:rPr lang="en-US" altLang="zh-TW" sz="3600" dirty="0">
                <a:latin typeface="+mj-ea"/>
                <a:ea typeface="+mj-ea"/>
              </a:rPr>
              <a:t>40-49</a:t>
            </a:r>
            <a:r>
              <a:rPr lang="zh-TW" altLang="zh-TW" sz="3600" dirty="0">
                <a:latin typeface="+mj-ea"/>
                <a:ea typeface="+mj-ea"/>
              </a:rPr>
              <a:t>歲占</a:t>
            </a:r>
            <a:r>
              <a:rPr lang="en-US" altLang="zh-TW" sz="3600" dirty="0">
                <a:latin typeface="+mj-ea"/>
                <a:ea typeface="+mj-ea"/>
              </a:rPr>
              <a:t>19.3%</a:t>
            </a:r>
            <a:r>
              <a:rPr lang="zh-TW" altLang="zh-TW" sz="3600" dirty="0">
                <a:latin typeface="+mj-ea"/>
                <a:ea typeface="+mj-ea"/>
              </a:rPr>
              <a:t>，</a:t>
            </a:r>
            <a:r>
              <a:rPr lang="en-US" altLang="zh-TW" sz="3600" dirty="0">
                <a:latin typeface="+mj-ea"/>
                <a:ea typeface="+mj-ea"/>
              </a:rPr>
              <a:t>50-59</a:t>
            </a:r>
            <a:r>
              <a:rPr lang="zh-TW" altLang="zh-TW" sz="3600" dirty="0">
                <a:latin typeface="+mj-ea"/>
                <a:ea typeface="+mj-ea"/>
              </a:rPr>
              <a:t>歲占</a:t>
            </a:r>
            <a:r>
              <a:rPr lang="en-US" altLang="zh-TW" sz="3600" dirty="0">
                <a:latin typeface="+mj-ea"/>
                <a:ea typeface="+mj-ea"/>
              </a:rPr>
              <a:t>18.3%</a:t>
            </a:r>
            <a:r>
              <a:rPr lang="zh-TW" altLang="zh-TW" sz="3600" dirty="0">
                <a:latin typeface="+mj-ea"/>
                <a:ea typeface="+mj-ea"/>
              </a:rPr>
              <a:t>。</a:t>
            </a:r>
          </a:p>
          <a:p>
            <a:pPr lvl="0">
              <a:lnSpc>
                <a:spcPct val="120000"/>
              </a:lnSpc>
            </a:pPr>
            <a:r>
              <a:rPr lang="zh-TW" altLang="zh-TW" sz="3600" dirty="0">
                <a:latin typeface="+mj-ea"/>
                <a:ea typeface="+mj-ea"/>
              </a:rPr>
              <a:t>雖然我國立法院的資訊化與開放資料的提供，成果頗豐，但仍有絕大多數的名重，從未造訪過立法院網站。「從來沒有」瀏覽過的比例為</a:t>
            </a:r>
            <a:r>
              <a:rPr lang="en-US" altLang="zh-TW" sz="3600" dirty="0">
                <a:latin typeface="+mj-ea"/>
                <a:ea typeface="+mj-ea"/>
              </a:rPr>
              <a:t>92.4%</a:t>
            </a:r>
            <a:r>
              <a:rPr lang="zh-TW" altLang="zh-TW" sz="3600" dirty="0">
                <a:latin typeface="+mj-ea"/>
                <a:ea typeface="+mj-ea"/>
              </a:rPr>
              <a:t>。</a:t>
            </a:r>
          </a:p>
          <a:p>
            <a:pPr lvl="0">
              <a:lnSpc>
                <a:spcPct val="120000"/>
              </a:lnSpc>
            </a:pPr>
            <a:r>
              <a:rPr lang="zh-TW" altLang="zh-TW" sz="3600" dirty="0">
                <a:latin typeface="+mj-ea"/>
                <a:ea typeface="+mj-ea"/>
              </a:rPr>
              <a:t>超過六成民眾，不知道立法院長是誰，這個結果頗為令人意外。「不知道」的比例為</a:t>
            </a:r>
            <a:r>
              <a:rPr lang="en-US" altLang="zh-TW" sz="3600" dirty="0">
                <a:latin typeface="+mj-ea"/>
                <a:ea typeface="+mj-ea"/>
              </a:rPr>
              <a:t>60.7%</a:t>
            </a:r>
            <a:r>
              <a:rPr lang="zh-TW" altLang="zh-TW" sz="3600" dirty="0">
                <a:latin typeface="+mj-ea"/>
                <a:ea typeface="+mj-ea"/>
              </a:rPr>
              <a:t>。</a:t>
            </a:r>
          </a:p>
          <a:p>
            <a:pPr lvl="0">
              <a:lnSpc>
                <a:spcPct val="120000"/>
              </a:lnSpc>
            </a:pPr>
            <a:r>
              <a:rPr lang="en-US" altLang="zh-TW" sz="3600" dirty="0">
                <a:latin typeface="+mj-ea"/>
                <a:ea typeface="+mj-ea"/>
              </a:rPr>
              <a:t>54.9%</a:t>
            </a:r>
            <a:r>
              <a:rPr lang="zh-TW" altLang="zh-TW" sz="3600" dirty="0">
                <a:latin typeface="+mj-ea"/>
                <a:ea typeface="+mj-ea"/>
              </a:rPr>
              <a:t>的民眾，不知道自己的選區立委是誰，可見除了選舉期間以外，立委和一般民眾是頗有距離的。</a:t>
            </a:r>
          </a:p>
          <a:p>
            <a:pPr lvl="0">
              <a:lnSpc>
                <a:spcPct val="120000"/>
              </a:lnSpc>
            </a:pPr>
            <a:r>
              <a:rPr lang="en-US" altLang="zh-TW" sz="3600" dirty="0">
                <a:latin typeface="+mj-ea"/>
                <a:ea typeface="+mj-ea"/>
              </a:rPr>
              <a:t>48.1</a:t>
            </a:r>
            <a:r>
              <a:rPr lang="zh-TW" altLang="zh-TW" sz="3600" dirty="0">
                <a:latin typeface="+mj-ea"/>
                <a:ea typeface="+mj-ea"/>
              </a:rPr>
              <a:t>％的民眾不知道國會頻道，國會頻道的推廣必須加強。</a:t>
            </a:r>
          </a:p>
          <a:p>
            <a:pPr lvl="0">
              <a:lnSpc>
                <a:spcPct val="120000"/>
              </a:lnSpc>
            </a:pPr>
            <a:r>
              <a:rPr lang="en-US" altLang="zh-TW" sz="3600" dirty="0">
                <a:latin typeface="+mj-ea"/>
                <a:ea typeface="+mj-ea"/>
              </a:rPr>
              <a:t>32.2%</a:t>
            </a:r>
            <a:r>
              <a:rPr lang="zh-TW" altLang="zh-TW" sz="3600" dirty="0">
                <a:latin typeface="+mj-ea"/>
                <a:ea typeface="+mj-ea"/>
              </a:rPr>
              <a:t>的民眾認為「訂閱並自行收看有關立法院資訊的</a:t>
            </a:r>
            <a:r>
              <a:rPr lang="en-US" altLang="zh-TW" sz="3600" dirty="0">
                <a:latin typeface="+mj-ea"/>
                <a:ea typeface="+mj-ea"/>
              </a:rPr>
              <a:t>YouTube</a:t>
            </a:r>
            <a:r>
              <a:rPr lang="zh-TW" altLang="zh-TW" sz="3600" dirty="0">
                <a:latin typeface="+mj-ea"/>
                <a:ea typeface="+mj-ea"/>
              </a:rPr>
              <a:t>頻道」是最方便的國會資訊取得方式，可見新媒體平台，已經逐漸為民眾所接受並使用。</a:t>
            </a:r>
            <a:r>
              <a:rPr lang="en-US" altLang="zh-TW" sz="3600" dirty="0">
                <a:latin typeface="+mj-ea"/>
                <a:ea typeface="+mj-ea"/>
              </a:rPr>
              <a:t>29.3%</a:t>
            </a:r>
            <a:r>
              <a:rPr lang="zh-TW" altLang="zh-TW" sz="3600" dirty="0">
                <a:latin typeface="+mj-ea"/>
                <a:ea typeface="+mj-ea"/>
              </a:rPr>
              <a:t>認為「自行查詢立法院的官方網站」最方便，選擇「立法院的官方</a:t>
            </a:r>
            <a:r>
              <a:rPr lang="en-US" altLang="zh-TW" sz="3600" dirty="0">
                <a:latin typeface="+mj-ea"/>
                <a:ea typeface="+mj-ea"/>
              </a:rPr>
              <a:t>APP</a:t>
            </a:r>
            <a:r>
              <a:rPr lang="zh-TW" altLang="zh-TW" sz="3600" dirty="0">
                <a:latin typeface="+mj-ea"/>
                <a:ea typeface="+mj-ea"/>
              </a:rPr>
              <a:t>」的比例為</a:t>
            </a:r>
            <a:r>
              <a:rPr lang="en-US" altLang="zh-TW" sz="3600" dirty="0">
                <a:latin typeface="+mj-ea"/>
                <a:ea typeface="+mj-ea"/>
              </a:rPr>
              <a:t>16.1%</a:t>
            </a:r>
            <a:r>
              <a:rPr lang="zh-TW" altLang="zh-TW" sz="3600" dirty="0">
                <a:latin typeface="+mj-ea"/>
                <a:ea typeface="+mj-ea"/>
              </a:rPr>
              <a:t>，希望「閱讀立法院定期發送關於立法院資訊的</a:t>
            </a:r>
            <a:r>
              <a:rPr lang="en-US" altLang="zh-TW" sz="3600" dirty="0">
                <a:latin typeface="+mj-ea"/>
                <a:ea typeface="+mj-ea"/>
              </a:rPr>
              <a:t>Email</a:t>
            </a:r>
            <a:r>
              <a:rPr lang="zh-TW" altLang="zh-TW" sz="3600" dirty="0">
                <a:latin typeface="+mj-ea"/>
                <a:ea typeface="+mj-ea"/>
              </a:rPr>
              <a:t>」的比例為</a:t>
            </a:r>
            <a:r>
              <a:rPr lang="en-US" altLang="zh-TW" sz="3600" dirty="0">
                <a:latin typeface="+mj-ea"/>
                <a:ea typeface="+mj-ea"/>
              </a:rPr>
              <a:t>5.4%</a:t>
            </a:r>
            <a:r>
              <a:rPr lang="zh-TW" altLang="zh-TW" sz="3600" dirty="0">
                <a:latin typeface="+mj-ea"/>
                <a:ea typeface="+mj-ea"/>
              </a:rPr>
              <a:t>，回答「不知道」的比例為</a:t>
            </a:r>
            <a:r>
              <a:rPr lang="en-US" altLang="zh-TW" sz="3600" dirty="0">
                <a:latin typeface="+mj-ea"/>
                <a:ea typeface="+mj-ea"/>
              </a:rPr>
              <a:t>36.0%</a:t>
            </a:r>
            <a:r>
              <a:rPr lang="zh-TW" altLang="zh-TW" sz="3600" dirty="0">
                <a:latin typeface="+mj-ea"/>
                <a:ea typeface="+mj-ea"/>
              </a:rPr>
              <a:t>。建議立法院未來應該加強在新的網路媒體平台上的運用和推廣。</a:t>
            </a:r>
          </a:p>
          <a:p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745329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2405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>小結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9848" y="1335819"/>
            <a:ext cx="10058400" cy="4836381"/>
          </a:xfrm>
        </p:spPr>
        <p:txBody>
          <a:bodyPr>
            <a:normAutofit/>
          </a:bodyPr>
          <a:lstStyle/>
          <a:p>
            <a:pPr lvl="0"/>
            <a:r>
              <a:rPr lang="zh-TW" altLang="zh-TW" sz="2400" dirty="0">
                <a:latin typeface="+mj-ea"/>
                <a:ea typeface="+mj-ea"/>
              </a:rPr>
              <a:t>至於行政院長是否應該由多數黨來組閣，因為事涉憲政體制和運作，民眾意見</a:t>
            </a:r>
            <a:r>
              <a:rPr lang="zh-TW" altLang="en-US" sz="2400" dirty="0">
                <a:latin typeface="+mj-ea"/>
                <a:ea typeface="+mj-ea"/>
              </a:rPr>
              <a:t>分歧</a:t>
            </a:r>
            <a:r>
              <a:rPr lang="zh-TW" altLang="zh-TW" sz="2400" dirty="0">
                <a:latin typeface="+mj-ea"/>
                <a:ea typeface="+mj-ea"/>
              </a:rPr>
              <a:t>。回答「總統所屬的政黨」的比例為</a:t>
            </a:r>
            <a:r>
              <a:rPr lang="en-US" altLang="zh-TW" sz="2400" dirty="0">
                <a:latin typeface="+mj-ea"/>
                <a:ea typeface="+mj-ea"/>
              </a:rPr>
              <a:t>33.6%</a:t>
            </a:r>
            <a:r>
              <a:rPr lang="zh-TW" altLang="zh-TW" sz="2400" dirty="0">
                <a:latin typeface="+mj-ea"/>
                <a:ea typeface="+mj-ea"/>
              </a:rPr>
              <a:t>，回答「立法院的多數黨」的比例為</a:t>
            </a:r>
            <a:r>
              <a:rPr lang="en-US" altLang="zh-TW" sz="2400" dirty="0">
                <a:latin typeface="+mj-ea"/>
                <a:ea typeface="+mj-ea"/>
              </a:rPr>
              <a:t>31.4%</a:t>
            </a:r>
            <a:r>
              <a:rPr lang="zh-TW" altLang="zh-TW" sz="2400" dirty="0">
                <a:latin typeface="+mj-ea"/>
                <a:ea typeface="+mj-ea"/>
              </a:rPr>
              <a:t>，回答「不知道」的比例為</a:t>
            </a:r>
            <a:r>
              <a:rPr lang="en-US" altLang="zh-TW" sz="2400" dirty="0">
                <a:latin typeface="+mj-ea"/>
                <a:ea typeface="+mj-ea"/>
              </a:rPr>
              <a:t>34.9%</a:t>
            </a:r>
            <a:r>
              <a:rPr lang="zh-TW" altLang="zh-TW" sz="2400" dirty="0">
                <a:latin typeface="+mj-ea"/>
                <a:ea typeface="+mj-ea"/>
              </a:rPr>
              <a:t>。</a:t>
            </a:r>
          </a:p>
          <a:p>
            <a:endParaRPr lang="zh-TW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00978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3831773" y="2535500"/>
            <a:ext cx="5181599" cy="1609344"/>
          </a:xfrm>
        </p:spPr>
        <p:txBody>
          <a:bodyPr>
            <a:normAutofit/>
          </a:bodyPr>
          <a:lstStyle/>
          <a:p>
            <a:r>
              <a:rPr lang="zh-TW" altLang="en-US" sz="8800" b="1" dirty="0"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感謝觀看</a:t>
            </a:r>
          </a:p>
        </p:txBody>
      </p:sp>
      <p:pic>
        <p:nvPicPr>
          <p:cNvPr id="3" name="圖片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84" y="-429769"/>
            <a:ext cx="5069706" cy="248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21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99585" y="131935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類比指標：全院</a:t>
            </a:r>
          </a:p>
        </p:txBody>
      </p:sp>
      <p:sp>
        <p:nvSpPr>
          <p:cNvPr id="6" name="箭號: 向左 5">
            <a:extLst>
              <a:ext uri="{FF2B5EF4-FFF2-40B4-BE49-F238E27FC236}">
                <a16:creationId xmlns:a16="http://schemas.microsoft.com/office/drawing/2014/main" id="{771FB65E-8453-455E-BE82-CCBFB0E1B5BC}"/>
              </a:ext>
            </a:extLst>
          </p:cNvPr>
          <p:cNvSpPr/>
          <p:nvPr/>
        </p:nvSpPr>
        <p:spPr>
          <a:xfrm rot="10885607">
            <a:off x="2811777" y="4546810"/>
            <a:ext cx="1987626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92F0CFB4-0D06-4859-9899-BB094925C847}"/>
              </a:ext>
            </a:extLst>
          </p:cNvPr>
          <p:cNvSpPr/>
          <p:nvPr/>
        </p:nvSpPr>
        <p:spPr>
          <a:xfrm>
            <a:off x="1265451" y="4363564"/>
            <a:ext cx="2106423" cy="746824"/>
          </a:xfrm>
          <a:custGeom>
            <a:avLst/>
            <a:gdLst>
              <a:gd name="connsiteX0" fmla="*/ 0 w 1912997"/>
              <a:gd name="connsiteY0" fmla="*/ 117960 h 1179597"/>
              <a:gd name="connsiteX1" fmla="*/ 117960 w 1912997"/>
              <a:gd name="connsiteY1" fmla="*/ 0 h 1179597"/>
              <a:gd name="connsiteX2" fmla="*/ 1795037 w 1912997"/>
              <a:gd name="connsiteY2" fmla="*/ 0 h 1179597"/>
              <a:gd name="connsiteX3" fmla="*/ 1912997 w 1912997"/>
              <a:gd name="connsiteY3" fmla="*/ 117960 h 1179597"/>
              <a:gd name="connsiteX4" fmla="*/ 1912997 w 1912997"/>
              <a:gd name="connsiteY4" fmla="*/ 1061637 h 1179597"/>
              <a:gd name="connsiteX5" fmla="*/ 1795037 w 1912997"/>
              <a:gd name="connsiteY5" fmla="*/ 1179597 h 1179597"/>
              <a:gd name="connsiteX6" fmla="*/ 117960 w 1912997"/>
              <a:gd name="connsiteY6" fmla="*/ 1179597 h 1179597"/>
              <a:gd name="connsiteX7" fmla="*/ 0 w 1912997"/>
              <a:gd name="connsiteY7" fmla="*/ 1061637 h 1179597"/>
              <a:gd name="connsiteX8" fmla="*/ 0 w 1912997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12997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1795037" y="0"/>
                </a:lnTo>
                <a:cubicBezTo>
                  <a:pt x="1860185" y="0"/>
                  <a:pt x="1912997" y="52812"/>
                  <a:pt x="1912997" y="117960"/>
                </a:cubicBezTo>
                <a:lnTo>
                  <a:pt x="1912997" y="1061637"/>
                </a:lnTo>
                <a:cubicBezTo>
                  <a:pt x="1912997" y="1126785"/>
                  <a:pt x="1860185" y="1179597"/>
                  <a:pt x="1795037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法律全文主提案量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8" name="箭號: 向左 7">
            <a:extLst>
              <a:ext uri="{FF2B5EF4-FFF2-40B4-BE49-F238E27FC236}">
                <a16:creationId xmlns:a16="http://schemas.microsoft.com/office/drawing/2014/main" id="{2A2D9668-4D9C-4A0A-9B80-C90B345195C9}"/>
              </a:ext>
            </a:extLst>
          </p:cNvPr>
          <p:cNvSpPr/>
          <p:nvPr/>
        </p:nvSpPr>
        <p:spPr>
          <a:xfrm rot="12803407">
            <a:off x="3143618" y="3584923"/>
            <a:ext cx="1928825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F75E7A50-A271-40CC-BFB2-4CD0580BF775}"/>
              </a:ext>
            </a:extLst>
          </p:cNvPr>
          <p:cNvSpPr/>
          <p:nvPr/>
        </p:nvSpPr>
        <p:spPr>
          <a:xfrm>
            <a:off x="1330900" y="2829675"/>
            <a:ext cx="2719169" cy="883608"/>
          </a:xfrm>
          <a:custGeom>
            <a:avLst/>
            <a:gdLst>
              <a:gd name="connsiteX0" fmla="*/ 0 w 2373143"/>
              <a:gd name="connsiteY0" fmla="*/ 117960 h 1179597"/>
              <a:gd name="connsiteX1" fmla="*/ 117960 w 2373143"/>
              <a:gd name="connsiteY1" fmla="*/ 0 h 1179597"/>
              <a:gd name="connsiteX2" fmla="*/ 2255183 w 2373143"/>
              <a:gd name="connsiteY2" fmla="*/ 0 h 1179597"/>
              <a:gd name="connsiteX3" fmla="*/ 2373143 w 2373143"/>
              <a:gd name="connsiteY3" fmla="*/ 117960 h 1179597"/>
              <a:gd name="connsiteX4" fmla="*/ 2373143 w 2373143"/>
              <a:gd name="connsiteY4" fmla="*/ 1061637 h 1179597"/>
              <a:gd name="connsiteX5" fmla="*/ 2255183 w 2373143"/>
              <a:gd name="connsiteY5" fmla="*/ 1179597 h 1179597"/>
              <a:gd name="connsiteX6" fmla="*/ 117960 w 2373143"/>
              <a:gd name="connsiteY6" fmla="*/ 1179597 h 1179597"/>
              <a:gd name="connsiteX7" fmla="*/ 0 w 2373143"/>
              <a:gd name="connsiteY7" fmla="*/ 1061637 h 1179597"/>
              <a:gd name="connsiteX8" fmla="*/ 0 w 237314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7314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255183" y="0"/>
                </a:lnTo>
                <a:cubicBezTo>
                  <a:pt x="2320331" y="0"/>
                  <a:pt x="2373143" y="52812"/>
                  <a:pt x="2373143" y="117960"/>
                </a:cubicBezTo>
                <a:lnTo>
                  <a:pt x="2373143" y="1061637"/>
                </a:lnTo>
                <a:cubicBezTo>
                  <a:pt x="2373143" y="1126785"/>
                  <a:pt x="2320331" y="1179597"/>
                  <a:pt x="225518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微軟正黑體"/>
                <a:ea typeface="微軟正黑體"/>
                <a:cs typeface="微軟正黑體"/>
              </a:rPr>
              <a:t>法律全文主提案通過量</a:t>
            </a:r>
            <a:endParaRPr lang="en-US" altLang="zh-TW" b="1" kern="12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10" name="箭號: 向左 9">
            <a:extLst>
              <a:ext uri="{FF2B5EF4-FFF2-40B4-BE49-F238E27FC236}">
                <a16:creationId xmlns:a16="http://schemas.microsoft.com/office/drawing/2014/main" id="{179EED3E-744C-4E60-952B-14D9B31688D2}"/>
              </a:ext>
            </a:extLst>
          </p:cNvPr>
          <p:cNvSpPr/>
          <p:nvPr/>
        </p:nvSpPr>
        <p:spPr>
          <a:xfrm rot="14786853">
            <a:off x="3644485" y="2455613"/>
            <a:ext cx="229486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E4187936-28DF-4846-996A-86AE55B73018}"/>
              </a:ext>
            </a:extLst>
          </p:cNvPr>
          <p:cNvSpPr/>
          <p:nvPr/>
        </p:nvSpPr>
        <p:spPr>
          <a:xfrm>
            <a:off x="2804612" y="1387424"/>
            <a:ext cx="2889635" cy="823711"/>
          </a:xfrm>
          <a:custGeom>
            <a:avLst/>
            <a:gdLst>
              <a:gd name="connsiteX0" fmla="*/ 0 w 2193594"/>
              <a:gd name="connsiteY0" fmla="*/ 117960 h 1179597"/>
              <a:gd name="connsiteX1" fmla="*/ 117960 w 2193594"/>
              <a:gd name="connsiteY1" fmla="*/ 0 h 1179597"/>
              <a:gd name="connsiteX2" fmla="*/ 2075634 w 2193594"/>
              <a:gd name="connsiteY2" fmla="*/ 0 h 1179597"/>
              <a:gd name="connsiteX3" fmla="*/ 2193594 w 2193594"/>
              <a:gd name="connsiteY3" fmla="*/ 117960 h 1179597"/>
              <a:gd name="connsiteX4" fmla="*/ 2193594 w 2193594"/>
              <a:gd name="connsiteY4" fmla="*/ 1061637 h 1179597"/>
              <a:gd name="connsiteX5" fmla="*/ 2075634 w 2193594"/>
              <a:gd name="connsiteY5" fmla="*/ 1179597 h 1179597"/>
              <a:gd name="connsiteX6" fmla="*/ 117960 w 2193594"/>
              <a:gd name="connsiteY6" fmla="*/ 1179597 h 1179597"/>
              <a:gd name="connsiteX7" fmla="*/ 0 w 2193594"/>
              <a:gd name="connsiteY7" fmla="*/ 1061637 h 1179597"/>
              <a:gd name="connsiteX8" fmla="*/ 0 w 2193594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3594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75634" y="0"/>
                </a:lnTo>
                <a:cubicBezTo>
                  <a:pt x="2140782" y="0"/>
                  <a:pt x="2193594" y="52812"/>
                  <a:pt x="2193594" y="117960"/>
                </a:cubicBezTo>
                <a:lnTo>
                  <a:pt x="2193594" y="1061637"/>
                </a:lnTo>
                <a:cubicBezTo>
                  <a:pt x="2193594" y="1126785"/>
                  <a:pt x="2140782" y="1179597"/>
                  <a:pt x="2075634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法律部分條文修正提案量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2" name="箭號: 向左 11">
            <a:extLst>
              <a:ext uri="{FF2B5EF4-FFF2-40B4-BE49-F238E27FC236}">
                <a16:creationId xmlns:a16="http://schemas.microsoft.com/office/drawing/2014/main" id="{3E2E7ECA-FF9E-4272-8339-4EC5B9BB05FD}"/>
              </a:ext>
            </a:extLst>
          </p:cNvPr>
          <p:cNvSpPr/>
          <p:nvPr/>
        </p:nvSpPr>
        <p:spPr>
          <a:xfrm rot="17595031">
            <a:off x="5667750" y="2500705"/>
            <a:ext cx="2274643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手繪多邊形: 圖案 12">
            <a:extLst>
              <a:ext uri="{FF2B5EF4-FFF2-40B4-BE49-F238E27FC236}">
                <a16:creationId xmlns:a16="http://schemas.microsoft.com/office/drawing/2014/main" id="{2B7615F1-4E95-411C-BE1C-3C225491B8F6}"/>
              </a:ext>
            </a:extLst>
          </p:cNvPr>
          <p:cNvSpPr/>
          <p:nvPr/>
        </p:nvSpPr>
        <p:spPr>
          <a:xfrm>
            <a:off x="5928700" y="1384672"/>
            <a:ext cx="2932485" cy="858969"/>
          </a:xfrm>
          <a:custGeom>
            <a:avLst/>
            <a:gdLst>
              <a:gd name="connsiteX0" fmla="*/ 0 w 2199462"/>
              <a:gd name="connsiteY0" fmla="*/ 117960 h 1179597"/>
              <a:gd name="connsiteX1" fmla="*/ 117960 w 2199462"/>
              <a:gd name="connsiteY1" fmla="*/ 0 h 1179597"/>
              <a:gd name="connsiteX2" fmla="*/ 2081502 w 2199462"/>
              <a:gd name="connsiteY2" fmla="*/ 0 h 1179597"/>
              <a:gd name="connsiteX3" fmla="*/ 2199462 w 2199462"/>
              <a:gd name="connsiteY3" fmla="*/ 117960 h 1179597"/>
              <a:gd name="connsiteX4" fmla="*/ 2199462 w 2199462"/>
              <a:gd name="connsiteY4" fmla="*/ 1061637 h 1179597"/>
              <a:gd name="connsiteX5" fmla="*/ 2081502 w 2199462"/>
              <a:gd name="connsiteY5" fmla="*/ 1179597 h 1179597"/>
              <a:gd name="connsiteX6" fmla="*/ 117960 w 2199462"/>
              <a:gd name="connsiteY6" fmla="*/ 1179597 h 1179597"/>
              <a:gd name="connsiteX7" fmla="*/ 0 w 2199462"/>
              <a:gd name="connsiteY7" fmla="*/ 1061637 h 1179597"/>
              <a:gd name="connsiteX8" fmla="*/ 0 w 2199462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99462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2081502" y="0"/>
                </a:lnTo>
                <a:cubicBezTo>
                  <a:pt x="2146650" y="0"/>
                  <a:pt x="2199462" y="52812"/>
                  <a:pt x="2199462" y="117960"/>
                </a:cubicBezTo>
                <a:lnTo>
                  <a:pt x="2199462" y="1061637"/>
                </a:lnTo>
                <a:cubicBezTo>
                  <a:pt x="2199462" y="1126785"/>
                  <a:pt x="2146650" y="1179597"/>
                  <a:pt x="2081502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法律部分條文修正通過量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4" name="箭號: 向左 13">
            <a:extLst>
              <a:ext uri="{FF2B5EF4-FFF2-40B4-BE49-F238E27FC236}">
                <a16:creationId xmlns:a16="http://schemas.microsoft.com/office/drawing/2014/main" id="{BA00B9A1-FDC6-450D-9BB3-523C1A319C28}"/>
              </a:ext>
            </a:extLst>
          </p:cNvPr>
          <p:cNvSpPr/>
          <p:nvPr/>
        </p:nvSpPr>
        <p:spPr>
          <a:xfrm rot="19590939">
            <a:off x="6655793" y="3462985"/>
            <a:ext cx="2159651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手繪多邊形: 圖案 14">
            <a:extLst>
              <a:ext uri="{FF2B5EF4-FFF2-40B4-BE49-F238E27FC236}">
                <a16:creationId xmlns:a16="http://schemas.microsoft.com/office/drawing/2014/main" id="{512648AB-A1BD-4B79-9155-A215F61F1B5B}"/>
              </a:ext>
            </a:extLst>
          </p:cNvPr>
          <p:cNvSpPr/>
          <p:nvPr/>
        </p:nvSpPr>
        <p:spPr>
          <a:xfrm>
            <a:off x="7779772" y="2777029"/>
            <a:ext cx="3308073" cy="818737"/>
          </a:xfrm>
          <a:custGeom>
            <a:avLst/>
            <a:gdLst>
              <a:gd name="connsiteX0" fmla="*/ 0 w 2091971"/>
              <a:gd name="connsiteY0" fmla="*/ 99079 h 990791"/>
              <a:gd name="connsiteX1" fmla="*/ 99079 w 2091971"/>
              <a:gd name="connsiteY1" fmla="*/ 0 h 990791"/>
              <a:gd name="connsiteX2" fmla="*/ 1992892 w 2091971"/>
              <a:gd name="connsiteY2" fmla="*/ 0 h 990791"/>
              <a:gd name="connsiteX3" fmla="*/ 2091971 w 2091971"/>
              <a:gd name="connsiteY3" fmla="*/ 99079 h 990791"/>
              <a:gd name="connsiteX4" fmla="*/ 2091971 w 2091971"/>
              <a:gd name="connsiteY4" fmla="*/ 891712 h 990791"/>
              <a:gd name="connsiteX5" fmla="*/ 1992892 w 2091971"/>
              <a:gd name="connsiteY5" fmla="*/ 990791 h 990791"/>
              <a:gd name="connsiteX6" fmla="*/ 99079 w 2091971"/>
              <a:gd name="connsiteY6" fmla="*/ 990791 h 990791"/>
              <a:gd name="connsiteX7" fmla="*/ 0 w 2091971"/>
              <a:gd name="connsiteY7" fmla="*/ 891712 h 990791"/>
              <a:gd name="connsiteX8" fmla="*/ 0 w 2091971"/>
              <a:gd name="connsiteY8" fmla="*/ 99079 h 990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1971" h="990791">
                <a:moveTo>
                  <a:pt x="0" y="99079"/>
                </a:moveTo>
                <a:cubicBezTo>
                  <a:pt x="0" y="44359"/>
                  <a:pt x="44359" y="0"/>
                  <a:pt x="99079" y="0"/>
                </a:cubicBezTo>
                <a:lnTo>
                  <a:pt x="1992892" y="0"/>
                </a:lnTo>
                <a:cubicBezTo>
                  <a:pt x="2047612" y="0"/>
                  <a:pt x="2091971" y="44359"/>
                  <a:pt x="2091971" y="99079"/>
                </a:cubicBezTo>
                <a:lnTo>
                  <a:pt x="2091971" y="891712"/>
                </a:lnTo>
                <a:cubicBezTo>
                  <a:pt x="2091971" y="946432"/>
                  <a:pt x="2047612" y="990791"/>
                  <a:pt x="1992892" y="990791"/>
                </a:cubicBezTo>
                <a:lnTo>
                  <a:pt x="99079" y="990791"/>
                </a:lnTo>
                <a:cubicBezTo>
                  <a:pt x="44359" y="990791"/>
                  <a:pt x="0" y="946432"/>
                  <a:pt x="0" y="891712"/>
                </a:cubicBezTo>
                <a:lnTo>
                  <a:pt x="0" y="9907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3309" tIns="63309" rIns="63309" bIns="6330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所屬委員會口頭發言總量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6" name="箭號: 向左 15">
            <a:extLst>
              <a:ext uri="{FF2B5EF4-FFF2-40B4-BE49-F238E27FC236}">
                <a16:creationId xmlns:a16="http://schemas.microsoft.com/office/drawing/2014/main" id="{812DEB8B-B9ED-4772-906A-1C78450006B7}"/>
              </a:ext>
            </a:extLst>
          </p:cNvPr>
          <p:cNvSpPr/>
          <p:nvPr/>
        </p:nvSpPr>
        <p:spPr>
          <a:xfrm rot="21471549">
            <a:off x="6918300" y="4581557"/>
            <a:ext cx="2024639" cy="600330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A58B283D-AE43-4A00-8144-9ABB323C8E3A}"/>
              </a:ext>
            </a:extLst>
          </p:cNvPr>
          <p:cNvSpPr/>
          <p:nvPr/>
        </p:nvSpPr>
        <p:spPr>
          <a:xfrm>
            <a:off x="8266106" y="4380215"/>
            <a:ext cx="3129488" cy="730172"/>
          </a:xfrm>
          <a:custGeom>
            <a:avLst/>
            <a:gdLst>
              <a:gd name="connsiteX0" fmla="*/ 0 w 3613903"/>
              <a:gd name="connsiteY0" fmla="*/ 117960 h 1179597"/>
              <a:gd name="connsiteX1" fmla="*/ 117960 w 3613903"/>
              <a:gd name="connsiteY1" fmla="*/ 0 h 1179597"/>
              <a:gd name="connsiteX2" fmla="*/ 3495943 w 3613903"/>
              <a:gd name="connsiteY2" fmla="*/ 0 h 1179597"/>
              <a:gd name="connsiteX3" fmla="*/ 3613903 w 3613903"/>
              <a:gd name="connsiteY3" fmla="*/ 117960 h 1179597"/>
              <a:gd name="connsiteX4" fmla="*/ 3613903 w 3613903"/>
              <a:gd name="connsiteY4" fmla="*/ 1061637 h 1179597"/>
              <a:gd name="connsiteX5" fmla="*/ 3495943 w 3613903"/>
              <a:gd name="connsiteY5" fmla="*/ 1179597 h 1179597"/>
              <a:gd name="connsiteX6" fmla="*/ 117960 w 3613903"/>
              <a:gd name="connsiteY6" fmla="*/ 1179597 h 1179597"/>
              <a:gd name="connsiteX7" fmla="*/ 0 w 3613903"/>
              <a:gd name="connsiteY7" fmla="*/ 1061637 h 1179597"/>
              <a:gd name="connsiteX8" fmla="*/ 0 w 3613903"/>
              <a:gd name="connsiteY8" fmla="*/ 117960 h 1179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13903" h="1179597">
                <a:moveTo>
                  <a:pt x="0" y="117960"/>
                </a:moveTo>
                <a:cubicBezTo>
                  <a:pt x="0" y="52812"/>
                  <a:pt x="52812" y="0"/>
                  <a:pt x="117960" y="0"/>
                </a:cubicBezTo>
                <a:lnTo>
                  <a:pt x="3495943" y="0"/>
                </a:lnTo>
                <a:cubicBezTo>
                  <a:pt x="3561091" y="0"/>
                  <a:pt x="3613903" y="52812"/>
                  <a:pt x="3613903" y="117960"/>
                </a:cubicBezTo>
                <a:lnTo>
                  <a:pt x="3613903" y="1061637"/>
                </a:lnTo>
                <a:cubicBezTo>
                  <a:pt x="3613903" y="1126785"/>
                  <a:pt x="3561091" y="1179597"/>
                  <a:pt x="3495943" y="1179597"/>
                </a:cubicBezTo>
                <a:lnTo>
                  <a:pt x="117960" y="1179597"/>
                </a:lnTo>
                <a:cubicBezTo>
                  <a:pt x="52812" y="1179597"/>
                  <a:pt x="0" y="1126785"/>
                  <a:pt x="0" y="1061637"/>
                </a:cubicBezTo>
                <a:lnTo>
                  <a:pt x="0" y="11796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8839" tIns="68839" rIns="68839" bIns="68839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b="1" kern="1200" dirty="0">
                <a:latin typeface="+mj-ea"/>
                <a:ea typeface="+mj-ea"/>
              </a:rPr>
              <a:t>跨委員會發言總量</a:t>
            </a:r>
            <a:endParaRPr lang="en-US" altLang="zh-TW" b="1" kern="1200" dirty="0">
              <a:latin typeface="+mj-ea"/>
              <a:ea typeface="+mj-ea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2659E87-9D05-4CB6-A559-D6266381BF55}"/>
              </a:ext>
            </a:extLst>
          </p:cNvPr>
          <p:cNvSpPr txBox="1"/>
          <p:nvPr/>
        </p:nvSpPr>
        <p:spPr>
          <a:xfrm>
            <a:off x="216933" y="570787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2/10)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與</a:t>
            </a:r>
            <a:r>
              <a:rPr lang="zh-TW" altLang="en-US" b="1" i="1" dirty="0">
                <a:latin typeface="+mj-ea"/>
                <a:ea typeface="+mj-ea"/>
              </a:rPr>
              <a:t>跨委員會發言總量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2/16)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  <p:sp>
        <p:nvSpPr>
          <p:cNvPr id="3" name="手繪多邊形: 圖案 2">
            <a:extLst>
              <a:ext uri="{FF2B5EF4-FFF2-40B4-BE49-F238E27FC236}">
                <a16:creationId xmlns:a16="http://schemas.microsoft.com/office/drawing/2014/main" id="{7ADC73ED-20AE-489F-8A4A-2EBAFAFE1D52}"/>
              </a:ext>
            </a:extLst>
          </p:cNvPr>
          <p:cNvSpPr/>
          <p:nvPr/>
        </p:nvSpPr>
        <p:spPr>
          <a:xfrm>
            <a:off x="4791915" y="3429000"/>
            <a:ext cx="2106423" cy="2106423"/>
          </a:xfrm>
          <a:custGeom>
            <a:avLst/>
            <a:gdLst>
              <a:gd name="connsiteX0" fmla="*/ 0 w 2106423"/>
              <a:gd name="connsiteY0" fmla="*/ 1053212 h 2106423"/>
              <a:gd name="connsiteX1" fmla="*/ 1053212 w 2106423"/>
              <a:gd name="connsiteY1" fmla="*/ 0 h 2106423"/>
              <a:gd name="connsiteX2" fmla="*/ 2106424 w 2106423"/>
              <a:gd name="connsiteY2" fmla="*/ 1053212 h 2106423"/>
              <a:gd name="connsiteX3" fmla="*/ 1053212 w 2106423"/>
              <a:gd name="connsiteY3" fmla="*/ 2106424 h 2106423"/>
              <a:gd name="connsiteX4" fmla="*/ 0 w 2106423"/>
              <a:gd name="connsiteY4" fmla="*/ 1053212 h 2106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06423" h="2106423">
                <a:moveTo>
                  <a:pt x="0" y="1053212"/>
                </a:moveTo>
                <a:cubicBezTo>
                  <a:pt x="0" y="471539"/>
                  <a:pt x="471539" y="0"/>
                  <a:pt x="1053212" y="0"/>
                </a:cubicBezTo>
                <a:cubicBezTo>
                  <a:pt x="1634885" y="0"/>
                  <a:pt x="2106424" y="471539"/>
                  <a:pt x="2106424" y="1053212"/>
                </a:cubicBezTo>
                <a:cubicBezTo>
                  <a:pt x="2106424" y="1634885"/>
                  <a:pt x="1634885" y="2106424"/>
                  <a:pt x="1053212" y="2106424"/>
                </a:cubicBezTo>
                <a:cubicBezTo>
                  <a:pt x="471539" y="2106424"/>
                  <a:pt x="0" y="1634885"/>
                  <a:pt x="0" y="105321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3879" tIns="333879" rIns="333879" bIns="333879" numCol="1" spcCol="1270" anchor="ctr" anchorCtr="0">
            <a:noAutofit/>
          </a:bodyPr>
          <a:lstStyle/>
          <a:p>
            <a:pPr marL="0" lvl="0" indent="0" algn="ctr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zh-TW" altLang="en-US" sz="4000" b="1" kern="1200" dirty="0">
                <a:latin typeface="+mj-ea"/>
                <a:ea typeface="+mj-ea"/>
              </a:rPr>
              <a:t>等第評比</a:t>
            </a:r>
          </a:p>
        </p:txBody>
      </p:sp>
    </p:spTree>
    <p:extLst>
      <p:ext uri="{BB962C8B-B14F-4D97-AF65-F5344CB8AC3E}">
        <p14:creationId xmlns:p14="http://schemas.microsoft.com/office/powerpoint/2010/main" val="319198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4423953" y="96229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7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112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4615" y="-239488"/>
            <a:ext cx="4275908" cy="1201783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全院各指標一覽</a:t>
            </a:r>
          </a:p>
        </p:txBody>
      </p:sp>
      <p:sp>
        <p:nvSpPr>
          <p:cNvPr id="6" name="五邊形 5"/>
          <p:cNvSpPr/>
          <p:nvPr/>
        </p:nvSpPr>
        <p:spPr>
          <a:xfrm>
            <a:off x="914398" y="962295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法律全文主提案量</a:t>
            </a:r>
          </a:p>
        </p:txBody>
      </p:sp>
      <p:sp>
        <p:nvSpPr>
          <p:cNvPr id="7" name="五邊形 6"/>
          <p:cNvSpPr/>
          <p:nvPr/>
        </p:nvSpPr>
        <p:spPr>
          <a:xfrm>
            <a:off x="914398" y="1950719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法律全文主提案通過量</a:t>
            </a:r>
          </a:p>
        </p:txBody>
      </p:sp>
      <p:sp>
        <p:nvSpPr>
          <p:cNvPr id="8" name="五邊形 7"/>
          <p:cNvSpPr/>
          <p:nvPr/>
        </p:nvSpPr>
        <p:spPr>
          <a:xfrm>
            <a:off x="914399" y="2939143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法律部分條文修正提案量</a:t>
            </a:r>
          </a:p>
        </p:txBody>
      </p:sp>
      <p:sp>
        <p:nvSpPr>
          <p:cNvPr id="9" name="五邊形 8"/>
          <p:cNvSpPr/>
          <p:nvPr/>
        </p:nvSpPr>
        <p:spPr>
          <a:xfrm>
            <a:off x="914398" y="3927567"/>
            <a:ext cx="3396343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法律部分條文修正提案通過量</a:t>
            </a:r>
          </a:p>
        </p:txBody>
      </p:sp>
      <p:sp>
        <p:nvSpPr>
          <p:cNvPr id="10" name="五邊形 9"/>
          <p:cNvSpPr/>
          <p:nvPr/>
        </p:nvSpPr>
        <p:spPr>
          <a:xfrm>
            <a:off x="914399" y="4915991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所屬委員會口頭發言總量</a:t>
            </a:r>
          </a:p>
        </p:txBody>
      </p:sp>
      <p:sp>
        <p:nvSpPr>
          <p:cNvPr id="11" name="五邊形 10"/>
          <p:cNvSpPr/>
          <p:nvPr/>
        </p:nvSpPr>
        <p:spPr>
          <a:xfrm>
            <a:off x="914399" y="5904415"/>
            <a:ext cx="3396342" cy="679269"/>
          </a:xfrm>
          <a:prstGeom prst="homePlate">
            <a:avLst/>
          </a:prstGeom>
          <a:solidFill>
            <a:srgbClr val="D2DDF6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ea"/>
                <a:ea typeface="+mj-ea"/>
              </a:rPr>
              <a:t>跨委員會發言總量</a:t>
            </a:r>
          </a:p>
        </p:txBody>
      </p:sp>
      <p:sp>
        <p:nvSpPr>
          <p:cNvPr id="12" name="圓角矩形 11"/>
          <p:cNvSpPr/>
          <p:nvPr/>
        </p:nvSpPr>
        <p:spPr>
          <a:xfrm>
            <a:off x="4445723" y="1950719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16.1%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18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3" name="圓角矩形 12"/>
          <p:cNvSpPr/>
          <p:nvPr/>
        </p:nvSpPr>
        <p:spPr>
          <a:xfrm>
            <a:off x="4423953" y="2939142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8.1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30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902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4" name="圓角矩形 13"/>
          <p:cNvSpPr/>
          <p:nvPr/>
        </p:nvSpPr>
        <p:spPr>
          <a:xfrm>
            <a:off x="4423953" y="392756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+mj-ea"/>
                <a:ea typeface="+mj-ea"/>
              </a:rPr>
              <a:t>平均值</a:t>
            </a:r>
            <a:r>
              <a:rPr lang="en-US" altLang="zh-TW" dirty="0">
                <a:latin typeface="+mj-ea"/>
                <a:ea typeface="+mj-ea"/>
              </a:rPr>
              <a:t>17.4%</a:t>
            </a:r>
            <a:r>
              <a:rPr lang="zh-TW" altLang="en-US" dirty="0">
                <a:latin typeface="+mj-ea"/>
                <a:ea typeface="+mj-ea"/>
              </a:rPr>
              <a:t>，最大值</a:t>
            </a:r>
            <a:r>
              <a:rPr lang="en-US" altLang="zh-TW" dirty="0">
                <a:latin typeface="+mj-ea"/>
                <a:ea typeface="+mj-ea"/>
              </a:rPr>
              <a:t>100%</a:t>
            </a:r>
            <a:r>
              <a:rPr lang="zh-TW" altLang="en-US" dirty="0">
                <a:latin typeface="+mj-ea"/>
                <a:ea typeface="+mj-ea"/>
              </a:rPr>
              <a:t>，最小值</a:t>
            </a:r>
            <a:r>
              <a:rPr lang="en-US" altLang="zh-TW" dirty="0">
                <a:latin typeface="+mj-ea"/>
                <a:ea typeface="+mj-ea"/>
              </a:rPr>
              <a:t>0%</a:t>
            </a:r>
            <a:r>
              <a:rPr lang="zh-TW" altLang="en-US" dirty="0">
                <a:latin typeface="+mj-ea"/>
                <a:ea typeface="+mj-ea"/>
              </a:rPr>
              <a:t>，總數</a:t>
            </a:r>
            <a:r>
              <a:rPr lang="en-US" altLang="zh-TW" dirty="0">
                <a:latin typeface="+mj-ea"/>
                <a:ea typeface="+mj-ea"/>
              </a:rPr>
              <a:t>157</a:t>
            </a:r>
            <a:r>
              <a:rPr lang="zh-TW" altLang="en-US" dirty="0">
                <a:latin typeface="+mj-ea"/>
                <a:ea typeface="+mj-ea"/>
              </a:rPr>
              <a:t>案</a:t>
            </a:r>
          </a:p>
        </p:txBody>
      </p:sp>
      <p:sp>
        <p:nvSpPr>
          <p:cNvPr id="15" name="圓角矩形 14"/>
          <p:cNvSpPr/>
          <p:nvPr/>
        </p:nvSpPr>
        <p:spPr>
          <a:xfrm>
            <a:off x="4423953" y="4915988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19.8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28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2200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案</a:t>
            </a:r>
          </a:p>
        </p:txBody>
      </p:sp>
      <p:sp>
        <p:nvSpPr>
          <p:cNvPr id="16" name="圓角矩形 15"/>
          <p:cNvSpPr/>
          <p:nvPr/>
        </p:nvSpPr>
        <p:spPr>
          <a:xfrm>
            <a:off x="4423953" y="5904415"/>
            <a:ext cx="6627224" cy="6792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平均值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10.9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，最大值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131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，最小值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0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，總數</a:t>
            </a:r>
            <a:r>
              <a:rPr lang="en-US" altLang="zh-TW" dirty="0">
                <a:solidFill>
                  <a:srgbClr val="FF0000"/>
                </a:solidFill>
                <a:latin typeface="+mj-ea"/>
                <a:ea typeface="+mj-ea"/>
              </a:rPr>
              <a:t>1214</a:t>
            </a:r>
            <a:r>
              <a:rPr lang="zh-TW" altLang="en-US" dirty="0">
                <a:solidFill>
                  <a:srgbClr val="FF0000"/>
                </a:solidFill>
                <a:latin typeface="+mj-ea"/>
                <a:ea typeface="+mj-ea"/>
              </a:rPr>
              <a:t>案</a:t>
            </a:r>
          </a:p>
        </p:txBody>
      </p:sp>
    </p:spTree>
    <p:extLst>
      <p:ext uri="{BB962C8B-B14F-4D97-AF65-F5344CB8AC3E}">
        <p14:creationId xmlns:p14="http://schemas.microsoft.com/office/powerpoint/2010/main" val="212635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– 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全院優質、優良委員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口袋國會整體表現優質立委是於六項指標中（全文提案通過量加權），每一指標之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前十位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為優質，獲得</a:t>
            </a:r>
            <a: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br>
              <a:rPr kumimoji="1"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離職立委各項指標均不予以評比</a:t>
            </a:r>
            <a:r>
              <a:rPr kumimoji="1"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kumimoji="1"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若指標中，第一名超過十人以上，則相同次數者皆計為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indent="0">
              <a:buNone/>
            </a:pP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若第一名三人次數相同，則兩人都計為同順位，接續排名者為第四名</a:t>
            </a:r>
            <a:r>
              <a:rPr kumimoji="1" lang="zh-TW" altLang="en-US" sz="1900" dirty="0"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8339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64763" y="243250"/>
            <a:ext cx="6062472" cy="1242379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全院表現優質委員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214231"/>
              </p:ext>
            </p:extLst>
          </p:nvPr>
        </p:nvGraphicFramePr>
        <p:xfrm>
          <a:off x="176463" y="1809809"/>
          <a:ext cx="11830480" cy="2911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286">
                  <a:extLst>
                    <a:ext uri="{9D8B030D-6E8A-4147-A177-3AD203B41FA5}">
                      <a16:colId xmlns:a16="http://schemas.microsoft.com/office/drawing/2014/main" val="3269872679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2049441109"/>
                    </a:ext>
                  </a:extLst>
                </a:gridCol>
                <a:gridCol w="1410789">
                  <a:extLst>
                    <a:ext uri="{9D8B030D-6E8A-4147-A177-3AD203B41FA5}">
                      <a16:colId xmlns:a16="http://schemas.microsoft.com/office/drawing/2014/main" val="3362509890"/>
                    </a:ext>
                  </a:extLst>
                </a:gridCol>
                <a:gridCol w="1619794">
                  <a:extLst>
                    <a:ext uri="{9D8B030D-6E8A-4147-A177-3AD203B41FA5}">
                      <a16:colId xmlns:a16="http://schemas.microsoft.com/office/drawing/2014/main" val="72018397"/>
                    </a:ext>
                  </a:extLst>
                </a:gridCol>
                <a:gridCol w="1423851">
                  <a:extLst>
                    <a:ext uri="{9D8B030D-6E8A-4147-A177-3AD203B41FA5}">
                      <a16:colId xmlns:a16="http://schemas.microsoft.com/office/drawing/2014/main" val="969246361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789238917"/>
                    </a:ext>
                  </a:extLst>
                </a:gridCol>
                <a:gridCol w="1254034">
                  <a:extLst>
                    <a:ext uri="{9D8B030D-6E8A-4147-A177-3AD203B41FA5}">
                      <a16:colId xmlns:a16="http://schemas.microsoft.com/office/drawing/2014/main" val="2302615392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1866741704"/>
                    </a:ext>
                  </a:extLst>
                </a:gridCol>
              </a:tblGrid>
              <a:tr h="56623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姓名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法律全文主提案量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法律部分條文修正提案量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法律部分條文修正通過量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跨委員會</a:t>
                      </a:r>
                    </a:p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評價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384754"/>
                  </a:ext>
                </a:extLst>
              </a:tr>
              <a:tr h="4255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楊瓊瓔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5A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509649"/>
                  </a:ext>
                </a:extLst>
              </a:tr>
              <a:tr h="4255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高虹安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眾，不分區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 4A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038073"/>
                  </a:ext>
                </a:extLst>
              </a:tr>
              <a:tr h="4255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張育美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 4A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409848"/>
                  </a:ext>
                </a:extLst>
              </a:tr>
              <a:tr h="559121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謝衣鳳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 4A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19259"/>
                  </a:ext>
                </a:extLst>
              </a:tr>
              <a:tr h="49638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蘇巧慧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4A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優質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656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912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64763" y="266098"/>
            <a:ext cx="6062472" cy="1242379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全院表現優良委員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0642A75-3A66-42A3-BB32-EBBD678E28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056065"/>
              </p:ext>
            </p:extLst>
          </p:nvPr>
        </p:nvGraphicFramePr>
        <p:xfrm>
          <a:off x="180759" y="1508477"/>
          <a:ext cx="11830480" cy="4850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286">
                  <a:extLst>
                    <a:ext uri="{9D8B030D-6E8A-4147-A177-3AD203B41FA5}">
                      <a16:colId xmlns:a16="http://schemas.microsoft.com/office/drawing/2014/main" val="3586541040"/>
                    </a:ext>
                  </a:extLst>
                </a:gridCol>
                <a:gridCol w="1397726">
                  <a:extLst>
                    <a:ext uri="{9D8B030D-6E8A-4147-A177-3AD203B41FA5}">
                      <a16:colId xmlns:a16="http://schemas.microsoft.com/office/drawing/2014/main" val="2303838208"/>
                    </a:ext>
                  </a:extLst>
                </a:gridCol>
                <a:gridCol w="1410789">
                  <a:extLst>
                    <a:ext uri="{9D8B030D-6E8A-4147-A177-3AD203B41FA5}">
                      <a16:colId xmlns:a16="http://schemas.microsoft.com/office/drawing/2014/main" val="2614427326"/>
                    </a:ext>
                  </a:extLst>
                </a:gridCol>
                <a:gridCol w="1619794">
                  <a:extLst>
                    <a:ext uri="{9D8B030D-6E8A-4147-A177-3AD203B41FA5}">
                      <a16:colId xmlns:a16="http://schemas.microsoft.com/office/drawing/2014/main" val="1203866001"/>
                    </a:ext>
                  </a:extLst>
                </a:gridCol>
                <a:gridCol w="1423851">
                  <a:extLst>
                    <a:ext uri="{9D8B030D-6E8A-4147-A177-3AD203B41FA5}">
                      <a16:colId xmlns:a16="http://schemas.microsoft.com/office/drawing/2014/main" val="2596068457"/>
                    </a:ext>
                  </a:extLst>
                </a:gridCol>
                <a:gridCol w="1306286">
                  <a:extLst>
                    <a:ext uri="{9D8B030D-6E8A-4147-A177-3AD203B41FA5}">
                      <a16:colId xmlns:a16="http://schemas.microsoft.com/office/drawing/2014/main" val="2608177093"/>
                    </a:ext>
                  </a:extLst>
                </a:gridCol>
                <a:gridCol w="1254034">
                  <a:extLst>
                    <a:ext uri="{9D8B030D-6E8A-4147-A177-3AD203B41FA5}">
                      <a16:colId xmlns:a16="http://schemas.microsoft.com/office/drawing/2014/main" val="2249363763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57266590"/>
                    </a:ext>
                  </a:extLst>
                </a:gridCol>
              </a:tblGrid>
              <a:tr h="47026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姓名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法律全文主提案量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法律部分條文修正提案量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法律全文</a:t>
                      </a:r>
                    </a:p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主提案通過量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法律部分條文修正通過量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所屬委員會</a:t>
                      </a:r>
                    </a:p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跨委員會</a:t>
                      </a:r>
                    </a:p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發言次數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ea"/>
                          <a:ea typeface="+mj-ea"/>
                        </a:rPr>
                        <a:t>評價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7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534830"/>
                  </a:ext>
                </a:extLst>
              </a:tr>
              <a:tr h="4702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王婉諭</a:t>
                      </a:r>
                      <a:r>
                        <a:rPr lang="en-US" altLang="zh-TW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時，不分區</a:t>
                      </a:r>
                      <a:r>
                        <a:rPr lang="en-US" altLang="zh-TW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)</a:t>
                      </a: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 </a:t>
                      </a:r>
                      <a:r>
                        <a:rPr lang="en-US" altLang="zh-TW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947609"/>
                  </a:ext>
                </a:extLst>
              </a:tr>
              <a:tr h="47026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邱泰源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民，不分區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664139"/>
                  </a:ext>
                </a:extLst>
              </a:tr>
              <a:tr h="46590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莊競程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民，區域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3A</a:t>
                      </a:r>
                      <a:endParaRPr lang="zh-TW" altLang="en-US" sz="1600" b="1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482316"/>
                  </a:ext>
                </a:extLst>
              </a:tr>
              <a:tr h="50509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黃國書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無，區域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177288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葉毓蘭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國，不分區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 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53825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鄭正鈐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zh-TW" altLang="en-US" sz="1600" b="1" dirty="0">
                          <a:latin typeface="+mj-ea"/>
                          <a:ea typeface="+mj-ea"/>
                        </a:rPr>
                        <a:t>國，區域</a:t>
                      </a:r>
                      <a:r>
                        <a:rPr lang="en-US" altLang="zh-TW" sz="1600" b="1" dirty="0">
                          <a:latin typeface="+mj-ea"/>
                          <a:ea typeface="+mj-ea"/>
                        </a:rPr>
                        <a:t>) 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latin typeface="+mj-ea"/>
                          <a:ea typeface="+mj-ea"/>
                        </a:rPr>
                        <a:t>★★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521231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魯明哲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國，區域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) 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267573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賴香伶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眾，不分區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) 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BA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861239"/>
                  </a:ext>
                </a:extLst>
              </a:tr>
              <a:tr h="4833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賴瑞隆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(</a:t>
                      </a:r>
                      <a:r>
                        <a:rPr lang="zh-TW" altLang="en-US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民，區域</a:t>
                      </a:r>
                      <a:r>
                        <a:rPr lang="en-US" altLang="zh-TW" sz="1600" b="1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) 3A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kern="1200" dirty="0">
                          <a:solidFill>
                            <a:schemeClr val="dk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★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latin typeface="+mj-ea"/>
                          <a:ea typeface="+mj-ea"/>
                          <a:cs typeface="+mn-cs"/>
                        </a:rPr>
                        <a:t>★★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dirty="0"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2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優良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580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91025" y="0"/>
            <a:ext cx="10058400" cy="1609344"/>
          </a:xfrm>
        </p:spPr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評比指標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：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委員會</a:t>
            </a: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12D4B5AE-E84F-4FD8-9FA4-B6D6D5A65B99}"/>
              </a:ext>
            </a:extLst>
          </p:cNvPr>
          <p:cNvGrpSpPr/>
          <p:nvPr/>
        </p:nvGrpSpPr>
        <p:grpSpPr>
          <a:xfrm>
            <a:off x="1687113" y="1144073"/>
            <a:ext cx="8817772" cy="4669143"/>
            <a:chOff x="1792589" y="1276541"/>
            <a:chExt cx="8817772" cy="4669143"/>
          </a:xfrm>
        </p:grpSpPr>
        <p:sp>
          <p:nvSpPr>
            <p:cNvPr id="6" name="手繪多邊形: 圖案 5">
              <a:extLst>
                <a:ext uri="{FF2B5EF4-FFF2-40B4-BE49-F238E27FC236}">
                  <a16:creationId xmlns:a16="http://schemas.microsoft.com/office/drawing/2014/main" id="{6332072B-9DF9-47D5-A57D-72A8C67CF375}"/>
                </a:ext>
              </a:extLst>
            </p:cNvPr>
            <p:cNvSpPr/>
            <p:nvPr/>
          </p:nvSpPr>
          <p:spPr>
            <a:xfrm>
              <a:off x="5176535" y="3726595"/>
              <a:ext cx="2219089" cy="2219089"/>
            </a:xfrm>
            <a:custGeom>
              <a:avLst/>
              <a:gdLst>
                <a:gd name="connsiteX0" fmla="*/ 0 w 2219089"/>
                <a:gd name="connsiteY0" fmla="*/ 1109545 h 2219089"/>
                <a:gd name="connsiteX1" fmla="*/ 1109545 w 2219089"/>
                <a:gd name="connsiteY1" fmla="*/ 0 h 2219089"/>
                <a:gd name="connsiteX2" fmla="*/ 2219090 w 2219089"/>
                <a:gd name="connsiteY2" fmla="*/ 1109545 h 2219089"/>
                <a:gd name="connsiteX3" fmla="*/ 1109545 w 2219089"/>
                <a:gd name="connsiteY3" fmla="*/ 2219090 h 2219089"/>
                <a:gd name="connsiteX4" fmla="*/ 0 w 2219089"/>
                <a:gd name="connsiteY4" fmla="*/ 1109545 h 22190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19089" h="2219089">
                  <a:moveTo>
                    <a:pt x="0" y="1109545"/>
                  </a:moveTo>
                  <a:cubicBezTo>
                    <a:pt x="0" y="496760"/>
                    <a:pt x="496760" y="0"/>
                    <a:pt x="1109545" y="0"/>
                  </a:cubicBezTo>
                  <a:cubicBezTo>
                    <a:pt x="1722330" y="0"/>
                    <a:pt x="2219090" y="496760"/>
                    <a:pt x="2219090" y="1109545"/>
                  </a:cubicBezTo>
                  <a:cubicBezTo>
                    <a:pt x="2219090" y="1722330"/>
                    <a:pt x="1722330" y="2219090"/>
                    <a:pt x="1109545" y="2219090"/>
                  </a:cubicBezTo>
                  <a:cubicBezTo>
                    <a:pt x="496760" y="2219090"/>
                    <a:pt x="0" y="1722330"/>
                    <a:pt x="0" y="110954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0378" tIns="350378" rIns="350378" bIns="350378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等第</a:t>
              </a:r>
              <a:b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4000" b="1" kern="1200" dirty="0">
                  <a:latin typeface="微軟正黑體"/>
                  <a:ea typeface="微軟正黑體"/>
                  <a:cs typeface="微軟正黑體"/>
                </a:rPr>
                <a:t>評比</a:t>
              </a:r>
            </a:p>
          </p:txBody>
        </p:sp>
        <p:sp>
          <p:nvSpPr>
            <p:cNvPr id="7" name="箭號: 向左 6">
              <a:extLst>
                <a:ext uri="{FF2B5EF4-FFF2-40B4-BE49-F238E27FC236}">
                  <a16:creationId xmlns:a16="http://schemas.microsoft.com/office/drawing/2014/main" id="{F2C93CCF-DD33-437C-B476-D915AF4B3AAA}"/>
                </a:ext>
              </a:extLst>
            </p:cNvPr>
            <p:cNvSpPr/>
            <p:nvPr/>
          </p:nvSpPr>
          <p:spPr>
            <a:xfrm rot="10800000">
              <a:off x="2953632" y="4770940"/>
              <a:ext cx="2033378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id="{E06E34F7-D485-4268-9A26-B1C4D47842BF}"/>
                </a:ext>
              </a:extLst>
            </p:cNvPr>
            <p:cNvSpPr/>
            <p:nvPr/>
          </p:nvSpPr>
          <p:spPr>
            <a:xfrm>
              <a:off x="1870340" y="4364634"/>
              <a:ext cx="2219089" cy="1360426"/>
            </a:xfrm>
            <a:custGeom>
              <a:avLst/>
              <a:gdLst>
                <a:gd name="connsiteX0" fmla="*/ 0 w 2694428"/>
                <a:gd name="connsiteY0" fmla="*/ 168651 h 1686508"/>
                <a:gd name="connsiteX1" fmla="*/ 168651 w 2694428"/>
                <a:gd name="connsiteY1" fmla="*/ 0 h 1686508"/>
                <a:gd name="connsiteX2" fmla="*/ 2525777 w 2694428"/>
                <a:gd name="connsiteY2" fmla="*/ 0 h 1686508"/>
                <a:gd name="connsiteX3" fmla="*/ 2694428 w 2694428"/>
                <a:gd name="connsiteY3" fmla="*/ 168651 h 1686508"/>
                <a:gd name="connsiteX4" fmla="*/ 2694428 w 2694428"/>
                <a:gd name="connsiteY4" fmla="*/ 1517857 h 1686508"/>
                <a:gd name="connsiteX5" fmla="*/ 2525777 w 2694428"/>
                <a:gd name="connsiteY5" fmla="*/ 1686508 h 1686508"/>
                <a:gd name="connsiteX6" fmla="*/ 168651 w 2694428"/>
                <a:gd name="connsiteY6" fmla="*/ 1686508 h 1686508"/>
                <a:gd name="connsiteX7" fmla="*/ 0 w 2694428"/>
                <a:gd name="connsiteY7" fmla="*/ 1517857 h 1686508"/>
                <a:gd name="connsiteX8" fmla="*/ 0 w 2694428"/>
                <a:gd name="connsiteY8" fmla="*/ 168651 h 1686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94428" h="1686508">
                  <a:moveTo>
                    <a:pt x="0" y="168651"/>
                  </a:moveTo>
                  <a:cubicBezTo>
                    <a:pt x="0" y="75508"/>
                    <a:pt x="75508" y="0"/>
                    <a:pt x="168651" y="0"/>
                  </a:cubicBezTo>
                  <a:lnTo>
                    <a:pt x="2525777" y="0"/>
                  </a:lnTo>
                  <a:cubicBezTo>
                    <a:pt x="2618920" y="0"/>
                    <a:pt x="2694428" y="75508"/>
                    <a:pt x="2694428" y="168651"/>
                  </a:cubicBezTo>
                  <a:lnTo>
                    <a:pt x="2694428" y="1517857"/>
                  </a:lnTo>
                  <a:cubicBezTo>
                    <a:pt x="2694428" y="1611000"/>
                    <a:pt x="2618920" y="1686508"/>
                    <a:pt x="2525777" y="1686508"/>
                  </a:cubicBezTo>
                  <a:lnTo>
                    <a:pt x="168651" y="1686508"/>
                  </a:lnTo>
                  <a:cubicBezTo>
                    <a:pt x="75508" y="1686508"/>
                    <a:pt x="0" y="1611000"/>
                    <a:pt x="0" y="1517857"/>
                  </a:cubicBezTo>
                  <a:lnTo>
                    <a:pt x="0" y="16865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686" tIns="83686" rIns="83686" bIns="8368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9" name="箭號: 向左 8">
              <a:extLst>
                <a:ext uri="{FF2B5EF4-FFF2-40B4-BE49-F238E27FC236}">
                  <a16:creationId xmlns:a16="http://schemas.microsoft.com/office/drawing/2014/main" id="{F9ADDA33-66F1-4765-814E-BA9E7042CDEA}"/>
                </a:ext>
              </a:extLst>
            </p:cNvPr>
            <p:cNvSpPr/>
            <p:nvPr/>
          </p:nvSpPr>
          <p:spPr>
            <a:xfrm rot="13071262">
              <a:off x="3320710" y="3226076"/>
              <a:ext cx="2142200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id="{557754DF-F9DF-45B2-B9FB-5538A6418FF7}"/>
                </a:ext>
              </a:extLst>
            </p:cNvPr>
            <p:cNvSpPr/>
            <p:nvPr/>
          </p:nvSpPr>
          <p:spPr>
            <a:xfrm>
              <a:off x="1792589" y="2448090"/>
              <a:ext cx="2933322" cy="1144312"/>
            </a:xfrm>
            <a:custGeom>
              <a:avLst/>
              <a:gdLst>
                <a:gd name="connsiteX0" fmla="*/ 0 w 2933322"/>
                <a:gd name="connsiteY0" fmla="*/ 114431 h 1144312"/>
                <a:gd name="connsiteX1" fmla="*/ 114431 w 2933322"/>
                <a:gd name="connsiteY1" fmla="*/ 0 h 1144312"/>
                <a:gd name="connsiteX2" fmla="*/ 2818891 w 2933322"/>
                <a:gd name="connsiteY2" fmla="*/ 0 h 1144312"/>
                <a:gd name="connsiteX3" fmla="*/ 2933322 w 2933322"/>
                <a:gd name="connsiteY3" fmla="*/ 114431 h 1144312"/>
                <a:gd name="connsiteX4" fmla="*/ 2933322 w 2933322"/>
                <a:gd name="connsiteY4" fmla="*/ 1029881 h 1144312"/>
                <a:gd name="connsiteX5" fmla="*/ 2818891 w 2933322"/>
                <a:gd name="connsiteY5" fmla="*/ 1144312 h 1144312"/>
                <a:gd name="connsiteX6" fmla="*/ 114431 w 2933322"/>
                <a:gd name="connsiteY6" fmla="*/ 1144312 h 1144312"/>
                <a:gd name="connsiteX7" fmla="*/ 0 w 2933322"/>
                <a:gd name="connsiteY7" fmla="*/ 1029881 h 1144312"/>
                <a:gd name="connsiteX8" fmla="*/ 0 w 2933322"/>
                <a:gd name="connsiteY8" fmla="*/ 114431 h 114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33322" h="1144312">
                  <a:moveTo>
                    <a:pt x="0" y="114431"/>
                  </a:moveTo>
                  <a:cubicBezTo>
                    <a:pt x="0" y="51233"/>
                    <a:pt x="51233" y="0"/>
                    <a:pt x="114431" y="0"/>
                  </a:cubicBezTo>
                  <a:lnTo>
                    <a:pt x="2818891" y="0"/>
                  </a:lnTo>
                  <a:cubicBezTo>
                    <a:pt x="2882089" y="0"/>
                    <a:pt x="2933322" y="51233"/>
                    <a:pt x="2933322" y="114431"/>
                  </a:cubicBezTo>
                  <a:lnTo>
                    <a:pt x="2933322" y="1029881"/>
                  </a:lnTo>
                  <a:cubicBezTo>
                    <a:pt x="2933322" y="1093079"/>
                    <a:pt x="2882089" y="1144312"/>
                    <a:pt x="2818891" y="1144312"/>
                  </a:cubicBezTo>
                  <a:lnTo>
                    <a:pt x="114431" y="1144312"/>
                  </a:lnTo>
                  <a:cubicBezTo>
                    <a:pt x="51233" y="1144312"/>
                    <a:pt x="0" y="1093079"/>
                    <a:pt x="0" y="1029881"/>
                  </a:cubicBezTo>
                  <a:lnTo>
                    <a:pt x="0" y="11443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806" tIns="67806" rIns="67806" bIns="67806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法律全文主提案通過量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1" name="箭號: 向左 10">
              <a:extLst>
                <a:ext uri="{FF2B5EF4-FFF2-40B4-BE49-F238E27FC236}">
                  <a16:creationId xmlns:a16="http://schemas.microsoft.com/office/drawing/2014/main" id="{E96F3418-6C21-4515-8F51-D6A44DD68225}"/>
                </a:ext>
              </a:extLst>
            </p:cNvPr>
            <p:cNvSpPr/>
            <p:nvPr/>
          </p:nvSpPr>
          <p:spPr>
            <a:xfrm rot="16201404">
              <a:off x="5146589" y="2285887"/>
              <a:ext cx="2134773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AEE7583E-30CF-41DA-8F88-9511A3BCF267}"/>
                </a:ext>
              </a:extLst>
            </p:cNvPr>
            <p:cNvSpPr/>
            <p:nvPr/>
          </p:nvSpPr>
          <p:spPr>
            <a:xfrm>
              <a:off x="4896524" y="1276541"/>
              <a:ext cx="2688273" cy="1108554"/>
            </a:xfrm>
            <a:custGeom>
              <a:avLst/>
              <a:gdLst>
                <a:gd name="connsiteX0" fmla="*/ 0 w 2688273"/>
                <a:gd name="connsiteY0" fmla="*/ 120784 h 1207843"/>
                <a:gd name="connsiteX1" fmla="*/ 120784 w 2688273"/>
                <a:gd name="connsiteY1" fmla="*/ 0 h 1207843"/>
                <a:gd name="connsiteX2" fmla="*/ 2567489 w 2688273"/>
                <a:gd name="connsiteY2" fmla="*/ 0 h 1207843"/>
                <a:gd name="connsiteX3" fmla="*/ 2688273 w 2688273"/>
                <a:gd name="connsiteY3" fmla="*/ 120784 h 1207843"/>
                <a:gd name="connsiteX4" fmla="*/ 2688273 w 2688273"/>
                <a:gd name="connsiteY4" fmla="*/ 1087059 h 1207843"/>
                <a:gd name="connsiteX5" fmla="*/ 2567489 w 2688273"/>
                <a:gd name="connsiteY5" fmla="*/ 1207843 h 1207843"/>
                <a:gd name="connsiteX6" fmla="*/ 120784 w 2688273"/>
                <a:gd name="connsiteY6" fmla="*/ 1207843 h 1207843"/>
                <a:gd name="connsiteX7" fmla="*/ 0 w 2688273"/>
                <a:gd name="connsiteY7" fmla="*/ 1087059 h 1207843"/>
                <a:gd name="connsiteX8" fmla="*/ 0 w 2688273"/>
                <a:gd name="connsiteY8" fmla="*/ 120784 h 1207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88273" h="1207843">
                  <a:moveTo>
                    <a:pt x="0" y="120784"/>
                  </a:moveTo>
                  <a:cubicBezTo>
                    <a:pt x="0" y="54077"/>
                    <a:pt x="54077" y="0"/>
                    <a:pt x="120784" y="0"/>
                  </a:cubicBezTo>
                  <a:lnTo>
                    <a:pt x="2567489" y="0"/>
                  </a:lnTo>
                  <a:cubicBezTo>
                    <a:pt x="2634196" y="0"/>
                    <a:pt x="2688273" y="54077"/>
                    <a:pt x="2688273" y="120784"/>
                  </a:cubicBezTo>
                  <a:lnTo>
                    <a:pt x="2688273" y="1087059"/>
                  </a:lnTo>
                  <a:cubicBezTo>
                    <a:pt x="2688273" y="1153766"/>
                    <a:pt x="2634196" y="1207843"/>
                    <a:pt x="2567489" y="1207843"/>
                  </a:cubicBezTo>
                  <a:lnTo>
                    <a:pt x="120784" y="1207843"/>
                  </a:lnTo>
                  <a:cubicBezTo>
                    <a:pt x="54077" y="1207843"/>
                    <a:pt x="0" y="1153766"/>
                    <a:pt x="0" y="1087059"/>
                  </a:cubicBezTo>
                  <a:lnTo>
                    <a:pt x="0" y="12078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667" tIns="69667" rIns="69667" bIns="69667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法律部分條文修正提案量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3" name="箭號: 向左 12">
              <a:extLst>
                <a:ext uri="{FF2B5EF4-FFF2-40B4-BE49-F238E27FC236}">
                  <a16:creationId xmlns:a16="http://schemas.microsoft.com/office/drawing/2014/main" id="{5ED504A6-9B31-4D46-B944-839BD59F1B8B}"/>
                </a:ext>
              </a:extLst>
            </p:cNvPr>
            <p:cNvSpPr/>
            <p:nvPr/>
          </p:nvSpPr>
          <p:spPr>
            <a:xfrm rot="19419977">
              <a:off x="7023895" y="3089316"/>
              <a:ext cx="2192682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D32ED81D-6CD4-46D7-89A9-B001388DA2F1}"/>
                </a:ext>
              </a:extLst>
            </p:cNvPr>
            <p:cNvSpPr/>
            <p:nvPr/>
          </p:nvSpPr>
          <p:spPr>
            <a:xfrm>
              <a:off x="7771209" y="2403815"/>
              <a:ext cx="2839152" cy="1189275"/>
            </a:xfrm>
            <a:custGeom>
              <a:avLst/>
              <a:gdLst>
                <a:gd name="connsiteX0" fmla="*/ 0 w 2839152"/>
                <a:gd name="connsiteY0" fmla="*/ 118928 h 1189275"/>
                <a:gd name="connsiteX1" fmla="*/ 118928 w 2839152"/>
                <a:gd name="connsiteY1" fmla="*/ 0 h 1189275"/>
                <a:gd name="connsiteX2" fmla="*/ 2720225 w 2839152"/>
                <a:gd name="connsiteY2" fmla="*/ 0 h 1189275"/>
                <a:gd name="connsiteX3" fmla="*/ 2839153 w 2839152"/>
                <a:gd name="connsiteY3" fmla="*/ 118928 h 1189275"/>
                <a:gd name="connsiteX4" fmla="*/ 2839152 w 2839152"/>
                <a:gd name="connsiteY4" fmla="*/ 1070348 h 1189275"/>
                <a:gd name="connsiteX5" fmla="*/ 2720224 w 2839152"/>
                <a:gd name="connsiteY5" fmla="*/ 1189276 h 1189275"/>
                <a:gd name="connsiteX6" fmla="*/ 118928 w 2839152"/>
                <a:gd name="connsiteY6" fmla="*/ 1189275 h 1189275"/>
                <a:gd name="connsiteX7" fmla="*/ 0 w 2839152"/>
                <a:gd name="connsiteY7" fmla="*/ 1070347 h 1189275"/>
                <a:gd name="connsiteX8" fmla="*/ 0 w 2839152"/>
                <a:gd name="connsiteY8" fmla="*/ 118928 h 118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39152" h="1189275">
                  <a:moveTo>
                    <a:pt x="0" y="118928"/>
                  </a:moveTo>
                  <a:cubicBezTo>
                    <a:pt x="0" y="53246"/>
                    <a:pt x="53246" y="0"/>
                    <a:pt x="118928" y="0"/>
                  </a:cubicBezTo>
                  <a:lnTo>
                    <a:pt x="2720225" y="0"/>
                  </a:lnTo>
                  <a:cubicBezTo>
                    <a:pt x="2785907" y="0"/>
                    <a:pt x="2839153" y="53246"/>
                    <a:pt x="2839153" y="118928"/>
                  </a:cubicBezTo>
                  <a:cubicBezTo>
                    <a:pt x="2839153" y="436068"/>
                    <a:pt x="2839152" y="753208"/>
                    <a:pt x="2839152" y="1070348"/>
                  </a:cubicBezTo>
                  <a:cubicBezTo>
                    <a:pt x="2839152" y="1136030"/>
                    <a:pt x="2785906" y="1189276"/>
                    <a:pt x="2720224" y="1189276"/>
                  </a:cubicBezTo>
                  <a:lnTo>
                    <a:pt x="118928" y="1189275"/>
                  </a:lnTo>
                  <a:cubicBezTo>
                    <a:pt x="53246" y="1189275"/>
                    <a:pt x="0" y="1136029"/>
                    <a:pt x="0" y="1070347"/>
                  </a:cubicBezTo>
                  <a:lnTo>
                    <a:pt x="0" y="11892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9123" tIns="69123" rIns="69123" bIns="69123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endParaRPr lang="en-US" altLang="zh-TW" sz="1800" b="1" kern="1200" dirty="0">
                <a:solidFill>
                  <a:schemeClr val="tx1"/>
                </a:solidFill>
                <a:latin typeface="微軟正黑體"/>
                <a:ea typeface="微軟正黑體"/>
                <a:cs typeface="微軟正黑體"/>
              </a:endParaRPr>
            </a:p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法律部分條文修正</a:t>
              </a: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通過</a:t>
              </a:r>
              <a:r>
                <a:rPr lang="zh-TW" sz="1800" b="1" kern="1200" dirty="0">
                  <a:latin typeface="微軟正黑體"/>
                  <a:ea typeface="微軟正黑體"/>
                  <a:cs typeface="微軟正黑體"/>
                </a:rPr>
                <a:t>量</a:t>
              </a:r>
              <a:endParaRPr lang="zh-TW" altLang="en-US" sz="1800" b="1" kern="1200" dirty="0">
                <a:latin typeface="微軟正黑體"/>
                <a:ea typeface="微軟正黑體"/>
                <a:cs typeface="微軟正黑體"/>
              </a:endParaRPr>
            </a:p>
          </p:txBody>
        </p:sp>
        <p:sp>
          <p:nvSpPr>
            <p:cNvPr id="15" name="箭號: 向左 14">
              <a:extLst>
                <a:ext uri="{FF2B5EF4-FFF2-40B4-BE49-F238E27FC236}">
                  <a16:creationId xmlns:a16="http://schemas.microsoft.com/office/drawing/2014/main" id="{25045BD8-EBE8-43F1-9EEB-C3960BAF5211}"/>
                </a:ext>
              </a:extLst>
            </p:cNvPr>
            <p:cNvSpPr/>
            <p:nvPr/>
          </p:nvSpPr>
          <p:spPr>
            <a:xfrm>
              <a:off x="7584797" y="4836139"/>
              <a:ext cx="2023701" cy="632440"/>
            </a:xfrm>
            <a:prstGeom prst="lef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149EA132-063E-4F11-B33B-78AA97D75240}"/>
                </a:ext>
              </a:extLst>
            </p:cNvPr>
            <p:cNvSpPr/>
            <p:nvPr/>
          </p:nvSpPr>
          <p:spPr>
            <a:xfrm>
              <a:off x="8385284" y="4364634"/>
              <a:ext cx="2199522" cy="1475610"/>
            </a:xfrm>
            <a:custGeom>
              <a:avLst/>
              <a:gdLst>
                <a:gd name="connsiteX0" fmla="*/ 0 w 2199522"/>
                <a:gd name="connsiteY0" fmla="*/ 147561 h 1475610"/>
                <a:gd name="connsiteX1" fmla="*/ 147561 w 2199522"/>
                <a:gd name="connsiteY1" fmla="*/ 0 h 1475610"/>
                <a:gd name="connsiteX2" fmla="*/ 2051961 w 2199522"/>
                <a:gd name="connsiteY2" fmla="*/ 0 h 1475610"/>
                <a:gd name="connsiteX3" fmla="*/ 2199522 w 2199522"/>
                <a:gd name="connsiteY3" fmla="*/ 147561 h 1475610"/>
                <a:gd name="connsiteX4" fmla="*/ 2199522 w 2199522"/>
                <a:gd name="connsiteY4" fmla="*/ 1328049 h 1475610"/>
                <a:gd name="connsiteX5" fmla="*/ 2051961 w 2199522"/>
                <a:gd name="connsiteY5" fmla="*/ 1475610 h 1475610"/>
                <a:gd name="connsiteX6" fmla="*/ 147561 w 2199522"/>
                <a:gd name="connsiteY6" fmla="*/ 1475610 h 1475610"/>
                <a:gd name="connsiteX7" fmla="*/ 0 w 2199522"/>
                <a:gd name="connsiteY7" fmla="*/ 1328049 h 1475610"/>
                <a:gd name="connsiteX8" fmla="*/ 0 w 2199522"/>
                <a:gd name="connsiteY8" fmla="*/ 147561 h 1475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522" h="1475610">
                  <a:moveTo>
                    <a:pt x="0" y="147561"/>
                  </a:moveTo>
                  <a:cubicBezTo>
                    <a:pt x="0" y="66065"/>
                    <a:pt x="66065" y="0"/>
                    <a:pt x="147561" y="0"/>
                  </a:cubicBezTo>
                  <a:lnTo>
                    <a:pt x="2051961" y="0"/>
                  </a:lnTo>
                  <a:cubicBezTo>
                    <a:pt x="2133457" y="0"/>
                    <a:pt x="2199522" y="66065"/>
                    <a:pt x="2199522" y="147561"/>
                  </a:cubicBezTo>
                  <a:lnTo>
                    <a:pt x="2199522" y="1328049"/>
                  </a:lnTo>
                  <a:cubicBezTo>
                    <a:pt x="2199522" y="1409545"/>
                    <a:pt x="2133457" y="1475610"/>
                    <a:pt x="2051961" y="1475610"/>
                  </a:cubicBezTo>
                  <a:lnTo>
                    <a:pt x="147561" y="1475610"/>
                  </a:lnTo>
                  <a:cubicBezTo>
                    <a:pt x="66065" y="1475610"/>
                    <a:pt x="0" y="1409545"/>
                    <a:pt x="0" y="1328049"/>
                  </a:cubicBezTo>
                  <a:lnTo>
                    <a:pt x="0" y="147561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7509" tIns="77509" rIns="77509" bIns="77509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zh-TW" altLang="en-US" sz="1800" b="1" kern="1200" dirty="0">
                  <a:solidFill>
                    <a:schemeClr val="tx1"/>
                  </a:solidFill>
                  <a:latin typeface="微軟正黑體"/>
                  <a:ea typeface="微軟正黑體"/>
                  <a:cs typeface="微軟正黑體"/>
                </a:rPr>
                <a:t>所屬委員會</a:t>
              </a:r>
              <a:br>
                <a:rPr lang="en-US" altLang="zh-TW" sz="1800" b="1" kern="1200" dirty="0">
                  <a:latin typeface="微軟正黑體"/>
                  <a:ea typeface="微軟正黑體"/>
                  <a:cs typeface="微軟正黑體"/>
                </a:rPr>
              </a:br>
              <a:r>
                <a:rPr lang="zh-TW" altLang="en-US" sz="1800" b="1" kern="1200" dirty="0">
                  <a:latin typeface="微軟正黑體"/>
                  <a:ea typeface="微軟正黑體"/>
                  <a:cs typeface="微軟正黑體"/>
                </a:rPr>
                <a:t>口頭發言總量</a:t>
              </a:r>
            </a:p>
          </p:txBody>
        </p:sp>
      </p:grpSp>
      <p:sp>
        <p:nvSpPr>
          <p:cNvPr id="4" name="文字方塊 3">
            <a:extLst>
              <a:ext uri="{FF2B5EF4-FFF2-40B4-BE49-F238E27FC236}">
                <a16:creationId xmlns:a16="http://schemas.microsoft.com/office/drawing/2014/main" id="{C4F8C499-FA7F-47E3-BD39-F9FBD73082B5}"/>
              </a:ext>
            </a:extLst>
          </p:cNvPr>
          <p:cNvSpPr txBox="1"/>
          <p:nvPr/>
        </p:nvSpPr>
        <p:spPr>
          <a:xfrm>
            <a:off x="232610" y="5898408"/>
            <a:ext cx="11726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i="1" dirty="0">
                <a:latin typeface="+mj-ea"/>
                <a:ea typeface="+mj-ea"/>
              </a:rPr>
              <a:t>註：</a:t>
            </a:r>
            <a:r>
              <a:rPr lang="zh-TW" altLang="en-US" b="1" i="1" dirty="0">
                <a:latin typeface="+mj-ea"/>
                <a:ea typeface="+mj-ea"/>
              </a:rPr>
              <a:t>法律全文主提案量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、</a:t>
            </a:r>
            <a:r>
              <a:rPr lang="zh-TW" altLang="en-US" b="1" i="1" dirty="0">
                <a:latin typeface="+mj-ea"/>
                <a:ea typeface="+mj-ea"/>
              </a:rPr>
              <a:t>法律部分條文修正提案量</a:t>
            </a:r>
            <a:r>
              <a:rPr lang="en-US" altLang="zh-TW" b="1" i="1" dirty="0">
                <a:latin typeface="+mj-ea"/>
                <a:ea typeface="+mj-ea"/>
              </a:rPr>
              <a:t>/</a:t>
            </a:r>
            <a:r>
              <a:rPr lang="zh-TW" altLang="en-US" b="1" i="1" dirty="0">
                <a:latin typeface="+mj-ea"/>
                <a:ea typeface="+mj-ea"/>
              </a:rPr>
              <a:t>通過量</a:t>
            </a:r>
            <a:r>
              <a:rPr lang="zh-TW" altLang="en-US" i="1" dirty="0">
                <a:latin typeface="+mj-ea"/>
                <a:ea typeface="+mj-ea"/>
              </a:rPr>
              <a:t>的資料來源為「立院議事及發言系統」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2/10)</a:t>
            </a:r>
          </a:p>
          <a:p>
            <a:r>
              <a:rPr lang="en-US" altLang="zh-TW" i="1" dirty="0">
                <a:latin typeface="+mj-ea"/>
                <a:ea typeface="+mj-ea"/>
              </a:rPr>
              <a:t>	</a:t>
            </a:r>
            <a:r>
              <a:rPr lang="zh-TW" altLang="en-US" b="1" i="1" dirty="0">
                <a:latin typeface="+mj-ea"/>
                <a:ea typeface="+mj-ea"/>
              </a:rPr>
              <a:t>所屬委員會口頭發言總量</a:t>
            </a:r>
            <a:r>
              <a:rPr lang="zh-TW" altLang="en-US" i="1" dirty="0">
                <a:latin typeface="+mj-ea"/>
                <a:ea typeface="+mj-ea"/>
              </a:rPr>
              <a:t>的資料來源為「立院議事視訊隨選系統」</a:t>
            </a:r>
            <a:r>
              <a:rPr lang="en-US" altLang="zh-TW" i="1" dirty="0">
                <a:latin typeface="+mj-ea"/>
                <a:ea typeface="+mj-ea"/>
              </a:rPr>
              <a:t>(</a:t>
            </a:r>
            <a:r>
              <a:rPr lang="zh-TW" altLang="en-US" i="1" dirty="0">
                <a:latin typeface="+mj-ea"/>
                <a:ea typeface="+mj-ea"/>
              </a:rPr>
              <a:t>截至</a:t>
            </a:r>
            <a:r>
              <a:rPr lang="en-US" altLang="zh-TW" i="1" dirty="0">
                <a:latin typeface="+mj-ea"/>
                <a:ea typeface="+mj-ea"/>
              </a:rPr>
              <a:t>2/16)</a:t>
            </a:r>
            <a:r>
              <a:rPr lang="zh-TW" altLang="en-US" i="1" dirty="0">
                <a:latin typeface="+mj-ea"/>
                <a:ea typeface="+mj-ea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37327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評比方式 </a:t>
            </a:r>
            <a:r>
              <a:rPr lang="en-US" altLang="zh-TW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-</a:t>
            </a:r>
            <a:r>
              <a:rPr lang="zh-TW" altLang="en-US" sz="4000" u="sng" dirty="0">
                <a:latin typeface="Adobe 仿宋 Std R" panose="02020400000000000000" pitchFamily="18" charset="-128"/>
                <a:ea typeface="Adobe 仿宋 Std R" panose="02020400000000000000" pitchFamily="18" charset="-128"/>
              </a:rPr>
              <a:t>各委員會優質、優良委員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委員會優質立委提案計算，僅計算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交付所屬委員會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之提案，並排除跨委員會發言，以彰顯委員會中心主義。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委員會表現優質立委是於五項指標（全文提案通過量加權）中，每一指標之</a:t>
            </a:r>
            <a:r>
              <a:rPr kumimoji="1" lang="zh-TW" altLang="en-US" sz="28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前三位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給予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評等，累計各指標，獲得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以上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(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包括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4A)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為優質立委，獲得</a:t>
            </a:r>
            <a: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3A</a:t>
            </a: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為優良立委。</a:t>
            </a: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endParaRPr kumimoji="1" lang="en-US" altLang="zh-TW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Tx/>
              <a:buFont typeface="Wingdings" panose="05000000000000000000" pitchFamily="2" charset="2"/>
              <a:buChar char="Ø"/>
            </a:pPr>
            <a:r>
              <a:rPr kumimoji="1" lang="zh-TW" altLang="en-US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由於中途離職立委，無法累計該屆次成績，故口袋國會對於離職立委各項指標均不予以評比。</a:t>
            </a:r>
            <a:br>
              <a:rPr kumimoji="1" lang="en-US" altLang="zh-TW" sz="28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</a:br>
            <a:endParaRPr kumimoji="1" lang="en-US" altLang="zh-TW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註：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1.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若指標中，第一名超過三人以上，則相同次數者皆計為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A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，不再選出第二名。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Tx/>
              <a:buSzTx/>
              <a:buNone/>
            </a:pP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        </a:t>
            </a:r>
            <a:r>
              <a:rPr kumimoji="1" lang="en-US" altLang="zh-TW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2.</a:t>
            </a:r>
            <a:r>
              <a:rPr kumimoji="1" lang="zh-TW" altLang="en-US" sz="1900" i="1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Yuanti TC" charset="-120"/>
              </a:rPr>
              <a:t>若第一名兩人次數相同，則兩人都計為同順位，接續排名者為第三名。</a:t>
            </a:r>
            <a:endParaRPr kumimoji="1" lang="en-US" altLang="zh-TW" sz="1900" i="1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Yuanti TC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2923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刻字型">
  <a:themeElements>
    <a:clrScheme name="木刻字型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刻字型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刻字型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8BB827752039164B86FD741153416EDF" ma:contentTypeVersion="13" ma:contentTypeDescription="建立新的文件。" ma:contentTypeScope="" ma:versionID="fadee02e16ea303103c99cddcd34f7ab">
  <xsd:schema xmlns:xsd="http://www.w3.org/2001/XMLSchema" xmlns:xs="http://www.w3.org/2001/XMLSchema" xmlns:p="http://schemas.microsoft.com/office/2006/metadata/properties" xmlns:ns3="ea232b2d-0344-4432-9afd-89e11bf2ed72" xmlns:ns4="ee075635-a6d6-4f2b-a771-7195be426a45" targetNamespace="http://schemas.microsoft.com/office/2006/metadata/properties" ma:root="true" ma:fieldsID="e3c9183bd98d7b214a901930aa6e30d9" ns3:_="" ns4:_="">
    <xsd:import namespace="ea232b2d-0344-4432-9afd-89e11bf2ed72"/>
    <xsd:import namespace="ee075635-a6d6-4f2b-a771-7195be426a4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232b2d-0344-4432-9afd-89e11bf2ed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共用提示雜湊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075635-a6d6-4f2b-a771-7195be426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99FEDD-0C3F-4900-A8B9-EFAFA5CF7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A449F6-46ED-416F-A735-1B2E7989F0E4}">
  <ds:schemaRefs>
    <ds:schemaRef ds:uri="ee075635-a6d6-4f2b-a771-7195be426a45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a232b2d-0344-4432-9afd-89e11bf2ed72"/>
    <ds:schemaRef ds:uri="http://purl.org/dc/elements/1.1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4E4C614-EE64-4510-BCEC-A15DCB5C0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232b2d-0344-4432-9afd-89e11bf2ed72"/>
    <ds:schemaRef ds:uri="ee075635-a6d6-4f2b-a771-7195be426a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TM03090434[[fn=木刻字型]]</Template>
  <TotalTime>2166</TotalTime>
  <Words>3184</Words>
  <Application>Microsoft Office PowerPoint</Application>
  <PresentationFormat>寬螢幕</PresentationFormat>
  <Paragraphs>844</Paragraphs>
  <Slides>23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5" baseType="lpstr">
      <vt:lpstr>Adobe 仿宋 Std R</vt:lpstr>
      <vt:lpstr>Adobe 繁黑體 Std B</vt:lpstr>
      <vt:lpstr>Arial Unicode MS</vt:lpstr>
      <vt:lpstr>Yuanti TC</vt:lpstr>
      <vt:lpstr>微軟正黑體</vt:lpstr>
      <vt:lpstr>標楷體</vt:lpstr>
      <vt:lpstr>Cambria Math</vt:lpstr>
      <vt:lpstr>Rockwell</vt:lpstr>
      <vt:lpstr>Rockwell Condensed</vt:lpstr>
      <vt:lpstr>Times New Roman</vt:lpstr>
      <vt:lpstr>Wingdings</vt:lpstr>
      <vt:lpstr>木刻字型</vt:lpstr>
      <vt:lpstr>口袋國會 </vt:lpstr>
      <vt:lpstr>目錄</vt:lpstr>
      <vt:lpstr>類比指標：全院</vt:lpstr>
      <vt:lpstr>全院各指標一覽</vt:lpstr>
      <vt:lpstr>評比方式 – 全院優質、優良委員 </vt:lpstr>
      <vt:lpstr>全院表現優質委員</vt:lpstr>
      <vt:lpstr>全院表現優良委員</vt:lpstr>
      <vt:lpstr>評比指標：委員會</vt:lpstr>
      <vt:lpstr>評比方式 -各委員會優質、優良委員</vt:lpstr>
      <vt:lpstr>各委員會優質、優良委員</vt:lpstr>
      <vt:lpstr>各委員會優質、優良委員</vt:lpstr>
      <vt:lpstr>各委員會優質、優良委員</vt:lpstr>
      <vt:lpstr>總結</vt:lpstr>
      <vt:lpstr>實驗指標：部分條文修正案「相似度」分析說明</vt:lpstr>
      <vt:lpstr>10-4會期部分條文修正案「相似度」居前25%（高）的委員</vt:lpstr>
      <vt:lpstr>10-4會期部分條文修正案「相似度」居後25%（低）的委員</vt:lpstr>
      <vt:lpstr>10-2~10-4會期部分條文修正案「平均相似度」居前25%（高）的委員</vt:lpstr>
      <vt:lpstr>10-2~10-4會期部分條文修正案「平均相似度」居後25%（低）的委員</vt:lpstr>
      <vt:lpstr>開放國會民意調查結果：</vt:lpstr>
      <vt:lpstr>PowerPoint 簡報</vt:lpstr>
      <vt:lpstr>小結</vt:lpstr>
      <vt:lpstr>小結</vt:lpstr>
      <vt:lpstr>感謝觀看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口袋國會</dc:title>
  <dc:creator>niconiconi0927@outlook.com</dc:creator>
  <cp:lastModifiedBy>徐睿佑</cp:lastModifiedBy>
  <cp:revision>234</cp:revision>
  <dcterms:created xsi:type="dcterms:W3CDTF">2021-03-04T02:31:28Z</dcterms:created>
  <dcterms:modified xsi:type="dcterms:W3CDTF">2022-03-15T09:09:26Z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0x0101008BB827752039164B86FD741153416EDF</vt:lpwstr>
  </property>
</Properties>
</file>