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76" r:id="rId2"/>
    <p:sldId id="277" r:id="rId3"/>
    <p:sldId id="2007577209" r:id="rId4"/>
    <p:sldId id="2007577211" r:id="rId5"/>
    <p:sldId id="2007577212" r:id="rId6"/>
    <p:sldId id="2007577213" r:id="rId7"/>
    <p:sldId id="2007577214" r:id="rId8"/>
    <p:sldId id="2007577215" r:id="rId9"/>
    <p:sldId id="2007577216" r:id="rId10"/>
    <p:sldId id="2007577217" r:id="rId11"/>
    <p:sldId id="2007577218" r:id="rId12"/>
    <p:sldId id="2007577219" r:id="rId13"/>
    <p:sldId id="2007577220" r:id="rId14"/>
    <p:sldId id="2007577221" r:id="rId15"/>
    <p:sldId id="2007577222" r:id="rId16"/>
    <p:sldId id="2007577223" r:id="rId17"/>
    <p:sldId id="2007577225" r:id="rId18"/>
    <p:sldId id="2007577226" r:id="rId19"/>
    <p:sldId id="2007577227" r:id="rId20"/>
    <p:sldId id="2007577228" r:id="rId21"/>
    <p:sldId id="2007577229" r:id="rId22"/>
    <p:sldId id="2007577230" r:id="rId23"/>
    <p:sldId id="1128" r:id="rId24"/>
  </p:sldIdLst>
  <p:sldSz cx="12192000" cy="6858000"/>
  <p:notesSz cx="6807200" cy="9939338"/>
  <p:custDataLst>
    <p:tags r:id="rId2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2626"/>
    <a:srgbClr val="FBD77F"/>
    <a:srgbClr val="C4D7D3"/>
    <a:srgbClr val="C52525"/>
    <a:srgbClr val="E153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53" autoAdjust="0"/>
    <p:restoredTop sz="95368" autoAdjust="0"/>
  </p:normalViewPr>
  <p:slideViewPr>
    <p:cSldViewPr snapToGrid="0">
      <p:cViewPr varScale="1">
        <p:scale>
          <a:sx n="67" d="100"/>
          <a:sy n="67" d="100"/>
        </p:scale>
        <p:origin x="594" y="3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A878CE-AF85-2D4C-934E-9A72AF445577}" type="doc">
      <dgm:prSet loTypeId="urn:microsoft.com/office/officeart/2005/8/layout/radial4" loCatId="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zh-TW" altLang="en-US"/>
        </a:p>
      </dgm:t>
    </dgm:pt>
    <dgm:pt modelId="{78031C78-748E-9648-9ED7-24E53D50BC60}">
      <dgm:prSet phldrT="[文字]" custT="1"/>
      <dgm:spPr/>
      <dgm:t>
        <a:bodyPr/>
        <a:lstStyle/>
        <a:p>
          <a:r>
            <a:rPr lang="zh-TW" altLang="en-US" sz="2800" b="1" dirty="0">
              <a:latin typeface="微軟正黑體"/>
              <a:ea typeface="微軟正黑體"/>
              <a:cs typeface="微軟正黑體"/>
            </a:rPr>
            <a:t>等第</a:t>
          </a:r>
          <a:br>
            <a:rPr lang="zh-TW" altLang="en-US" sz="2800" b="1" dirty="0">
              <a:latin typeface="微軟正黑體"/>
              <a:ea typeface="微軟正黑體"/>
              <a:cs typeface="微軟正黑體"/>
            </a:rPr>
          </a:br>
          <a:r>
            <a:rPr lang="zh-TW" altLang="en-US" sz="2800" b="1" dirty="0">
              <a:latin typeface="微軟正黑體"/>
              <a:ea typeface="微軟正黑體"/>
              <a:cs typeface="微軟正黑體"/>
            </a:rPr>
            <a:t>評比</a:t>
          </a:r>
        </a:p>
      </dgm:t>
    </dgm:pt>
    <dgm:pt modelId="{4AF37F9F-981E-D544-8D67-0418BA441F7F}" type="parTrans" cxnId="{BB298189-8567-EA49-8670-15026077DCCC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6D75C30A-C3CF-CA4F-837F-E6A75C4EF517}" type="sibTrans" cxnId="{BB298189-8567-EA49-8670-15026077DCCC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95A808C4-811F-D046-871C-40701B39A777}">
      <dgm:prSet phldrT="[文字]" custT="1"/>
      <dgm:spPr/>
      <dgm:t>
        <a:bodyPr/>
        <a:lstStyle/>
        <a:p>
          <a:r>
            <a:rPr lang="zh-TW" sz="1800" b="1" dirty="0">
              <a:latin typeface="微軟正黑體"/>
              <a:ea typeface="微軟正黑體"/>
              <a:cs typeface="微軟正黑體"/>
            </a:rPr>
            <a:t>法律全文主提案量</a:t>
          </a:r>
          <a:endParaRPr lang="zh-TW" altLang="en-US" sz="1800" b="1" dirty="0">
            <a:latin typeface="微軟正黑體"/>
            <a:ea typeface="微軟正黑體"/>
            <a:cs typeface="微軟正黑體"/>
          </a:endParaRPr>
        </a:p>
      </dgm:t>
    </dgm:pt>
    <dgm:pt modelId="{E1A6841F-86B5-7D4F-9261-2580B1910EAC}" type="parTrans" cxnId="{7B864DD6-DCB3-5F43-8E6C-AF507C84B800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F51D7C02-22D1-6949-928D-5DFE12B02FD7}" type="sibTrans" cxnId="{7B864DD6-DCB3-5F43-8E6C-AF507C84B800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94102B3E-645E-0243-9CB8-E4E987E9E119}">
      <dgm:prSet phldrT="[文字]" custT="1"/>
      <dgm:spPr/>
      <dgm:t>
        <a:bodyPr/>
        <a:lstStyle/>
        <a:p>
          <a:r>
            <a:rPr lang="zh-TW" altLang="en-US" sz="1800" b="1">
              <a:latin typeface="微軟正黑體"/>
              <a:ea typeface="微軟正黑體"/>
              <a:cs typeface="微軟正黑體"/>
            </a:rPr>
            <a:t>所屬委員會口頭</a:t>
          </a:r>
          <a:r>
            <a:rPr lang="zh-TW" altLang="en-US" sz="1800" b="1" dirty="0">
              <a:latin typeface="微軟正黑體"/>
              <a:ea typeface="微軟正黑體"/>
              <a:cs typeface="微軟正黑體"/>
            </a:rPr>
            <a:t>發言總量</a:t>
          </a:r>
        </a:p>
      </dgm:t>
    </dgm:pt>
    <dgm:pt modelId="{888339B6-B7D9-A348-9BB0-0523AE4FEF7D}" type="parTrans" cxnId="{DF4AF620-141F-DD42-BEF1-65DA125CCB62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1DE5C11F-200D-B647-A1D1-C98A79E17ADF}" type="sibTrans" cxnId="{DF4AF620-141F-DD42-BEF1-65DA125CCB62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9F08ECAB-6580-2B4F-AE79-6737F862E7FE}">
      <dgm:prSet phldrT="[文字]" custT="1"/>
      <dgm:spPr/>
      <dgm:t>
        <a:bodyPr/>
        <a:lstStyle/>
        <a:p>
          <a:r>
            <a:rPr lang="zh-TW" altLang="en-US" sz="1800" b="1" dirty="0">
              <a:latin typeface="微軟正黑體"/>
              <a:ea typeface="微軟正黑體"/>
              <a:cs typeface="微軟正黑體"/>
            </a:rPr>
            <a:t>跨委員會發言總量</a:t>
          </a:r>
        </a:p>
      </dgm:t>
    </dgm:pt>
    <dgm:pt modelId="{4B3AE045-174E-324F-9F26-4D2DE10F1EC5}" type="parTrans" cxnId="{48E002FF-E49A-C644-BD5C-D832007CA27C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FA18FE51-D05B-E141-B7C7-38B8F2C37DE9}" type="sibTrans" cxnId="{48E002FF-E49A-C644-BD5C-D832007CA27C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70591345-D2DA-2F49-8E10-FF38B8203738}">
      <dgm:prSet phldrT="[文字]" custT="1"/>
      <dgm:spPr/>
      <dgm:t>
        <a:bodyPr/>
        <a:lstStyle/>
        <a:p>
          <a:r>
            <a:rPr lang="zh-TW" sz="1800" b="1" dirty="0">
              <a:latin typeface="微軟正黑體"/>
              <a:ea typeface="微軟正黑體"/>
              <a:cs typeface="微軟正黑體"/>
            </a:rPr>
            <a:t>法律</a:t>
          </a:r>
          <a:r>
            <a:rPr lang="zh-TW" sz="1800" b="1">
              <a:latin typeface="微軟正黑體"/>
              <a:ea typeface="微軟正黑體"/>
              <a:cs typeface="微軟正黑體"/>
            </a:rPr>
            <a:t>部分條文修正</a:t>
          </a:r>
          <a:r>
            <a:rPr lang="zh-TW" sz="1800" b="1" dirty="0">
              <a:latin typeface="微軟正黑體"/>
              <a:ea typeface="微軟正黑體"/>
              <a:cs typeface="微軟正黑體"/>
            </a:rPr>
            <a:t>提案量</a:t>
          </a:r>
          <a:endParaRPr lang="zh-TW" altLang="en-US" sz="1800" b="1" dirty="0">
            <a:latin typeface="微軟正黑體"/>
            <a:ea typeface="微軟正黑體"/>
            <a:cs typeface="微軟正黑體"/>
          </a:endParaRPr>
        </a:p>
      </dgm:t>
    </dgm:pt>
    <dgm:pt modelId="{E89BC923-265F-6846-9CF1-D615B1C6D866}" type="parTrans" cxnId="{9107756F-E7A6-5742-A368-DFACD04C7654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92D29E2D-21B1-E841-B665-A404DE0BE338}" type="sibTrans" cxnId="{9107756F-E7A6-5742-A368-DFACD04C7654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F9E2187B-1F89-604E-8B95-D3336CC52FC1}">
      <dgm:prSet phldrT="[文字]" custT="1"/>
      <dgm:spPr/>
      <dgm:t>
        <a:bodyPr/>
        <a:lstStyle/>
        <a:p>
          <a:r>
            <a:rPr lang="zh-TW" sz="1800" b="1" dirty="0">
              <a:latin typeface="微軟正黑體"/>
              <a:ea typeface="微軟正黑體"/>
              <a:cs typeface="微軟正黑體"/>
            </a:rPr>
            <a:t>法律全文主提案通過量</a:t>
          </a:r>
          <a:endParaRPr lang="zh-TW" altLang="en-US" sz="1800" b="1" dirty="0">
            <a:latin typeface="微軟正黑體"/>
            <a:ea typeface="微軟正黑體"/>
            <a:cs typeface="微軟正黑體"/>
          </a:endParaRPr>
        </a:p>
      </dgm:t>
    </dgm:pt>
    <dgm:pt modelId="{17A139B2-3E34-934B-936B-2D88C396219A}" type="parTrans" cxnId="{2A7955E5-EB28-FE44-904A-C65470017B06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E3C7AE89-3ECA-CB48-A58F-03A1D2BD5564}" type="sibTrans" cxnId="{2A7955E5-EB28-FE44-904A-C65470017B06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1446A543-3E9F-2242-B59E-8D2E0CA190E6}">
      <dgm:prSet phldrT="[文字]" custT="1"/>
      <dgm:spPr/>
      <dgm:t>
        <a:bodyPr/>
        <a:lstStyle/>
        <a:p>
          <a:r>
            <a:rPr lang="zh-TW" sz="1800" b="1" dirty="0">
              <a:latin typeface="微軟正黑體"/>
              <a:ea typeface="微軟正黑體"/>
              <a:cs typeface="微軟正黑體"/>
            </a:rPr>
            <a:t>法律部分條文修正</a:t>
          </a:r>
          <a:r>
            <a:rPr lang="zh-TW" altLang="en-US" sz="1800" b="1" dirty="0">
              <a:latin typeface="微軟正黑體"/>
              <a:ea typeface="微軟正黑體"/>
              <a:cs typeface="微軟正黑體"/>
            </a:rPr>
            <a:t>通過</a:t>
          </a:r>
          <a:r>
            <a:rPr lang="zh-TW" sz="1800" b="1" dirty="0">
              <a:latin typeface="微軟正黑體"/>
              <a:ea typeface="微軟正黑體"/>
              <a:cs typeface="微軟正黑體"/>
            </a:rPr>
            <a:t>量</a:t>
          </a:r>
          <a:endParaRPr lang="zh-TW" altLang="en-US" sz="1800" b="1" dirty="0">
            <a:latin typeface="微軟正黑體"/>
            <a:ea typeface="微軟正黑體"/>
            <a:cs typeface="微軟正黑體"/>
          </a:endParaRPr>
        </a:p>
      </dgm:t>
    </dgm:pt>
    <dgm:pt modelId="{D2CC4881-4FC9-B942-838B-FD4E66A83A47}" type="parTrans" cxnId="{1053956F-9BDD-A747-B906-70D36FCB45AB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E8D8DE34-6D61-DD41-BF35-1FF6BB2FB56C}" type="sibTrans" cxnId="{1053956F-9BDD-A747-B906-70D36FCB45AB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8AFE6AC3-2F6F-5C45-B739-1E7F00B39871}" type="pres">
      <dgm:prSet presAssocID="{97A878CE-AF85-2D4C-934E-9A72AF445577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74A0A09-B881-0547-AD7D-1BE0B52FE31C}" type="pres">
      <dgm:prSet presAssocID="{78031C78-748E-9648-9ED7-24E53D50BC60}" presName="centerShape" presStyleLbl="node0" presStyleIdx="0" presStyleCnt="1"/>
      <dgm:spPr/>
      <dgm:t>
        <a:bodyPr/>
        <a:lstStyle/>
        <a:p>
          <a:endParaRPr lang="zh-TW" altLang="en-US"/>
        </a:p>
      </dgm:t>
    </dgm:pt>
    <dgm:pt modelId="{93E2BD82-6006-5745-9AD0-10909C2859F9}" type="pres">
      <dgm:prSet presAssocID="{E1A6841F-86B5-7D4F-9261-2580B1910EAC}" presName="parTrans" presStyleLbl="bgSibTrans2D1" presStyleIdx="0" presStyleCnt="6" custScaleX="111217"/>
      <dgm:spPr/>
      <dgm:t>
        <a:bodyPr/>
        <a:lstStyle/>
        <a:p>
          <a:endParaRPr lang="zh-TW" altLang="en-US"/>
        </a:p>
      </dgm:t>
    </dgm:pt>
    <dgm:pt modelId="{BB32274E-30D9-A445-B4F2-4A20139A1CD6}" type="pres">
      <dgm:prSet presAssocID="{95A808C4-811F-D046-871C-40701B39A777}" presName="node" presStyleLbl="node1" presStyleIdx="0" presStyleCnt="6" custScaleX="16198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F9B9AE2-DD3A-2147-882B-7380FCFC415F}" type="pres">
      <dgm:prSet presAssocID="{17A139B2-3E34-934B-936B-2D88C396219A}" presName="parTrans" presStyleLbl="bgSibTrans2D1" presStyleIdx="1" presStyleCnt="6"/>
      <dgm:spPr/>
      <dgm:t>
        <a:bodyPr/>
        <a:lstStyle/>
        <a:p>
          <a:endParaRPr lang="zh-TW" altLang="en-US"/>
        </a:p>
      </dgm:t>
    </dgm:pt>
    <dgm:pt modelId="{2BC457CC-544E-A74F-A688-2DC647AA73C6}" type="pres">
      <dgm:prSet presAssocID="{F9E2187B-1F89-604E-8B95-D3336CC52FC1}" presName="node" presStyleLbl="node1" presStyleIdx="1" presStyleCnt="6" custScaleX="164707" custRadScaleRad="99443" custRadScaleInc="-1582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BC0EBD6-642F-4F4B-BB79-743438254172}" type="pres">
      <dgm:prSet presAssocID="{E89BC923-265F-6846-9CF1-D615B1C6D866}" presName="parTrans" presStyleLbl="bgSibTrans2D1" presStyleIdx="2" presStyleCnt="6"/>
      <dgm:spPr/>
      <dgm:t>
        <a:bodyPr/>
        <a:lstStyle/>
        <a:p>
          <a:endParaRPr lang="zh-TW" altLang="en-US"/>
        </a:p>
      </dgm:t>
    </dgm:pt>
    <dgm:pt modelId="{DDB60826-5028-2644-8D99-DF910788DDE3}" type="pres">
      <dgm:prSet presAssocID="{70591345-D2DA-2F49-8E10-FF38B8203738}" presName="node" presStyleLbl="node1" presStyleIdx="2" presStyleCnt="6" custScaleX="177833" custRadScaleRad="109963" custRadScaleInc="-3445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CBA39F-1FE0-DB4A-AE0C-55388602B72F}" type="pres">
      <dgm:prSet presAssocID="{D2CC4881-4FC9-B942-838B-FD4E66A83A47}" presName="parTrans" presStyleLbl="bgSibTrans2D1" presStyleIdx="3" presStyleCnt="6"/>
      <dgm:spPr/>
      <dgm:t>
        <a:bodyPr/>
        <a:lstStyle/>
        <a:p>
          <a:endParaRPr lang="zh-TW" altLang="en-US"/>
        </a:p>
      </dgm:t>
    </dgm:pt>
    <dgm:pt modelId="{AC5903CF-31BB-604C-B8C5-5DBC6587F6BC}" type="pres">
      <dgm:prSet presAssocID="{1446A543-3E9F-2242-B59E-8D2E0CA190E6}" presName="node" presStyleLbl="node1" presStyleIdx="3" presStyleCnt="6" custScaleX="170579" custRadScaleRad="104052" custRadScaleInc="2209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6152CAF-8C2C-624F-A683-CF4D4F3BF790}" type="pres">
      <dgm:prSet presAssocID="{888339B6-B7D9-A348-9BB0-0523AE4FEF7D}" presName="parTrans" presStyleLbl="bgSibTrans2D1" presStyleIdx="4" presStyleCnt="6" custAng="21288892" custScaleX="111519"/>
      <dgm:spPr/>
      <dgm:t>
        <a:bodyPr/>
        <a:lstStyle/>
        <a:p>
          <a:endParaRPr lang="zh-TW" altLang="en-US"/>
        </a:p>
      </dgm:t>
    </dgm:pt>
    <dgm:pt modelId="{940A0B01-7E86-E345-82B3-1A4BEC139445}" type="pres">
      <dgm:prSet presAssocID="{94102B3E-645E-0243-9CB8-E4E987E9E119}" presName="node" presStyleLbl="node1" presStyleIdx="4" presStyleCnt="6" custScaleX="183989" custRadScaleRad="103949" custRadScaleInc="1835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0F91506-E3D8-B549-8522-03102CB5F7F7}" type="pres">
      <dgm:prSet presAssocID="{4B3AE045-174E-324F-9F26-4D2DE10F1EC5}" presName="parTrans" presStyleLbl="bgSibTrans2D1" presStyleIdx="5" presStyleCnt="6"/>
      <dgm:spPr/>
      <dgm:t>
        <a:bodyPr/>
        <a:lstStyle/>
        <a:p>
          <a:endParaRPr lang="zh-TW" altLang="en-US"/>
        </a:p>
      </dgm:t>
    </dgm:pt>
    <dgm:pt modelId="{518F300A-6641-0749-BEF1-EA21A8374D19}" type="pres">
      <dgm:prSet presAssocID="{9F08ECAB-6580-2B4F-AE79-6737F862E7FE}" presName="node" presStyleLbl="node1" presStyleIdx="5" presStyleCnt="6" custScaleX="14779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1C3AF01-9E11-5C4D-9AE1-D98D6E44033C}" type="presOf" srcId="{97A878CE-AF85-2D4C-934E-9A72AF445577}" destId="{8AFE6AC3-2F6F-5C45-B739-1E7F00B39871}" srcOrd="0" destOrd="0" presId="urn:microsoft.com/office/officeart/2005/8/layout/radial4"/>
    <dgm:cxn modelId="{90D5B440-8486-1743-A973-88FAC1C9FB34}" type="presOf" srcId="{95A808C4-811F-D046-871C-40701B39A777}" destId="{BB32274E-30D9-A445-B4F2-4A20139A1CD6}" srcOrd="0" destOrd="0" presId="urn:microsoft.com/office/officeart/2005/8/layout/radial4"/>
    <dgm:cxn modelId="{9B52C3EB-201A-9C47-AF1A-52B1DD52D3E9}" type="presOf" srcId="{F9E2187B-1F89-604E-8B95-D3336CC52FC1}" destId="{2BC457CC-544E-A74F-A688-2DC647AA73C6}" srcOrd="0" destOrd="0" presId="urn:microsoft.com/office/officeart/2005/8/layout/radial4"/>
    <dgm:cxn modelId="{B9A5F61F-5685-7F44-86F2-D26229565311}" type="presOf" srcId="{9F08ECAB-6580-2B4F-AE79-6737F862E7FE}" destId="{518F300A-6641-0749-BEF1-EA21A8374D19}" srcOrd="0" destOrd="0" presId="urn:microsoft.com/office/officeart/2005/8/layout/radial4"/>
    <dgm:cxn modelId="{BB298189-8567-EA49-8670-15026077DCCC}" srcId="{97A878CE-AF85-2D4C-934E-9A72AF445577}" destId="{78031C78-748E-9648-9ED7-24E53D50BC60}" srcOrd="0" destOrd="0" parTransId="{4AF37F9F-981E-D544-8D67-0418BA441F7F}" sibTransId="{6D75C30A-C3CF-CA4F-837F-E6A75C4EF517}"/>
    <dgm:cxn modelId="{D60D666F-5EF2-8E40-AC4E-3A1A586E817B}" type="presOf" srcId="{70591345-D2DA-2F49-8E10-FF38B8203738}" destId="{DDB60826-5028-2644-8D99-DF910788DDE3}" srcOrd="0" destOrd="0" presId="urn:microsoft.com/office/officeart/2005/8/layout/radial4"/>
    <dgm:cxn modelId="{48E002FF-E49A-C644-BD5C-D832007CA27C}" srcId="{78031C78-748E-9648-9ED7-24E53D50BC60}" destId="{9F08ECAB-6580-2B4F-AE79-6737F862E7FE}" srcOrd="5" destOrd="0" parTransId="{4B3AE045-174E-324F-9F26-4D2DE10F1EC5}" sibTransId="{FA18FE51-D05B-E141-B7C7-38B8F2C37DE9}"/>
    <dgm:cxn modelId="{1053956F-9BDD-A747-B906-70D36FCB45AB}" srcId="{78031C78-748E-9648-9ED7-24E53D50BC60}" destId="{1446A543-3E9F-2242-B59E-8D2E0CA190E6}" srcOrd="3" destOrd="0" parTransId="{D2CC4881-4FC9-B942-838B-FD4E66A83A47}" sibTransId="{E8D8DE34-6D61-DD41-BF35-1FF6BB2FB56C}"/>
    <dgm:cxn modelId="{13ACB6BE-E2B0-3946-809C-8D8C92D87279}" type="presOf" srcId="{78031C78-748E-9648-9ED7-24E53D50BC60}" destId="{074A0A09-B881-0547-AD7D-1BE0B52FE31C}" srcOrd="0" destOrd="0" presId="urn:microsoft.com/office/officeart/2005/8/layout/radial4"/>
    <dgm:cxn modelId="{C717F2F1-E56F-464D-9B27-8DE820A29305}" type="presOf" srcId="{E1A6841F-86B5-7D4F-9261-2580B1910EAC}" destId="{93E2BD82-6006-5745-9AD0-10909C2859F9}" srcOrd="0" destOrd="0" presId="urn:microsoft.com/office/officeart/2005/8/layout/radial4"/>
    <dgm:cxn modelId="{761F07FD-1612-954F-BAFC-9A4D1ED7F369}" type="presOf" srcId="{1446A543-3E9F-2242-B59E-8D2E0CA190E6}" destId="{AC5903CF-31BB-604C-B8C5-5DBC6587F6BC}" srcOrd="0" destOrd="0" presId="urn:microsoft.com/office/officeart/2005/8/layout/radial4"/>
    <dgm:cxn modelId="{7E77AAA3-CF8E-524B-964C-38965D025F8B}" type="presOf" srcId="{94102B3E-645E-0243-9CB8-E4E987E9E119}" destId="{940A0B01-7E86-E345-82B3-1A4BEC139445}" srcOrd="0" destOrd="0" presId="urn:microsoft.com/office/officeart/2005/8/layout/radial4"/>
    <dgm:cxn modelId="{FB4878B7-97BA-404A-ABAB-7A2FBE579FFF}" type="presOf" srcId="{17A139B2-3E34-934B-936B-2D88C396219A}" destId="{AF9B9AE2-DD3A-2147-882B-7380FCFC415F}" srcOrd="0" destOrd="0" presId="urn:microsoft.com/office/officeart/2005/8/layout/radial4"/>
    <dgm:cxn modelId="{DF4AF620-141F-DD42-BEF1-65DA125CCB62}" srcId="{78031C78-748E-9648-9ED7-24E53D50BC60}" destId="{94102B3E-645E-0243-9CB8-E4E987E9E119}" srcOrd="4" destOrd="0" parTransId="{888339B6-B7D9-A348-9BB0-0523AE4FEF7D}" sibTransId="{1DE5C11F-200D-B647-A1D1-C98A79E17ADF}"/>
    <dgm:cxn modelId="{F65A3D55-915E-CA4F-A1AC-6F719E24D47A}" type="presOf" srcId="{888339B6-B7D9-A348-9BB0-0523AE4FEF7D}" destId="{E6152CAF-8C2C-624F-A683-CF4D4F3BF790}" srcOrd="0" destOrd="0" presId="urn:microsoft.com/office/officeart/2005/8/layout/radial4"/>
    <dgm:cxn modelId="{7236EF59-1FBE-CC43-AA2A-326C7EF6C290}" type="presOf" srcId="{4B3AE045-174E-324F-9F26-4D2DE10F1EC5}" destId="{90F91506-E3D8-B549-8522-03102CB5F7F7}" srcOrd="0" destOrd="0" presId="urn:microsoft.com/office/officeart/2005/8/layout/radial4"/>
    <dgm:cxn modelId="{2A7955E5-EB28-FE44-904A-C65470017B06}" srcId="{78031C78-748E-9648-9ED7-24E53D50BC60}" destId="{F9E2187B-1F89-604E-8B95-D3336CC52FC1}" srcOrd="1" destOrd="0" parTransId="{17A139B2-3E34-934B-936B-2D88C396219A}" sibTransId="{E3C7AE89-3ECA-CB48-A58F-03A1D2BD5564}"/>
    <dgm:cxn modelId="{9107756F-E7A6-5742-A368-DFACD04C7654}" srcId="{78031C78-748E-9648-9ED7-24E53D50BC60}" destId="{70591345-D2DA-2F49-8E10-FF38B8203738}" srcOrd="2" destOrd="0" parTransId="{E89BC923-265F-6846-9CF1-D615B1C6D866}" sibTransId="{92D29E2D-21B1-E841-B665-A404DE0BE338}"/>
    <dgm:cxn modelId="{6B1504D6-5D17-FD42-8437-BA3ADBB60CA5}" type="presOf" srcId="{D2CC4881-4FC9-B942-838B-FD4E66A83A47}" destId="{DCCBA39F-1FE0-DB4A-AE0C-55388602B72F}" srcOrd="0" destOrd="0" presId="urn:microsoft.com/office/officeart/2005/8/layout/radial4"/>
    <dgm:cxn modelId="{C8B58DD2-0726-B24C-8370-8670E868D52D}" type="presOf" srcId="{E89BC923-265F-6846-9CF1-D615B1C6D866}" destId="{6BC0EBD6-642F-4F4B-BB79-743438254172}" srcOrd="0" destOrd="0" presId="urn:microsoft.com/office/officeart/2005/8/layout/radial4"/>
    <dgm:cxn modelId="{7B864DD6-DCB3-5F43-8E6C-AF507C84B800}" srcId="{78031C78-748E-9648-9ED7-24E53D50BC60}" destId="{95A808C4-811F-D046-871C-40701B39A777}" srcOrd="0" destOrd="0" parTransId="{E1A6841F-86B5-7D4F-9261-2580B1910EAC}" sibTransId="{F51D7C02-22D1-6949-928D-5DFE12B02FD7}"/>
    <dgm:cxn modelId="{86FF240D-AC31-FF46-8622-28D147C87C97}" type="presParOf" srcId="{8AFE6AC3-2F6F-5C45-B739-1E7F00B39871}" destId="{074A0A09-B881-0547-AD7D-1BE0B52FE31C}" srcOrd="0" destOrd="0" presId="urn:microsoft.com/office/officeart/2005/8/layout/radial4"/>
    <dgm:cxn modelId="{E82A8069-B45B-F84E-AD56-ADCD3396640F}" type="presParOf" srcId="{8AFE6AC3-2F6F-5C45-B739-1E7F00B39871}" destId="{93E2BD82-6006-5745-9AD0-10909C2859F9}" srcOrd="1" destOrd="0" presId="urn:microsoft.com/office/officeart/2005/8/layout/radial4"/>
    <dgm:cxn modelId="{B290BC88-A1EC-5747-BA13-C33C659893DA}" type="presParOf" srcId="{8AFE6AC3-2F6F-5C45-B739-1E7F00B39871}" destId="{BB32274E-30D9-A445-B4F2-4A20139A1CD6}" srcOrd="2" destOrd="0" presId="urn:microsoft.com/office/officeart/2005/8/layout/radial4"/>
    <dgm:cxn modelId="{F671552A-3E3B-E74C-A7F4-489FA22874E4}" type="presParOf" srcId="{8AFE6AC3-2F6F-5C45-B739-1E7F00B39871}" destId="{AF9B9AE2-DD3A-2147-882B-7380FCFC415F}" srcOrd="3" destOrd="0" presId="urn:microsoft.com/office/officeart/2005/8/layout/radial4"/>
    <dgm:cxn modelId="{F2285126-B73A-6B44-931A-D03818BF7ACB}" type="presParOf" srcId="{8AFE6AC3-2F6F-5C45-B739-1E7F00B39871}" destId="{2BC457CC-544E-A74F-A688-2DC647AA73C6}" srcOrd="4" destOrd="0" presId="urn:microsoft.com/office/officeart/2005/8/layout/radial4"/>
    <dgm:cxn modelId="{AEAAE3A8-091D-B140-8584-7CB3869CF8F3}" type="presParOf" srcId="{8AFE6AC3-2F6F-5C45-B739-1E7F00B39871}" destId="{6BC0EBD6-642F-4F4B-BB79-743438254172}" srcOrd="5" destOrd="0" presId="urn:microsoft.com/office/officeart/2005/8/layout/radial4"/>
    <dgm:cxn modelId="{73E23A41-D5B0-8D42-AADD-429C65CE967E}" type="presParOf" srcId="{8AFE6AC3-2F6F-5C45-B739-1E7F00B39871}" destId="{DDB60826-5028-2644-8D99-DF910788DDE3}" srcOrd="6" destOrd="0" presId="urn:microsoft.com/office/officeart/2005/8/layout/radial4"/>
    <dgm:cxn modelId="{CE80CF89-602F-AC47-9DD2-7F375C1E568D}" type="presParOf" srcId="{8AFE6AC3-2F6F-5C45-B739-1E7F00B39871}" destId="{DCCBA39F-1FE0-DB4A-AE0C-55388602B72F}" srcOrd="7" destOrd="0" presId="urn:microsoft.com/office/officeart/2005/8/layout/radial4"/>
    <dgm:cxn modelId="{659E7E9A-A656-0B4E-80A7-D5D91BFFEE3D}" type="presParOf" srcId="{8AFE6AC3-2F6F-5C45-B739-1E7F00B39871}" destId="{AC5903CF-31BB-604C-B8C5-5DBC6587F6BC}" srcOrd="8" destOrd="0" presId="urn:microsoft.com/office/officeart/2005/8/layout/radial4"/>
    <dgm:cxn modelId="{4EDA0F58-D442-F141-9F11-9C4E2143EFC4}" type="presParOf" srcId="{8AFE6AC3-2F6F-5C45-B739-1E7F00B39871}" destId="{E6152CAF-8C2C-624F-A683-CF4D4F3BF790}" srcOrd="9" destOrd="0" presId="urn:microsoft.com/office/officeart/2005/8/layout/radial4"/>
    <dgm:cxn modelId="{BF18AA6D-163E-7043-A2B6-6F0DBBB55518}" type="presParOf" srcId="{8AFE6AC3-2F6F-5C45-B739-1E7F00B39871}" destId="{940A0B01-7E86-E345-82B3-1A4BEC139445}" srcOrd="10" destOrd="0" presId="urn:microsoft.com/office/officeart/2005/8/layout/radial4"/>
    <dgm:cxn modelId="{17ED7EAA-7AA9-6D46-850F-4B5F2B8A6085}" type="presParOf" srcId="{8AFE6AC3-2F6F-5C45-B739-1E7F00B39871}" destId="{90F91506-E3D8-B549-8522-03102CB5F7F7}" srcOrd="11" destOrd="0" presId="urn:microsoft.com/office/officeart/2005/8/layout/radial4"/>
    <dgm:cxn modelId="{0BCA65B8-02B2-9949-BED3-6B22C12EF97E}" type="presParOf" srcId="{8AFE6AC3-2F6F-5C45-B739-1E7F00B39871}" destId="{518F300A-6641-0749-BEF1-EA21A8374D19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A878CE-AF85-2D4C-934E-9A72AF445577}" type="doc">
      <dgm:prSet loTypeId="urn:microsoft.com/office/officeart/2005/8/layout/radial4" loCatId="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zh-TW" altLang="en-US"/>
        </a:p>
      </dgm:t>
    </dgm:pt>
    <dgm:pt modelId="{78031C78-748E-9648-9ED7-24E53D50BC60}">
      <dgm:prSet phldrT="[文字]" custT="1"/>
      <dgm:spPr/>
      <dgm:t>
        <a:bodyPr/>
        <a:lstStyle/>
        <a:p>
          <a:r>
            <a:rPr lang="zh-TW" altLang="en-US" sz="2800" b="1" dirty="0">
              <a:latin typeface="微軟正黑體"/>
              <a:ea typeface="微軟正黑體"/>
              <a:cs typeface="微軟正黑體"/>
            </a:rPr>
            <a:t>等第</a:t>
          </a:r>
          <a:br>
            <a:rPr lang="zh-TW" altLang="en-US" sz="2800" b="1" dirty="0">
              <a:latin typeface="微軟正黑體"/>
              <a:ea typeface="微軟正黑體"/>
              <a:cs typeface="微軟正黑體"/>
            </a:rPr>
          </a:br>
          <a:r>
            <a:rPr lang="zh-TW" altLang="en-US" sz="2800" b="1" dirty="0">
              <a:latin typeface="微軟正黑體"/>
              <a:ea typeface="微軟正黑體"/>
              <a:cs typeface="微軟正黑體"/>
            </a:rPr>
            <a:t>評比</a:t>
          </a:r>
        </a:p>
      </dgm:t>
    </dgm:pt>
    <dgm:pt modelId="{4AF37F9F-981E-D544-8D67-0418BA441F7F}" type="parTrans" cxnId="{BB298189-8567-EA49-8670-15026077DCCC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6D75C30A-C3CF-CA4F-837F-E6A75C4EF517}" type="sibTrans" cxnId="{BB298189-8567-EA49-8670-15026077DCCC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95A808C4-811F-D046-871C-40701B39A777}">
      <dgm:prSet phldrT="[文字]" custT="1"/>
      <dgm:spPr/>
      <dgm:t>
        <a:bodyPr/>
        <a:lstStyle/>
        <a:p>
          <a:r>
            <a:rPr lang="zh-TW" altLang="en-US" sz="1800" b="1">
              <a:solidFill>
                <a:schemeClr val="tx1"/>
              </a:solidFill>
              <a:latin typeface="微軟正黑體"/>
              <a:ea typeface="微軟正黑體"/>
              <a:cs typeface="微軟正黑體"/>
            </a:rPr>
            <a:t>所屬委員會</a:t>
          </a:r>
          <a:endParaRPr lang="en-US" altLang="zh-TW" sz="1800" b="1">
            <a:solidFill>
              <a:schemeClr val="tx1"/>
            </a:solidFill>
            <a:latin typeface="微軟正黑體"/>
            <a:ea typeface="微軟正黑體"/>
            <a:cs typeface="微軟正黑體"/>
          </a:endParaRPr>
        </a:p>
        <a:p>
          <a:r>
            <a:rPr lang="zh-TW" sz="1800" b="1">
              <a:latin typeface="微軟正黑體"/>
              <a:ea typeface="微軟正黑體"/>
              <a:cs typeface="微軟正黑體"/>
            </a:rPr>
            <a:t>法律</a:t>
          </a:r>
          <a:r>
            <a:rPr lang="zh-TW" sz="1800" b="1" dirty="0">
              <a:latin typeface="微軟正黑體"/>
              <a:ea typeface="微軟正黑體"/>
              <a:cs typeface="微軟正黑體"/>
            </a:rPr>
            <a:t>全文主提案量</a:t>
          </a:r>
          <a:endParaRPr lang="zh-TW" altLang="en-US" sz="1800" b="1" dirty="0">
            <a:latin typeface="微軟正黑體"/>
            <a:ea typeface="微軟正黑體"/>
            <a:cs typeface="微軟正黑體"/>
          </a:endParaRPr>
        </a:p>
      </dgm:t>
    </dgm:pt>
    <dgm:pt modelId="{E1A6841F-86B5-7D4F-9261-2580B1910EAC}" type="parTrans" cxnId="{7B864DD6-DCB3-5F43-8E6C-AF507C84B800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F51D7C02-22D1-6949-928D-5DFE12B02FD7}" type="sibTrans" cxnId="{7B864DD6-DCB3-5F43-8E6C-AF507C84B800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94102B3E-645E-0243-9CB8-E4E987E9E119}">
      <dgm:prSet phldrT="[文字]" custT="1"/>
      <dgm:spPr/>
      <dgm:t>
        <a:bodyPr/>
        <a:lstStyle/>
        <a:p>
          <a:r>
            <a:rPr lang="zh-TW" altLang="en-US" sz="1800" b="1" dirty="0">
              <a:solidFill>
                <a:schemeClr val="tx1"/>
              </a:solidFill>
              <a:latin typeface="微軟正黑體"/>
              <a:ea typeface="微軟正黑體"/>
              <a:cs typeface="微軟正黑體"/>
            </a:rPr>
            <a:t>所屬委員會</a:t>
          </a:r>
          <a:r>
            <a:rPr lang="en-US" altLang="zh-TW" sz="1800" b="1" dirty="0">
              <a:latin typeface="微軟正黑體"/>
              <a:ea typeface="微軟正黑體"/>
              <a:cs typeface="微軟正黑體"/>
            </a:rPr>
            <a:t/>
          </a:r>
          <a:br>
            <a:rPr lang="en-US" altLang="zh-TW" sz="1800" b="1" dirty="0">
              <a:latin typeface="微軟正黑體"/>
              <a:ea typeface="微軟正黑體"/>
              <a:cs typeface="微軟正黑體"/>
            </a:rPr>
          </a:br>
          <a:r>
            <a:rPr lang="zh-TW" altLang="en-US" sz="1800" b="1" dirty="0">
              <a:latin typeface="微軟正黑體"/>
              <a:ea typeface="微軟正黑體"/>
              <a:cs typeface="微軟正黑體"/>
            </a:rPr>
            <a:t>口頭發言總量</a:t>
          </a:r>
        </a:p>
      </dgm:t>
    </dgm:pt>
    <dgm:pt modelId="{888339B6-B7D9-A348-9BB0-0523AE4FEF7D}" type="parTrans" cxnId="{DF4AF620-141F-DD42-BEF1-65DA125CCB62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1DE5C11F-200D-B647-A1D1-C98A79E17ADF}" type="sibTrans" cxnId="{DF4AF620-141F-DD42-BEF1-65DA125CCB62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70591345-D2DA-2F49-8E10-FF38B8203738}">
      <dgm:prSet phldrT="[文字]" custT="1"/>
      <dgm:spPr/>
      <dgm:t>
        <a:bodyPr/>
        <a:lstStyle/>
        <a:p>
          <a:pPr algn="ctr"/>
          <a:r>
            <a:rPr lang="zh-TW" altLang="en-US" sz="1800" b="1" dirty="0">
              <a:solidFill>
                <a:schemeClr val="tx1"/>
              </a:solidFill>
              <a:latin typeface="微軟正黑體"/>
              <a:ea typeface="微軟正黑體"/>
              <a:cs typeface="微軟正黑體"/>
            </a:rPr>
            <a:t>所屬委員會</a:t>
          </a:r>
          <a:endParaRPr lang="en-US" altLang="zh-TW" sz="1800" b="1" dirty="0">
            <a:solidFill>
              <a:schemeClr val="tx1"/>
            </a:solidFill>
            <a:latin typeface="微軟正黑體"/>
            <a:ea typeface="微軟正黑體"/>
            <a:cs typeface="微軟正黑體"/>
          </a:endParaRPr>
        </a:p>
        <a:p>
          <a:pPr algn="ctr"/>
          <a:r>
            <a:rPr lang="zh-TW" sz="1800" b="1" dirty="0">
              <a:latin typeface="微軟正黑體"/>
              <a:ea typeface="微軟正黑體"/>
              <a:cs typeface="微軟正黑體"/>
            </a:rPr>
            <a:t>法律部分條文修正提案量</a:t>
          </a:r>
          <a:endParaRPr lang="zh-TW" altLang="en-US" sz="1800" b="1" dirty="0">
            <a:latin typeface="微軟正黑體"/>
            <a:ea typeface="微軟正黑體"/>
            <a:cs typeface="微軟正黑體"/>
          </a:endParaRPr>
        </a:p>
      </dgm:t>
    </dgm:pt>
    <dgm:pt modelId="{E89BC923-265F-6846-9CF1-D615B1C6D866}" type="parTrans" cxnId="{9107756F-E7A6-5742-A368-DFACD04C7654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92D29E2D-21B1-E841-B665-A404DE0BE338}" type="sibTrans" cxnId="{9107756F-E7A6-5742-A368-DFACD04C7654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F9E2187B-1F89-604E-8B95-D3336CC52FC1}">
      <dgm:prSet phldrT="[文字]" custT="1"/>
      <dgm:spPr/>
      <dgm:t>
        <a:bodyPr/>
        <a:lstStyle/>
        <a:p>
          <a:r>
            <a:rPr lang="zh-TW" altLang="en-US" sz="1800" b="1" dirty="0">
              <a:solidFill>
                <a:schemeClr val="tx1"/>
              </a:solidFill>
              <a:latin typeface="微軟正黑體"/>
              <a:ea typeface="微軟正黑體"/>
              <a:cs typeface="微軟正黑體"/>
            </a:rPr>
            <a:t>所屬委員會</a:t>
          </a:r>
          <a:endParaRPr lang="en-US" altLang="zh-TW" sz="1800" b="1" dirty="0">
            <a:solidFill>
              <a:schemeClr val="tx1"/>
            </a:solidFill>
            <a:latin typeface="微軟正黑體"/>
            <a:ea typeface="微軟正黑體"/>
            <a:cs typeface="微軟正黑體"/>
          </a:endParaRPr>
        </a:p>
        <a:p>
          <a:r>
            <a:rPr lang="zh-TW" sz="1800" b="1" dirty="0">
              <a:latin typeface="微軟正黑體"/>
              <a:ea typeface="微軟正黑體"/>
              <a:cs typeface="微軟正黑體"/>
            </a:rPr>
            <a:t>法律全文主提案通過量</a:t>
          </a:r>
          <a:endParaRPr lang="zh-TW" altLang="en-US" sz="1800" b="1" dirty="0">
            <a:latin typeface="微軟正黑體"/>
            <a:ea typeface="微軟正黑體"/>
            <a:cs typeface="微軟正黑體"/>
          </a:endParaRPr>
        </a:p>
      </dgm:t>
    </dgm:pt>
    <dgm:pt modelId="{17A139B2-3E34-934B-936B-2D88C396219A}" type="parTrans" cxnId="{2A7955E5-EB28-FE44-904A-C65470017B06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E3C7AE89-3ECA-CB48-A58F-03A1D2BD5564}" type="sibTrans" cxnId="{2A7955E5-EB28-FE44-904A-C65470017B06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1446A543-3E9F-2242-B59E-8D2E0CA190E6}">
      <dgm:prSet phldrT="[文字]" custT="1"/>
      <dgm:spPr/>
      <dgm:t>
        <a:bodyPr/>
        <a:lstStyle/>
        <a:p>
          <a:r>
            <a:rPr lang="zh-TW" altLang="en-US" sz="1800" b="1" dirty="0">
              <a:solidFill>
                <a:schemeClr val="tx1"/>
              </a:solidFill>
              <a:latin typeface="微軟正黑體"/>
              <a:ea typeface="微軟正黑體"/>
              <a:cs typeface="微軟正黑體"/>
            </a:rPr>
            <a:t>所屬委員會</a:t>
          </a:r>
          <a:endParaRPr lang="en-US" altLang="zh-TW" sz="1800" b="1" dirty="0">
            <a:solidFill>
              <a:schemeClr val="tx1"/>
            </a:solidFill>
            <a:latin typeface="微軟正黑體"/>
            <a:ea typeface="微軟正黑體"/>
            <a:cs typeface="微軟正黑體"/>
          </a:endParaRPr>
        </a:p>
        <a:p>
          <a:r>
            <a:rPr lang="zh-TW" sz="1800" b="1" dirty="0">
              <a:latin typeface="微軟正黑體"/>
              <a:ea typeface="微軟正黑體"/>
              <a:cs typeface="微軟正黑體"/>
            </a:rPr>
            <a:t>法律部分條文修正</a:t>
          </a:r>
          <a:r>
            <a:rPr lang="zh-TW" altLang="en-US" sz="1800" b="1" dirty="0">
              <a:latin typeface="微軟正黑體"/>
              <a:ea typeface="微軟正黑體"/>
              <a:cs typeface="微軟正黑體"/>
            </a:rPr>
            <a:t>通過</a:t>
          </a:r>
          <a:r>
            <a:rPr lang="zh-TW" sz="1800" b="1" dirty="0">
              <a:latin typeface="微軟正黑體"/>
              <a:ea typeface="微軟正黑體"/>
              <a:cs typeface="微軟正黑體"/>
            </a:rPr>
            <a:t>量</a:t>
          </a:r>
          <a:endParaRPr lang="zh-TW" altLang="en-US" sz="1800" b="1" dirty="0">
            <a:latin typeface="微軟正黑體"/>
            <a:ea typeface="微軟正黑體"/>
            <a:cs typeface="微軟正黑體"/>
          </a:endParaRPr>
        </a:p>
      </dgm:t>
    </dgm:pt>
    <dgm:pt modelId="{D2CC4881-4FC9-B942-838B-FD4E66A83A47}" type="parTrans" cxnId="{1053956F-9BDD-A747-B906-70D36FCB45AB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E8D8DE34-6D61-DD41-BF35-1FF6BB2FB56C}" type="sibTrans" cxnId="{1053956F-9BDD-A747-B906-70D36FCB45AB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8AFE6AC3-2F6F-5C45-B739-1E7F00B39871}" type="pres">
      <dgm:prSet presAssocID="{97A878CE-AF85-2D4C-934E-9A72AF445577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74A0A09-B881-0547-AD7D-1BE0B52FE31C}" type="pres">
      <dgm:prSet presAssocID="{78031C78-748E-9648-9ED7-24E53D50BC60}" presName="centerShape" presStyleLbl="node0" presStyleIdx="0" presStyleCnt="1"/>
      <dgm:spPr/>
      <dgm:t>
        <a:bodyPr/>
        <a:lstStyle/>
        <a:p>
          <a:endParaRPr lang="zh-TW" altLang="en-US"/>
        </a:p>
      </dgm:t>
    </dgm:pt>
    <dgm:pt modelId="{93E2BD82-6006-5745-9AD0-10909C2859F9}" type="pres">
      <dgm:prSet presAssocID="{E1A6841F-86B5-7D4F-9261-2580B1910EAC}" presName="parTrans" presStyleLbl="bgSibTrans2D1" presStyleIdx="0" presStyleCnt="5"/>
      <dgm:spPr/>
      <dgm:t>
        <a:bodyPr/>
        <a:lstStyle/>
        <a:p>
          <a:endParaRPr lang="zh-TW" altLang="en-US"/>
        </a:p>
      </dgm:t>
    </dgm:pt>
    <dgm:pt modelId="{BB32274E-30D9-A445-B4F2-4A20139A1CD6}" type="pres">
      <dgm:prSet presAssocID="{95A808C4-811F-D046-871C-40701B39A777}" presName="node" presStyleLbl="node1" presStyleIdx="0" presStyleCnt="5" custScaleX="1278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F9B9AE2-DD3A-2147-882B-7380FCFC415F}" type="pres">
      <dgm:prSet presAssocID="{17A139B2-3E34-934B-936B-2D88C396219A}" presName="parTrans" presStyleLbl="bgSibTrans2D1" presStyleIdx="1" presStyleCnt="5"/>
      <dgm:spPr/>
      <dgm:t>
        <a:bodyPr/>
        <a:lstStyle/>
        <a:p>
          <a:endParaRPr lang="zh-TW" altLang="en-US"/>
        </a:p>
      </dgm:t>
    </dgm:pt>
    <dgm:pt modelId="{2BC457CC-544E-A74F-A688-2DC647AA73C6}" type="pres">
      <dgm:prSet presAssocID="{F9E2187B-1F89-604E-8B95-D3336CC52FC1}" presName="node" presStyleLbl="node1" presStyleIdx="1" presStyleCnt="5" custScaleX="139143" custScaleY="67851" custRadScaleRad="103531" custRadScaleInc="-1984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BC0EBD6-642F-4F4B-BB79-743438254172}" type="pres">
      <dgm:prSet presAssocID="{E89BC923-265F-6846-9CF1-D615B1C6D866}" presName="parTrans" presStyleLbl="bgSibTrans2D1" presStyleIdx="2" presStyleCnt="5"/>
      <dgm:spPr/>
      <dgm:t>
        <a:bodyPr/>
        <a:lstStyle/>
        <a:p>
          <a:endParaRPr lang="zh-TW" altLang="en-US"/>
        </a:p>
      </dgm:t>
    </dgm:pt>
    <dgm:pt modelId="{DDB60826-5028-2644-8D99-DF910788DDE3}" type="pres">
      <dgm:prSet presAssocID="{70591345-D2DA-2F49-8E10-FF38B8203738}" presName="node" presStyleLbl="node1" presStyleIdx="2" presStyleCnt="5" custScaleX="127519" custScaleY="71618" custRadScaleRad="108095" custRadScaleInc="-2821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CBA39F-1FE0-DB4A-AE0C-55388602B72F}" type="pres">
      <dgm:prSet presAssocID="{D2CC4881-4FC9-B942-838B-FD4E66A83A47}" presName="parTrans" presStyleLbl="bgSibTrans2D1" presStyleIdx="3" presStyleCnt="5" custLinFactNeighborX="-1590" custLinFactNeighborY="11513"/>
      <dgm:spPr/>
      <dgm:t>
        <a:bodyPr/>
        <a:lstStyle/>
        <a:p>
          <a:endParaRPr lang="zh-TW" altLang="en-US"/>
        </a:p>
      </dgm:t>
    </dgm:pt>
    <dgm:pt modelId="{AC5903CF-31BB-604C-B8C5-5DBC6587F6BC}" type="pres">
      <dgm:prSet presAssocID="{1446A543-3E9F-2242-B59E-8D2E0CA190E6}" presName="node" presStyleLbl="node1" presStyleIdx="3" presStyleCnt="5" custScaleX="134676" custScaleY="70517" custRadScaleRad="105169" custRadScaleInc="2407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6152CAF-8C2C-624F-A683-CF4D4F3BF790}" type="pres">
      <dgm:prSet presAssocID="{888339B6-B7D9-A348-9BB0-0523AE4FEF7D}" presName="parTrans" presStyleLbl="bgSibTrans2D1" presStyleIdx="4" presStyleCnt="5" custAng="21321511"/>
      <dgm:spPr/>
      <dgm:t>
        <a:bodyPr/>
        <a:lstStyle/>
        <a:p>
          <a:endParaRPr lang="zh-TW" altLang="en-US"/>
        </a:p>
      </dgm:t>
    </dgm:pt>
    <dgm:pt modelId="{940A0B01-7E86-E345-82B3-1A4BEC139445}" type="pres">
      <dgm:prSet presAssocID="{94102B3E-645E-0243-9CB8-E4E987E9E119}" presName="node" presStyleLbl="node1" presStyleIdx="4" presStyleCnt="5" custScaleX="104335" custScaleY="87495" custRadScaleRad="99686" custRadScaleInc="1289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1C3AF01-9E11-5C4D-9AE1-D98D6E44033C}" type="presOf" srcId="{97A878CE-AF85-2D4C-934E-9A72AF445577}" destId="{8AFE6AC3-2F6F-5C45-B739-1E7F00B39871}" srcOrd="0" destOrd="0" presId="urn:microsoft.com/office/officeart/2005/8/layout/radial4"/>
    <dgm:cxn modelId="{90D5B440-8486-1743-A973-88FAC1C9FB34}" type="presOf" srcId="{95A808C4-811F-D046-871C-40701B39A777}" destId="{BB32274E-30D9-A445-B4F2-4A20139A1CD6}" srcOrd="0" destOrd="0" presId="urn:microsoft.com/office/officeart/2005/8/layout/radial4"/>
    <dgm:cxn modelId="{9B52C3EB-201A-9C47-AF1A-52B1DD52D3E9}" type="presOf" srcId="{F9E2187B-1F89-604E-8B95-D3336CC52FC1}" destId="{2BC457CC-544E-A74F-A688-2DC647AA73C6}" srcOrd="0" destOrd="0" presId="urn:microsoft.com/office/officeart/2005/8/layout/radial4"/>
    <dgm:cxn modelId="{BB298189-8567-EA49-8670-15026077DCCC}" srcId="{97A878CE-AF85-2D4C-934E-9A72AF445577}" destId="{78031C78-748E-9648-9ED7-24E53D50BC60}" srcOrd="0" destOrd="0" parTransId="{4AF37F9F-981E-D544-8D67-0418BA441F7F}" sibTransId="{6D75C30A-C3CF-CA4F-837F-E6A75C4EF517}"/>
    <dgm:cxn modelId="{D60D666F-5EF2-8E40-AC4E-3A1A586E817B}" type="presOf" srcId="{70591345-D2DA-2F49-8E10-FF38B8203738}" destId="{DDB60826-5028-2644-8D99-DF910788DDE3}" srcOrd="0" destOrd="0" presId="urn:microsoft.com/office/officeart/2005/8/layout/radial4"/>
    <dgm:cxn modelId="{1053956F-9BDD-A747-B906-70D36FCB45AB}" srcId="{78031C78-748E-9648-9ED7-24E53D50BC60}" destId="{1446A543-3E9F-2242-B59E-8D2E0CA190E6}" srcOrd="3" destOrd="0" parTransId="{D2CC4881-4FC9-B942-838B-FD4E66A83A47}" sibTransId="{E8D8DE34-6D61-DD41-BF35-1FF6BB2FB56C}"/>
    <dgm:cxn modelId="{13ACB6BE-E2B0-3946-809C-8D8C92D87279}" type="presOf" srcId="{78031C78-748E-9648-9ED7-24E53D50BC60}" destId="{074A0A09-B881-0547-AD7D-1BE0B52FE31C}" srcOrd="0" destOrd="0" presId="urn:microsoft.com/office/officeart/2005/8/layout/radial4"/>
    <dgm:cxn modelId="{C717F2F1-E56F-464D-9B27-8DE820A29305}" type="presOf" srcId="{E1A6841F-86B5-7D4F-9261-2580B1910EAC}" destId="{93E2BD82-6006-5745-9AD0-10909C2859F9}" srcOrd="0" destOrd="0" presId="urn:microsoft.com/office/officeart/2005/8/layout/radial4"/>
    <dgm:cxn modelId="{761F07FD-1612-954F-BAFC-9A4D1ED7F369}" type="presOf" srcId="{1446A543-3E9F-2242-B59E-8D2E0CA190E6}" destId="{AC5903CF-31BB-604C-B8C5-5DBC6587F6BC}" srcOrd="0" destOrd="0" presId="urn:microsoft.com/office/officeart/2005/8/layout/radial4"/>
    <dgm:cxn modelId="{7E77AAA3-CF8E-524B-964C-38965D025F8B}" type="presOf" srcId="{94102B3E-645E-0243-9CB8-E4E987E9E119}" destId="{940A0B01-7E86-E345-82B3-1A4BEC139445}" srcOrd="0" destOrd="0" presId="urn:microsoft.com/office/officeart/2005/8/layout/radial4"/>
    <dgm:cxn modelId="{FB4878B7-97BA-404A-ABAB-7A2FBE579FFF}" type="presOf" srcId="{17A139B2-3E34-934B-936B-2D88C396219A}" destId="{AF9B9AE2-DD3A-2147-882B-7380FCFC415F}" srcOrd="0" destOrd="0" presId="urn:microsoft.com/office/officeart/2005/8/layout/radial4"/>
    <dgm:cxn modelId="{DF4AF620-141F-DD42-BEF1-65DA125CCB62}" srcId="{78031C78-748E-9648-9ED7-24E53D50BC60}" destId="{94102B3E-645E-0243-9CB8-E4E987E9E119}" srcOrd="4" destOrd="0" parTransId="{888339B6-B7D9-A348-9BB0-0523AE4FEF7D}" sibTransId="{1DE5C11F-200D-B647-A1D1-C98A79E17ADF}"/>
    <dgm:cxn modelId="{F65A3D55-915E-CA4F-A1AC-6F719E24D47A}" type="presOf" srcId="{888339B6-B7D9-A348-9BB0-0523AE4FEF7D}" destId="{E6152CAF-8C2C-624F-A683-CF4D4F3BF790}" srcOrd="0" destOrd="0" presId="urn:microsoft.com/office/officeart/2005/8/layout/radial4"/>
    <dgm:cxn modelId="{2A7955E5-EB28-FE44-904A-C65470017B06}" srcId="{78031C78-748E-9648-9ED7-24E53D50BC60}" destId="{F9E2187B-1F89-604E-8B95-D3336CC52FC1}" srcOrd="1" destOrd="0" parTransId="{17A139B2-3E34-934B-936B-2D88C396219A}" sibTransId="{E3C7AE89-3ECA-CB48-A58F-03A1D2BD5564}"/>
    <dgm:cxn modelId="{9107756F-E7A6-5742-A368-DFACD04C7654}" srcId="{78031C78-748E-9648-9ED7-24E53D50BC60}" destId="{70591345-D2DA-2F49-8E10-FF38B8203738}" srcOrd="2" destOrd="0" parTransId="{E89BC923-265F-6846-9CF1-D615B1C6D866}" sibTransId="{92D29E2D-21B1-E841-B665-A404DE0BE338}"/>
    <dgm:cxn modelId="{6B1504D6-5D17-FD42-8437-BA3ADBB60CA5}" type="presOf" srcId="{D2CC4881-4FC9-B942-838B-FD4E66A83A47}" destId="{DCCBA39F-1FE0-DB4A-AE0C-55388602B72F}" srcOrd="0" destOrd="0" presId="urn:microsoft.com/office/officeart/2005/8/layout/radial4"/>
    <dgm:cxn modelId="{C8B58DD2-0726-B24C-8370-8670E868D52D}" type="presOf" srcId="{E89BC923-265F-6846-9CF1-D615B1C6D866}" destId="{6BC0EBD6-642F-4F4B-BB79-743438254172}" srcOrd="0" destOrd="0" presId="urn:microsoft.com/office/officeart/2005/8/layout/radial4"/>
    <dgm:cxn modelId="{7B864DD6-DCB3-5F43-8E6C-AF507C84B800}" srcId="{78031C78-748E-9648-9ED7-24E53D50BC60}" destId="{95A808C4-811F-D046-871C-40701B39A777}" srcOrd="0" destOrd="0" parTransId="{E1A6841F-86B5-7D4F-9261-2580B1910EAC}" sibTransId="{F51D7C02-22D1-6949-928D-5DFE12B02FD7}"/>
    <dgm:cxn modelId="{86FF240D-AC31-FF46-8622-28D147C87C97}" type="presParOf" srcId="{8AFE6AC3-2F6F-5C45-B739-1E7F00B39871}" destId="{074A0A09-B881-0547-AD7D-1BE0B52FE31C}" srcOrd="0" destOrd="0" presId="urn:microsoft.com/office/officeart/2005/8/layout/radial4"/>
    <dgm:cxn modelId="{E82A8069-B45B-F84E-AD56-ADCD3396640F}" type="presParOf" srcId="{8AFE6AC3-2F6F-5C45-B739-1E7F00B39871}" destId="{93E2BD82-6006-5745-9AD0-10909C2859F9}" srcOrd="1" destOrd="0" presId="urn:microsoft.com/office/officeart/2005/8/layout/radial4"/>
    <dgm:cxn modelId="{B290BC88-A1EC-5747-BA13-C33C659893DA}" type="presParOf" srcId="{8AFE6AC3-2F6F-5C45-B739-1E7F00B39871}" destId="{BB32274E-30D9-A445-B4F2-4A20139A1CD6}" srcOrd="2" destOrd="0" presId="urn:microsoft.com/office/officeart/2005/8/layout/radial4"/>
    <dgm:cxn modelId="{F671552A-3E3B-E74C-A7F4-489FA22874E4}" type="presParOf" srcId="{8AFE6AC3-2F6F-5C45-B739-1E7F00B39871}" destId="{AF9B9AE2-DD3A-2147-882B-7380FCFC415F}" srcOrd="3" destOrd="0" presId="urn:microsoft.com/office/officeart/2005/8/layout/radial4"/>
    <dgm:cxn modelId="{F2285126-B73A-6B44-931A-D03818BF7ACB}" type="presParOf" srcId="{8AFE6AC3-2F6F-5C45-B739-1E7F00B39871}" destId="{2BC457CC-544E-A74F-A688-2DC647AA73C6}" srcOrd="4" destOrd="0" presId="urn:microsoft.com/office/officeart/2005/8/layout/radial4"/>
    <dgm:cxn modelId="{AEAAE3A8-091D-B140-8584-7CB3869CF8F3}" type="presParOf" srcId="{8AFE6AC3-2F6F-5C45-B739-1E7F00B39871}" destId="{6BC0EBD6-642F-4F4B-BB79-743438254172}" srcOrd="5" destOrd="0" presId="urn:microsoft.com/office/officeart/2005/8/layout/radial4"/>
    <dgm:cxn modelId="{73E23A41-D5B0-8D42-AADD-429C65CE967E}" type="presParOf" srcId="{8AFE6AC3-2F6F-5C45-B739-1E7F00B39871}" destId="{DDB60826-5028-2644-8D99-DF910788DDE3}" srcOrd="6" destOrd="0" presId="urn:microsoft.com/office/officeart/2005/8/layout/radial4"/>
    <dgm:cxn modelId="{CE80CF89-602F-AC47-9DD2-7F375C1E568D}" type="presParOf" srcId="{8AFE6AC3-2F6F-5C45-B739-1E7F00B39871}" destId="{DCCBA39F-1FE0-DB4A-AE0C-55388602B72F}" srcOrd="7" destOrd="0" presId="urn:microsoft.com/office/officeart/2005/8/layout/radial4"/>
    <dgm:cxn modelId="{659E7E9A-A656-0B4E-80A7-D5D91BFFEE3D}" type="presParOf" srcId="{8AFE6AC3-2F6F-5C45-B739-1E7F00B39871}" destId="{AC5903CF-31BB-604C-B8C5-5DBC6587F6BC}" srcOrd="8" destOrd="0" presId="urn:microsoft.com/office/officeart/2005/8/layout/radial4"/>
    <dgm:cxn modelId="{4EDA0F58-D442-F141-9F11-9C4E2143EFC4}" type="presParOf" srcId="{8AFE6AC3-2F6F-5C45-B739-1E7F00B39871}" destId="{E6152CAF-8C2C-624F-A683-CF4D4F3BF790}" srcOrd="9" destOrd="0" presId="urn:microsoft.com/office/officeart/2005/8/layout/radial4"/>
    <dgm:cxn modelId="{BF18AA6D-163E-7043-A2B6-6F0DBBB55518}" type="presParOf" srcId="{8AFE6AC3-2F6F-5C45-B739-1E7F00B39871}" destId="{940A0B01-7E86-E345-82B3-1A4BEC139445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7A878CE-AF85-2D4C-934E-9A72AF445577}" type="doc">
      <dgm:prSet loTypeId="urn:microsoft.com/office/officeart/2005/8/layout/radial4" loCatId="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zh-TW" altLang="en-US"/>
        </a:p>
      </dgm:t>
    </dgm:pt>
    <dgm:pt modelId="{78031C78-748E-9648-9ED7-24E53D50BC60}">
      <dgm:prSet phldrT="[文字]" custT="1"/>
      <dgm:spPr/>
      <dgm:t>
        <a:bodyPr/>
        <a:lstStyle/>
        <a:p>
          <a:r>
            <a:rPr lang="zh-TW" altLang="en-US" sz="2800" b="1" dirty="0">
              <a:latin typeface="微軟正黑體"/>
              <a:ea typeface="微軟正黑體"/>
              <a:cs typeface="微軟正黑體"/>
            </a:rPr>
            <a:t>等第</a:t>
          </a:r>
          <a:br>
            <a:rPr lang="zh-TW" altLang="en-US" sz="2800" b="1" dirty="0">
              <a:latin typeface="微軟正黑體"/>
              <a:ea typeface="微軟正黑體"/>
              <a:cs typeface="微軟正黑體"/>
            </a:rPr>
          </a:br>
          <a:r>
            <a:rPr lang="zh-TW" altLang="en-US" sz="2800" b="1" dirty="0">
              <a:latin typeface="微軟正黑體"/>
              <a:ea typeface="微軟正黑體"/>
              <a:cs typeface="微軟正黑體"/>
            </a:rPr>
            <a:t>評比</a:t>
          </a:r>
        </a:p>
      </dgm:t>
    </dgm:pt>
    <dgm:pt modelId="{4AF37F9F-981E-D544-8D67-0418BA441F7F}" type="parTrans" cxnId="{BB298189-8567-EA49-8670-15026077DCCC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6D75C30A-C3CF-CA4F-837F-E6A75C4EF517}" type="sibTrans" cxnId="{BB298189-8567-EA49-8670-15026077DCCC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95A808C4-811F-D046-871C-40701B39A777}">
      <dgm:prSet phldrT="[文字]" custT="1"/>
      <dgm:spPr/>
      <dgm:t>
        <a:bodyPr/>
        <a:lstStyle/>
        <a:p>
          <a:r>
            <a:rPr lang="zh-TW" sz="2000" b="1">
              <a:latin typeface="微軟正黑體"/>
              <a:ea typeface="微軟正黑體"/>
              <a:cs typeface="微軟正黑體"/>
            </a:rPr>
            <a:t>法律</a:t>
          </a:r>
          <a:r>
            <a:rPr lang="zh-TW" sz="2000" b="1" dirty="0">
              <a:latin typeface="微軟正黑體"/>
              <a:ea typeface="微軟正黑體"/>
              <a:cs typeface="微軟正黑體"/>
            </a:rPr>
            <a:t>全文主提案量</a:t>
          </a:r>
          <a:endParaRPr lang="zh-TW" altLang="en-US" sz="2000" b="1" dirty="0">
            <a:latin typeface="微軟正黑體"/>
            <a:ea typeface="微軟正黑體"/>
            <a:cs typeface="微軟正黑體"/>
          </a:endParaRPr>
        </a:p>
      </dgm:t>
    </dgm:pt>
    <dgm:pt modelId="{E1A6841F-86B5-7D4F-9261-2580B1910EAC}" type="parTrans" cxnId="{7B864DD6-DCB3-5F43-8E6C-AF507C84B800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F51D7C02-22D1-6949-928D-5DFE12B02FD7}" type="sibTrans" cxnId="{7B864DD6-DCB3-5F43-8E6C-AF507C84B800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70591345-D2DA-2F49-8E10-FF38B8203738}">
      <dgm:prSet phldrT="[文字]" custT="1"/>
      <dgm:spPr/>
      <dgm:t>
        <a:bodyPr/>
        <a:lstStyle/>
        <a:p>
          <a:pPr algn="ctr"/>
          <a:r>
            <a:rPr lang="zh-TW" sz="2000" b="1">
              <a:latin typeface="微軟正黑體"/>
              <a:ea typeface="微軟正黑體"/>
              <a:cs typeface="微軟正黑體"/>
            </a:rPr>
            <a:t>法律部分條文修正</a:t>
          </a:r>
          <a:r>
            <a:rPr lang="zh-TW" sz="2000" b="1" dirty="0">
              <a:latin typeface="微軟正黑體"/>
              <a:ea typeface="微軟正黑體"/>
              <a:cs typeface="微軟正黑體"/>
            </a:rPr>
            <a:t>提案量</a:t>
          </a:r>
          <a:endParaRPr lang="zh-TW" altLang="en-US" sz="2000" b="1" dirty="0">
            <a:latin typeface="微軟正黑體"/>
            <a:ea typeface="微軟正黑體"/>
            <a:cs typeface="微軟正黑體"/>
          </a:endParaRPr>
        </a:p>
      </dgm:t>
    </dgm:pt>
    <dgm:pt modelId="{E89BC923-265F-6846-9CF1-D615B1C6D866}" type="parTrans" cxnId="{9107756F-E7A6-5742-A368-DFACD04C7654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92D29E2D-21B1-E841-B665-A404DE0BE338}" type="sibTrans" cxnId="{9107756F-E7A6-5742-A368-DFACD04C7654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F9E2187B-1F89-604E-8B95-D3336CC52FC1}">
      <dgm:prSet phldrT="[文字]" custT="1"/>
      <dgm:spPr/>
      <dgm:t>
        <a:bodyPr/>
        <a:lstStyle/>
        <a:p>
          <a:r>
            <a:rPr lang="zh-TW" altLang="en-US" sz="2000" b="1">
              <a:solidFill>
                <a:schemeClr val="bg1"/>
              </a:solidFill>
              <a:latin typeface="微軟正黑體"/>
              <a:ea typeface="微軟正黑體"/>
              <a:cs typeface="微軟正黑體"/>
            </a:rPr>
            <a:t>提案總量</a:t>
          </a:r>
          <a:endParaRPr lang="en-US" altLang="zh-TW" sz="2000" b="1">
            <a:solidFill>
              <a:schemeClr val="bg1"/>
            </a:solidFill>
            <a:latin typeface="微軟正黑體"/>
            <a:ea typeface="微軟正黑體"/>
            <a:cs typeface="微軟正黑體"/>
          </a:endParaRPr>
        </a:p>
      </dgm:t>
    </dgm:pt>
    <dgm:pt modelId="{17A139B2-3E34-934B-936B-2D88C396219A}" type="parTrans" cxnId="{2A7955E5-EB28-FE44-904A-C65470017B06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E3C7AE89-3ECA-CB48-A58F-03A1D2BD5564}" type="sibTrans" cxnId="{2A7955E5-EB28-FE44-904A-C65470017B06}">
      <dgm:prSet/>
      <dgm:spPr/>
      <dgm:t>
        <a:bodyPr/>
        <a:lstStyle/>
        <a:p>
          <a:endParaRPr lang="zh-TW" altLang="en-US" sz="1600" b="1">
            <a:latin typeface="微軟正黑體"/>
            <a:ea typeface="微軟正黑體"/>
            <a:cs typeface="微軟正黑體"/>
          </a:endParaRPr>
        </a:p>
      </dgm:t>
    </dgm:pt>
    <dgm:pt modelId="{8AFE6AC3-2F6F-5C45-B739-1E7F00B39871}" type="pres">
      <dgm:prSet presAssocID="{97A878CE-AF85-2D4C-934E-9A72AF445577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74A0A09-B881-0547-AD7D-1BE0B52FE31C}" type="pres">
      <dgm:prSet presAssocID="{78031C78-748E-9648-9ED7-24E53D50BC60}" presName="centerShape" presStyleLbl="node0" presStyleIdx="0" presStyleCnt="1"/>
      <dgm:spPr/>
      <dgm:t>
        <a:bodyPr/>
        <a:lstStyle/>
        <a:p>
          <a:endParaRPr lang="zh-TW" altLang="en-US"/>
        </a:p>
      </dgm:t>
    </dgm:pt>
    <dgm:pt modelId="{93E2BD82-6006-5745-9AD0-10909C2859F9}" type="pres">
      <dgm:prSet presAssocID="{E1A6841F-86B5-7D4F-9261-2580B1910EAC}" presName="parTrans" presStyleLbl="bgSibTrans2D1" presStyleIdx="0" presStyleCnt="3" custAng="21440436" custLinFactNeighborX="6886" custLinFactNeighborY="5688"/>
      <dgm:spPr/>
      <dgm:t>
        <a:bodyPr/>
        <a:lstStyle/>
        <a:p>
          <a:endParaRPr lang="zh-TW" altLang="en-US"/>
        </a:p>
      </dgm:t>
    </dgm:pt>
    <dgm:pt modelId="{BB32274E-30D9-A445-B4F2-4A20139A1CD6}" type="pres">
      <dgm:prSet presAssocID="{95A808C4-811F-D046-871C-40701B39A777}" presName="node" presStyleLbl="node1" presStyleIdx="0" presStyleCnt="3" custScaleX="127811" custRadScaleRad="124924" custRadScaleInc="-5390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F9B9AE2-DD3A-2147-882B-7380FCFC415F}" type="pres">
      <dgm:prSet presAssocID="{17A139B2-3E34-934B-936B-2D88C396219A}" presName="parTrans" presStyleLbl="bgSibTrans2D1" presStyleIdx="1" presStyleCnt="3" custAng="21532176" custScaleX="107229"/>
      <dgm:spPr/>
      <dgm:t>
        <a:bodyPr/>
        <a:lstStyle/>
        <a:p>
          <a:endParaRPr lang="zh-TW" altLang="en-US"/>
        </a:p>
      </dgm:t>
    </dgm:pt>
    <dgm:pt modelId="{2BC457CC-544E-A74F-A688-2DC647AA73C6}" type="pres">
      <dgm:prSet presAssocID="{F9E2187B-1F89-604E-8B95-D3336CC52FC1}" presName="node" presStyleLbl="node1" presStyleIdx="1" presStyleCnt="3" custScaleX="98947" custRadScaleRad="99678" custRadScaleInc="188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BC0EBD6-642F-4F4B-BB79-743438254172}" type="pres">
      <dgm:prSet presAssocID="{E89BC923-265F-6846-9CF1-D615B1C6D866}" presName="parTrans" presStyleLbl="bgSibTrans2D1" presStyleIdx="2" presStyleCnt="3" custAng="205428" custLinFactNeighborX="-6295" custLinFactNeighborY="4265"/>
      <dgm:spPr/>
      <dgm:t>
        <a:bodyPr/>
        <a:lstStyle/>
        <a:p>
          <a:endParaRPr lang="zh-TW" altLang="en-US"/>
        </a:p>
      </dgm:t>
    </dgm:pt>
    <dgm:pt modelId="{DDB60826-5028-2644-8D99-DF910788DDE3}" type="pres">
      <dgm:prSet presAssocID="{70591345-D2DA-2F49-8E10-FF38B8203738}" presName="node" presStyleLbl="node1" presStyleIdx="2" presStyleCnt="3" custScaleX="140885" custRadScaleRad="123306" custRadScaleInc="5307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60D666F-5EF2-8E40-AC4E-3A1A586E817B}" type="presOf" srcId="{70591345-D2DA-2F49-8E10-FF38B8203738}" destId="{DDB60826-5028-2644-8D99-DF910788DDE3}" srcOrd="0" destOrd="0" presId="urn:microsoft.com/office/officeart/2005/8/layout/radial4"/>
    <dgm:cxn modelId="{9B52C3EB-201A-9C47-AF1A-52B1DD52D3E9}" type="presOf" srcId="{F9E2187B-1F89-604E-8B95-D3336CC52FC1}" destId="{2BC457CC-544E-A74F-A688-2DC647AA73C6}" srcOrd="0" destOrd="0" presId="urn:microsoft.com/office/officeart/2005/8/layout/radial4"/>
    <dgm:cxn modelId="{90D5B440-8486-1743-A973-88FAC1C9FB34}" type="presOf" srcId="{95A808C4-811F-D046-871C-40701B39A777}" destId="{BB32274E-30D9-A445-B4F2-4A20139A1CD6}" srcOrd="0" destOrd="0" presId="urn:microsoft.com/office/officeart/2005/8/layout/radial4"/>
    <dgm:cxn modelId="{7B864DD6-DCB3-5F43-8E6C-AF507C84B800}" srcId="{78031C78-748E-9648-9ED7-24E53D50BC60}" destId="{95A808C4-811F-D046-871C-40701B39A777}" srcOrd="0" destOrd="0" parTransId="{E1A6841F-86B5-7D4F-9261-2580B1910EAC}" sibTransId="{F51D7C02-22D1-6949-928D-5DFE12B02FD7}"/>
    <dgm:cxn modelId="{2A7955E5-EB28-FE44-904A-C65470017B06}" srcId="{78031C78-748E-9648-9ED7-24E53D50BC60}" destId="{F9E2187B-1F89-604E-8B95-D3336CC52FC1}" srcOrd="1" destOrd="0" parTransId="{17A139B2-3E34-934B-936B-2D88C396219A}" sibTransId="{E3C7AE89-3ECA-CB48-A58F-03A1D2BD5564}"/>
    <dgm:cxn modelId="{13ACB6BE-E2B0-3946-809C-8D8C92D87279}" type="presOf" srcId="{78031C78-748E-9648-9ED7-24E53D50BC60}" destId="{074A0A09-B881-0547-AD7D-1BE0B52FE31C}" srcOrd="0" destOrd="0" presId="urn:microsoft.com/office/officeart/2005/8/layout/radial4"/>
    <dgm:cxn modelId="{C717F2F1-E56F-464D-9B27-8DE820A29305}" type="presOf" srcId="{E1A6841F-86B5-7D4F-9261-2580B1910EAC}" destId="{93E2BD82-6006-5745-9AD0-10909C2859F9}" srcOrd="0" destOrd="0" presId="urn:microsoft.com/office/officeart/2005/8/layout/radial4"/>
    <dgm:cxn modelId="{9107756F-E7A6-5742-A368-DFACD04C7654}" srcId="{78031C78-748E-9648-9ED7-24E53D50BC60}" destId="{70591345-D2DA-2F49-8E10-FF38B8203738}" srcOrd="2" destOrd="0" parTransId="{E89BC923-265F-6846-9CF1-D615B1C6D866}" sibTransId="{92D29E2D-21B1-E841-B665-A404DE0BE338}"/>
    <dgm:cxn modelId="{FB4878B7-97BA-404A-ABAB-7A2FBE579FFF}" type="presOf" srcId="{17A139B2-3E34-934B-936B-2D88C396219A}" destId="{AF9B9AE2-DD3A-2147-882B-7380FCFC415F}" srcOrd="0" destOrd="0" presId="urn:microsoft.com/office/officeart/2005/8/layout/radial4"/>
    <dgm:cxn modelId="{BB298189-8567-EA49-8670-15026077DCCC}" srcId="{97A878CE-AF85-2D4C-934E-9A72AF445577}" destId="{78031C78-748E-9648-9ED7-24E53D50BC60}" srcOrd="0" destOrd="0" parTransId="{4AF37F9F-981E-D544-8D67-0418BA441F7F}" sibTransId="{6D75C30A-C3CF-CA4F-837F-E6A75C4EF517}"/>
    <dgm:cxn modelId="{C8B58DD2-0726-B24C-8370-8670E868D52D}" type="presOf" srcId="{E89BC923-265F-6846-9CF1-D615B1C6D866}" destId="{6BC0EBD6-642F-4F4B-BB79-743438254172}" srcOrd="0" destOrd="0" presId="urn:microsoft.com/office/officeart/2005/8/layout/radial4"/>
    <dgm:cxn modelId="{81C3AF01-9E11-5C4D-9AE1-D98D6E44033C}" type="presOf" srcId="{97A878CE-AF85-2D4C-934E-9A72AF445577}" destId="{8AFE6AC3-2F6F-5C45-B739-1E7F00B39871}" srcOrd="0" destOrd="0" presId="urn:microsoft.com/office/officeart/2005/8/layout/radial4"/>
    <dgm:cxn modelId="{86FF240D-AC31-FF46-8622-28D147C87C97}" type="presParOf" srcId="{8AFE6AC3-2F6F-5C45-B739-1E7F00B39871}" destId="{074A0A09-B881-0547-AD7D-1BE0B52FE31C}" srcOrd="0" destOrd="0" presId="urn:microsoft.com/office/officeart/2005/8/layout/radial4"/>
    <dgm:cxn modelId="{E82A8069-B45B-F84E-AD56-ADCD3396640F}" type="presParOf" srcId="{8AFE6AC3-2F6F-5C45-B739-1E7F00B39871}" destId="{93E2BD82-6006-5745-9AD0-10909C2859F9}" srcOrd="1" destOrd="0" presId="urn:microsoft.com/office/officeart/2005/8/layout/radial4"/>
    <dgm:cxn modelId="{B290BC88-A1EC-5747-BA13-C33C659893DA}" type="presParOf" srcId="{8AFE6AC3-2F6F-5C45-B739-1E7F00B39871}" destId="{BB32274E-30D9-A445-B4F2-4A20139A1CD6}" srcOrd="2" destOrd="0" presId="urn:microsoft.com/office/officeart/2005/8/layout/radial4"/>
    <dgm:cxn modelId="{F671552A-3E3B-E74C-A7F4-489FA22874E4}" type="presParOf" srcId="{8AFE6AC3-2F6F-5C45-B739-1E7F00B39871}" destId="{AF9B9AE2-DD3A-2147-882B-7380FCFC415F}" srcOrd="3" destOrd="0" presId="urn:microsoft.com/office/officeart/2005/8/layout/radial4"/>
    <dgm:cxn modelId="{F2285126-B73A-6B44-931A-D03818BF7ACB}" type="presParOf" srcId="{8AFE6AC3-2F6F-5C45-B739-1E7F00B39871}" destId="{2BC457CC-544E-A74F-A688-2DC647AA73C6}" srcOrd="4" destOrd="0" presId="urn:microsoft.com/office/officeart/2005/8/layout/radial4"/>
    <dgm:cxn modelId="{AEAAE3A8-091D-B140-8584-7CB3869CF8F3}" type="presParOf" srcId="{8AFE6AC3-2F6F-5C45-B739-1E7F00B39871}" destId="{6BC0EBD6-642F-4F4B-BB79-743438254172}" srcOrd="5" destOrd="0" presId="urn:microsoft.com/office/officeart/2005/8/layout/radial4"/>
    <dgm:cxn modelId="{73E23A41-D5B0-8D42-AADD-429C65CE967E}" type="presParOf" srcId="{8AFE6AC3-2F6F-5C45-B739-1E7F00B39871}" destId="{DDB60826-5028-2644-8D99-DF910788DDE3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4A0A09-B881-0547-AD7D-1BE0B52FE31C}">
      <dsp:nvSpPr>
        <dsp:cNvPr id="0" name=""/>
        <dsp:cNvSpPr/>
      </dsp:nvSpPr>
      <dsp:spPr>
        <a:xfrm>
          <a:off x="3334185" y="2775833"/>
          <a:ext cx="2274690" cy="227469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>
              <a:latin typeface="微軟正黑體"/>
              <a:ea typeface="微軟正黑體"/>
              <a:cs typeface="微軟正黑體"/>
            </a:rPr>
            <a:t>等第</a:t>
          </a:r>
          <a:br>
            <a:rPr lang="zh-TW" altLang="en-US" sz="2800" b="1" kern="1200" dirty="0">
              <a:latin typeface="微軟正黑體"/>
              <a:ea typeface="微軟正黑體"/>
              <a:cs typeface="微軟正黑體"/>
            </a:rPr>
          </a:br>
          <a:r>
            <a:rPr lang="zh-TW" altLang="en-US" sz="2800" b="1" kern="1200" dirty="0">
              <a:latin typeface="微軟正黑體"/>
              <a:ea typeface="微軟正黑體"/>
              <a:cs typeface="微軟正黑體"/>
            </a:rPr>
            <a:t>評比</a:t>
          </a:r>
        </a:p>
      </dsp:txBody>
      <dsp:txXfrm>
        <a:off x="3667306" y="3108954"/>
        <a:ext cx="1608448" cy="1608448"/>
      </dsp:txXfrm>
    </dsp:sp>
    <dsp:sp modelId="{93E2BD82-6006-5745-9AD0-10909C2859F9}">
      <dsp:nvSpPr>
        <dsp:cNvPr id="0" name=""/>
        <dsp:cNvSpPr/>
      </dsp:nvSpPr>
      <dsp:spPr>
        <a:xfrm rot="10800000">
          <a:off x="905175" y="3589035"/>
          <a:ext cx="2424397" cy="648286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B32274E-30D9-A445-B4F2-4A20139A1CD6}">
      <dsp:nvSpPr>
        <dsp:cNvPr id="0" name=""/>
        <dsp:cNvSpPr/>
      </dsp:nvSpPr>
      <dsp:spPr>
        <a:xfrm>
          <a:off x="-262196" y="3276265"/>
          <a:ext cx="2579259" cy="127382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b="1" kern="1200" dirty="0">
              <a:latin typeface="微軟正黑體"/>
              <a:ea typeface="微軟正黑體"/>
              <a:cs typeface="微軟正黑體"/>
            </a:rPr>
            <a:t>法律全文主提案量</a:t>
          </a:r>
          <a:endParaRPr lang="zh-TW" altLang="en-US" sz="1800" b="1" kern="1200" dirty="0">
            <a:latin typeface="微軟正黑體"/>
            <a:ea typeface="微軟正黑體"/>
            <a:cs typeface="微軟正黑體"/>
          </a:endParaRPr>
        </a:p>
      </dsp:txBody>
      <dsp:txXfrm>
        <a:off x="-224887" y="3313574"/>
        <a:ext cx="2504641" cy="1199208"/>
      </dsp:txXfrm>
    </dsp:sp>
    <dsp:sp modelId="{AF9B9AE2-DD3A-2147-882B-7380FCFC415F}">
      <dsp:nvSpPr>
        <dsp:cNvPr id="0" name=""/>
        <dsp:cNvSpPr/>
      </dsp:nvSpPr>
      <dsp:spPr>
        <a:xfrm rot="12675186">
          <a:off x="1386775" y="2372903"/>
          <a:ext cx="2161751" cy="648286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BC457CC-544E-A74F-A688-2DC647AA73C6}">
      <dsp:nvSpPr>
        <dsp:cNvPr id="0" name=""/>
        <dsp:cNvSpPr/>
      </dsp:nvSpPr>
      <dsp:spPr>
        <a:xfrm>
          <a:off x="232326" y="1499353"/>
          <a:ext cx="2622601" cy="127382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b="1" kern="1200" dirty="0">
              <a:latin typeface="微軟正黑體"/>
              <a:ea typeface="微軟正黑體"/>
              <a:cs typeface="微軟正黑體"/>
            </a:rPr>
            <a:t>法律全文主提案通過量</a:t>
          </a:r>
          <a:endParaRPr lang="zh-TW" altLang="en-US" sz="1800" b="1" kern="1200" dirty="0">
            <a:latin typeface="微軟正黑體"/>
            <a:ea typeface="微軟正黑體"/>
            <a:cs typeface="微軟正黑體"/>
          </a:endParaRPr>
        </a:p>
      </dsp:txBody>
      <dsp:txXfrm>
        <a:off x="269635" y="1536662"/>
        <a:ext cx="2547983" cy="1199208"/>
      </dsp:txXfrm>
    </dsp:sp>
    <dsp:sp modelId="{6BC0EBD6-642F-4F4B-BB79-743438254172}">
      <dsp:nvSpPr>
        <dsp:cNvPr id="0" name=""/>
        <dsp:cNvSpPr/>
      </dsp:nvSpPr>
      <dsp:spPr>
        <a:xfrm rot="14474893">
          <a:off x="2036491" y="1389664"/>
          <a:ext cx="2456667" cy="648286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DB60826-5028-2644-8D99-DF910788DDE3}">
      <dsp:nvSpPr>
        <dsp:cNvPr id="0" name=""/>
        <dsp:cNvSpPr/>
      </dsp:nvSpPr>
      <dsp:spPr>
        <a:xfrm>
          <a:off x="1258174" y="0"/>
          <a:ext cx="2831604" cy="127382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b="1" kern="1200" dirty="0">
              <a:latin typeface="微軟正黑體"/>
              <a:ea typeface="微軟正黑體"/>
              <a:cs typeface="微軟正黑體"/>
            </a:rPr>
            <a:t>法律</a:t>
          </a:r>
          <a:r>
            <a:rPr lang="zh-TW" sz="1800" b="1" kern="1200">
              <a:latin typeface="微軟正黑體"/>
              <a:ea typeface="微軟正黑體"/>
              <a:cs typeface="微軟正黑體"/>
            </a:rPr>
            <a:t>部分條文修正</a:t>
          </a:r>
          <a:r>
            <a:rPr lang="zh-TW" sz="1800" b="1" kern="1200" dirty="0">
              <a:latin typeface="微軟正黑體"/>
              <a:ea typeface="微軟正黑體"/>
              <a:cs typeface="微軟正黑體"/>
            </a:rPr>
            <a:t>提案量</a:t>
          </a:r>
          <a:endParaRPr lang="zh-TW" altLang="en-US" sz="1800" b="1" kern="1200" dirty="0">
            <a:latin typeface="微軟正黑體"/>
            <a:ea typeface="微軟正黑體"/>
            <a:cs typeface="微軟正黑體"/>
          </a:endParaRPr>
        </a:p>
      </dsp:txBody>
      <dsp:txXfrm>
        <a:off x="1295483" y="37309"/>
        <a:ext cx="2756986" cy="1199208"/>
      </dsp:txXfrm>
    </dsp:sp>
    <dsp:sp modelId="{DCCBA39F-1FE0-DB4A-AE0C-55388602B72F}">
      <dsp:nvSpPr>
        <dsp:cNvPr id="0" name=""/>
        <dsp:cNvSpPr/>
      </dsp:nvSpPr>
      <dsp:spPr>
        <a:xfrm rot="17677782">
          <a:off x="4327429" y="1382141"/>
          <a:ext cx="2311759" cy="648286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C5903CF-31BB-604C-B8C5-5DBC6587F6BC}">
      <dsp:nvSpPr>
        <dsp:cNvPr id="0" name=""/>
        <dsp:cNvSpPr/>
      </dsp:nvSpPr>
      <dsp:spPr>
        <a:xfrm>
          <a:off x="4606974" y="18653"/>
          <a:ext cx="2716100" cy="127382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b="1" kern="1200" dirty="0">
              <a:latin typeface="微軟正黑體"/>
              <a:ea typeface="微軟正黑體"/>
              <a:cs typeface="微軟正黑體"/>
            </a:rPr>
            <a:t>法律部分條文修正</a:t>
          </a:r>
          <a:r>
            <a:rPr lang="zh-TW" altLang="en-US" sz="1800" b="1" kern="1200" dirty="0">
              <a:latin typeface="微軟正黑體"/>
              <a:ea typeface="微軟正黑體"/>
              <a:cs typeface="微軟正黑體"/>
            </a:rPr>
            <a:t>通過</a:t>
          </a:r>
          <a:r>
            <a:rPr lang="zh-TW" sz="1800" b="1" kern="1200" dirty="0">
              <a:latin typeface="微軟正黑體"/>
              <a:ea typeface="微軟正黑體"/>
              <a:cs typeface="微軟正黑體"/>
            </a:rPr>
            <a:t>量</a:t>
          </a:r>
          <a:endParaRPr lang="zh-TW" altLang="en-US" sz="1800" b="1" kern="1200" dirty="0">
            <a:latin typeface="微軟正黑體"/>
            <a:ea typeface="微軟正黑體"/>
            <a:cs typeface="微軟正黑體"/>
          </a:endParaRPr>
        </a:p>
      </dsp:txBody>
      <dsp:txXfrm>
        <a:off x="4644283" y="55962"/>
        <a:ext cx="2641482" cy="1199208"/>
      </dsp:txXfrm>
    </dsp:sp>
    <dsp:sp modelId="{E6152CAF-8C2C-624F-A683-CF4D4F3BF790}">
      <dsp:nvSpPr>
        <dsp:cNvPr id="0" name=""/>
        <dsp:cNvSpPr/>
      </dsp:nvSpPr>
      <dsp:spPr>
        <a:xfrm rot="19361591">
          <a:off x="5252016" y="2344953"/>
          <a:ext cx="2402167" cy="648286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40A0B01-7E86-E345-82B3-1A4BEC139445}">
      <dsp:nvSpPr>
        <dsp:cNvPr id="0" name=""/>
        <dsp:cNvSpPr/>
      </dsp:nvSpPr>
      <dsp:spPr>
        <a:xfrm>
          <a:off x="5900439" y="1459510"/>
          <a:ext cx="2929625" cy="127382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1" kern="1200">
              <a:latin typeface="微軟正黑體"/>
              <a:ea typeface="微軟正黑體"/>
              <a:cs typeface="微軟正黑體"/>
            </a:rPr>
            <a:t>所屬委員會口頭</a:t>
          </a:r>
          <a:r>
            <a:rPr lang="zh-TW" altLang="en-US" sz="1800" b="1" kern="1200" dirty="0">
              <a:latin typeface="微軟正黑體"/>
              <a:ea typeface="微軟正黑體"/>
              <a:cs typeface="微軟正黑體"/>
            </a:rPr>
            <a:t>發言總量</a:t>
          </a:r>
        </a:p>
      </dsp:txBody>
      <dsp:txXfrm>
        <a:off x="5937748" y="1496819"/>
        <a:ext cx="2855007" cy="1199208"/>
      </dsp:txXfrm>
    </dsp:sp>
    <dsp:sp modelId="{90F91506-E3D8-B549-8522-03102CB5F7F7}">
      <dsp:nvSpPr>
        <dsp:cNvPr id="0" name=""/>
        <dsp:cNvSpPr/>
      </dsp:nvSpPr>
      <dsp:spPr>
        <a:xfrm>
          <a:off x="5735747" y="3589035"/>
          <a:ext cx="2179880" cy="648286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18F300A-6641-0749-BEF1-EA21A8374D19}">
      <dsp:nvSpPr>
        <dsp:cNvPr id="0" name=""/>
        <dsp:cNvSpPr/>
      </dsp:nvSpPr>
      <dsp:spPr>
        <a:xfrm>
          <a:off x="6738993" y="3276265"/>
          <a:ext cx="2353267" cy="127382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1" kern="1200" dirty="0">
              <a:latin typeface="微軟正黑體"/>
              <a:ea typeface="微軟正黑體"/>
              <a:cs typeface="微軟正黑體"/>
            </a:rPr>
            <a:t>跨委員會發言總量</a:t>
          </a:r>
        </a:p>
      </dsp:txBody>
      <dsp:txXfrm>
        <a:off x="6776302" y="3313574"/>
        <a:ext cx="2278649" cy="11992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4A0A09-B881-0547-AD7D-1BE0B52FE31C}">
      <dsp:nvSpPr>
        <dsp:cNvPr id="0" name=""/>
        <dsp:cNvSpPr/>
      </dsp:nvSpPr>
      <dsp:spPr>
        <a:xfrm>
          <a:off x="3823383" y="2875981"/>
          <a:ext cx="2219089" cy="221908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>
              <a:latin typeface="微軟正黑體"/>
              <a:ea typeface="微軟正黑體"/>
              <a:cs typeface="微軟正黑體"/>
            </a:rPr>
            <a:t>等第</a:t>
          </a:r>
          <a:br>
            <a:rPr lang="zh-TW" altLang="en-US" sz="2800" b="1" kern="1200" dirty="0">
              <a:latin typeface="微軟正黑體"/>
              <a:ea typeface="微軟正黑體"/>
              <a:cs typeface="微軟正黑體"/>
            </a:rPr>
          </a:br>
          <a:r>
            <a:rPr lang="zh-TW" altLang="en-US" sz="2800" b="1" kern="1200" dirty="0">
              <a:latin typeface="微軟正黑體"/>
              <a:ea typeface="微軟正黑體"/>
              <a:cs typeface="微軟正黑體"/>
            </a:rPr>
            <a:t>評比</a:t>
          </a:r>
        </a:p>
      </dsp:txBody>
      <dsp:txXfrm>
        <a:off x="4148361" y="3200959"/>
        <a:ext cx="1569133" cy="1569133"/>
      </dsp:txXfrm>
    </dsp:sp>
    <dsp:sp modelId="{93E2BD82-6006-5745-9AD0-10909C2859F9}">
      <dsp:nvSpPr>
        <dsp:cNvPr id="0" name=""/>
        <dsp:cNvSpPr/>
      </dsp:nvSpPr>
      <dsp:spPr>
        <a:xfrm rot="10800000">
          <a:off x="1671659" y="3669305"/>
          <a:ext cx="2033378" cy="632440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B32274E-30D9-A445-B4F2-4A20139A1CD6}">
      <dsp:nvSpPr>
        <dsp:cNvPr id="0" name=""/>
        <dsp:cNvSpPr/>
      </dsp:nvSpPr>
      <dsp:spPr>
        <a:xfrm>
          <a:off x="324445" y="3142272"/>
          <a:ext cx="2694428" cy="168650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1" kern="1200">
              <a:solidFill>
                <a:schemeClr val="tx1"/>
              </a:solidFill>
              <a:latin typeface="微軟正黑體"/>
              <a:ea typeface="微軟正黑體"/>
              <a:cs typeface="微軟正黑體"/>
            </a:rPr>
            <a:t>所屬委員會</a:t>
          </a:r>
          <a:endParaRPr lang="en-US" altLang="zh-TW" sz="1800" b="1" kern="1200">
            <a:solidFill>
              <a:schemeClr val="tx1"/>
            </a:solidFill>
            <a:latin typeface="微軟正黑體"/>
            <a:ea typeface="微軟正黑體"/>
            <a:cs typeface="微軟正黑體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b="1" kern="1200">
              <a:latin typeface="微軟正黑體"/>
              <a:ea typeface="微軟正黑體"/>
              <a:cs typeface="微軟正黑體"/>
            </a:rPr>
            <a:t>法律</a:t>
          </a:r>
          <a:r>
            <a:rPr lang="zh-TW" sz="1800" b="1" kern="1200" dirty="0">
              <a:latin typeface="微軟正黑體"/>
              <a:ea typeface="微軟正黑體"/>
              <a:cs typeface="微軟正黑體"/>
            </a:rPr>
            <a:t>全文主提案量</a:t>
          </a:r>
          <a:endParaRPr lang="zh-TW" altLang="en-US" sz="1800" b="1" kern="1200" dirty="0">
            <a:latin typeface="微軟正黑體"/>
            <a:ea typeface="微軟正黑體"/>
            <a:cs typeface="微軟正黑體"/>
          </a:endParaRPr>
        </a:p>
      </dsp:txBody>
      <dsp:txXfrm>
        <a:off x="373841" y="3191668"/>
        <a:ext cx="2595636" cy="1587716"/>
      </dsp:txXfrm>
    </dsp:sp>
    <dsp:sp modelId="{AF9B9AE2-DD3A-2147-882B-7380FCFC415F}">
      <dsp:nvSpPr>
        <dsp:cNvPr id="0" name=""/>
        <dsp:cNvSpPr/>
      </dsp:nvSpPr>
      <dsp:spPr>
        <a:xfrm rot="13071262">
          <a:off x="2041606" y="2254629"/>
          <a:ext cx="2142200" cy="632440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BC457CC-544E-A74F-A688-2DC647AA73C6}">
      <dsp:nvSpPr>
        <dsp:cNvPr id="0" name=""/>
        <dsp:cNvSpPr/>
      </dsp:nvSpPr>
      <dsp:spPr>
        <a:xfrm>
          <a:off x="800333" y="1341405"/>
          <a:ext cx="2933322" cy="114431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1" kern="1200" dirty="0">
              <a:solidFill>
                <a:schemeClr val="tx1"/>
              </a:solidFill>
              <a:latin typeface="微軟正黑體"/>
              <a:ea typeface="微軟正黑體"/>
              <a:cs typeface="微軟正黑體"/>
            </a:rPr>
            <a:t>所屬委員會</a:t>
          </a:r>
          <a:endParaRPr lang="en-US" altLang="zh-TW" sz="1800" b="1" kern="1200" dirty="0">
            <a:solidFill>
              <a:schemeClr val="tx1"/>
            </a:solidFill>
            <a:latin typeface="微軟正黑體"/>
            <a:ea typeface="微軟正黑體"/>
            <a:cs typeface="微軟正黑體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b="1" kern="1200" dirty="0">
              <a:latin typeface="微軟正黑體"/>
              <a:ea typeface="微軟正黑體"/>
              <a:cs typeface="微軟正黑體"/>
            </a:rPr>
            <a:t>法律全文主提案通過量</a:t>
          </a:r>
          <a:endParaRPr lang="zh-TW" altLang="en-US" sz="1800" b="1" kern="1200" dirty="0">
            <a:latin typeface="微軟正黑體"/>
            <a:ea typeface="微軟正黑體"/>
            <a:cs typeface="微軟正黑體"/>
          </a:endParaRPr>
        </a:p>
      </dsp:txBody>
      <dsp:txXfrm>
        <a:off x="833849" y="1374921"/>
        <a:ext cx="2866290" cy="1077280"/>
      </dsp:txXfrm>
    </dsp:sp>
    <dsp:sp modelId="{6BC0EBD6-642F-4F4B-BB79-743438254172}">
      <dsp:nvSpPr>
        <dsp:cNvPr id="0" name=""/>
        <dsp:cNvSpPr/>
      </dsp:nvSpPr>
      <dsp:spPr>
        <a:xfrm rot="15574945">
          <a:off x="3409849" y="1369891"/>
          <a:ext cx="2200655" cy="632440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DB60826-5028-2644-8D99-DF910788DDE3}">
      <dsp:nvSpPr>
        <dsp:cNvPr id="0" name=""/>
        <dsp:cNvSpPr/>
      </dsp:nvSpPr>
      <dsp:spPr>
        <a:xfrm>
          <a:off x="2967078" y="0"/>
          <a:ext cx="2688273" cy="120784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1" kern="1200" dirty="0">
              <a:solidFill>
                <a:schemeClr val="tx1"/>
              </a:solidFill>
              <a:latin typeface="微軟正黑體"/>
              <a:ea typeface="微軟正黑體"/>
              <a:cs typeface="微軟正黑體"/>
            </a:rPr>
            <a:t>所屬委員會</a:t>
          </a:r>
          <a:endParaRPr lang="en-US" altLang="zh-TW" sz="1800" b="1" kern="1200" dirty="0">
            <a:solidFill>
              <a:schemeClr val="tx1"/>
            </a:solidFill>
            <a:latin typeface="微軟正黑體"/>
            <a:ea typeface="微軟正黑體"/>
            <a:cs typeface="微軟正黑體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b="1" kern="1200" dirty="0">
              <a:latin typeface="微軟正黑體"/>
              <a:ea typeface="微軟正黑體"/>
              <a:cs typeface="微軟正黑體"/>
            </a:rPr>
            <a:t>法律部分條文修正提案量</a:t>
          </a:r>
          <a:endParaRPr lang="zh-TW" altLang="en-US" sz="1800" b="1" kern="1200" dirty="0">
            <a:latin typeface="微軟正黑體"/>
            <a:ea typeface="微軟正黑體"/>
            <a:cs typeface="微軟正黑體"/>
          </a:endParaRPr>
        </a:p>
      </dsp:txBody>
      <dsp:txXfrm>
        <a:off x="3002455" y="35377"/>
        <a:ext cx="2617519" cy="1137089"/>
      </dsp:txXfrm>
    </dsp:sp>
    <dsp:sp modelId="{DCCBA39F-1FE0-DB4A-AE0C-55388602B72F}">
      <dsp:nvSpPr>
        <dsp:cNvPr id="0" name=""/>
        <dsp:cNvSpPr/>
      </dsp:nvSpPr>
      <dsp:spPr>
        <a:xfrm rot="19419977">
          <a:off x="5681545" y="2359548"/>
          <a:ext cx="2192682" cy="632440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C5903CF-31BB-604C-B8C5-5DBC6587F6BC}">
      <dsp:nvSpPr>
        <dsp:cNvPr id="0" name=""/>
        <dsp:cNvSpPr/>
      </dsp:nvSpPr>
      <dsp:spPr>
        <a:xfrm>
          <a:off x="6276364" y="1358749"/>
          <a:ext cx="2839152" cy="118927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1" kern="1200" dirty="0">
              <a:solidFill>
                <a:schemeClr val="tx1"/>
              </a:solidFill>
              <a:latin typeface="微軟正黑體"/>
              <a:ea typeface="微軟正黑體"/>
              <a:cs typeface="微軟正黑體"/>
            </a:rPr>
            <a:t>所屬委員會</a:t>
          </a:r>
          <a:endParaRPr lang="en-US" altLang="zh-TW" sz="1800" b="1" kern="1200" dirty="0">
            <a:solidFill>
              <a:schemeClr val="tx1"/>
            </a:solidFill>
            <a:latin typeface="微軟正黑體"/>
            <a:ea typeface="微軟正黑體"/>
            <a:cs typeface="微軟正黑體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b="1" kern="1200" dirty="0">
              <a:latin typeface="微軟正黑體"/>
              <a:ea typeface="微軟正黑體"/>
              <a:cs typeface="微軟正黑體"/>
            </a:rPr>
            <a:t>法律部分條文修正</a:t>
          </a:r>
          <a:r>
            <a:rPr lang="zh-TW" altLang="en-US" sz="1800" b="1" kern="1200" dirty="0">
              <a:latin typeface="微軟正黑體"/>
              <a:ea typeface="微軟正黑體"/>
              <a:cs typeface="微軟正黑體"/>
            </a:rPr>
            <a:t>通過</a:t>
          </a:r>
          <a:r>
            <a:rPr lang="zh-TW" sz="1800" b="1" kern="1200" dirty="0">
              <a:latin typeface="微軟正黑體"/>
              <a:ea typeface="微軟正黑體"/>
              <a:cs typeface="微軟正黑體"/>
            </a:rPr>
            <a:t>量</a:t>
          </a:r>
          <a:endParaRPr lang="zh-TW" altLang="en-US" sz="1800" b="1" kern="1200" dirty="0">
            <a:latin typeface="微軟正黑體"/>
            <a:ea typeface="微軟正黑體"/>
            <a:cs typeface="微軟正黑體"/>
          </a:endParaRPr>
        </a:p>
      </dsp:txBody>
      <dsp:txXfrm>
        <a:off x="6311197" y="1393582"/>
        <a:ext cx="2769486" cy="1119609"/>
      </dsp:txXfrm>
    </dsp:sp>
    <dsp:sp modelId="{E6152CAF-8C2C-624F-A683-CF4D4F3BF790}">
      <dsp:nvSpPr>
        <dsp:cNvPr id="0" name=""/>
        <dsp:cNvSpPr/>
      </dsp:nvSpPr>
      <dsp:spPr>
        <a:xfrm rot="21600000">
          <a:off x="6152911" y="3850501"/>
          <a:ext cx="2023701" cy="632440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40A0B01-7E86-E345-82B3-1A4BEC139445}">
      <dsp:nvSpPr>
        <dsp:cNvPr id="0" name=""/>
        <dsp:cNvSpPr/>
      </dsp:nvSpPr>
      <dsp:spPr>
        <a:xfrm>
          <a:off x="7073533" y="3510795"/>
          <a:ext cx="2199522" cy="147561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1" kern="1200" dirty="0">
              <a:solidFill>
                <a:schemeClr val="tx1"/>
              </a:solidFill>
              <a:latin typeface="微軟正黑體"/>
              <a:ea typeface="微軟正黑體"/>
              <a:cs typeface="微軟正黑體"/>
            </a:rPr>
            <a:t>所屬委員會</a:t>
          </a:r>
          <a:r>
            <a:rPr lang="en-US" altLang="zh-TW" sz="1800" b="1" kern="1200" dirty="0">
              <a:latin typeface="微軟正黑體"/>
              <a:ea typeface="微軟正黑體"/>
              <a:cs typeface="微軟正黑體"/>
            </a:rPr>
            <a:t/>
          </a:r>
          <a:br>
            <a:rPr lang="en-US" altLang="zh-TW" sz="1800" b="1" kern="1200" dirty="0">
              <a:latin typeface="微軟正黑體"/>
              <a:ea typeface="微軟正黑體"/>
              <a:cs typeface="微軟正黑體"/>
            </a:rPr>
          </a:br>
          <a:r>
            <a:rPr lang="zh-TW" altLang="en-US" sz="1800" b="1" kern="1200" dirty="0">
              <a:latin typeface="微軟正黑體"/>
              <a:ea typeface="微軟正黑體"/>
              <a:cs typeface="微軟正黑體"/>
            </a:rPr>
            <a:t>口頭發言總量</a:t>
          </a:r>
        </a:p>
      </dsp:txBody>
      <dsp:txXfrm>
        <a:off x="7116752" y="3554014"/>
        <a:ext cx="2113084" cy="13891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4A0A09-B881-0547-AD7D-1BE0B52FE31C}">
      <dsp:nvSpPr>
        <dsp:cNvPr id="0" name=""/>
        <dsp:cNvSpPr/>
      </dsp:nvSpPr>
      <dsp:spPr>
        <a:xfrm>
          <a:off x="3975898" y="2746936"/>
          <a:ext cx="2302939" cy="230293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>
              <a:latin typeface="微軟正黑體"/>
              <a:ea typeface="微軟正黑體"/>
              <a:cs typeface="微軟正黑體"/>
            </a:rPr>
            <a:t>等第</a:t>
          </a:r>
          <a:br>
            <a:rPr lang="zh-TW" altLang="en-US" sz="2800" b="1" kern="1200" dirty="0">
              <a:latin typeface="微軟正黑體"/>
              <a:ea typeface="微軟正黑體"/>
              <a:cs typeface="微軟正黑體"/>
            </a:rPr>
          </a:br>
          <a:r>
            <a:rPr lang="zh-TW" altLang="en-US" sz="2800" b="1" kern="1200" dirty="0">
              <a:latin typeface="微軟正黑體"/>
              <a:ea typeface="微軟正黑體"/>
              <a:cs typeface="微軟正黑體"/>
            </a:rPr>
            <a:t>評比</a:t>
          </a:r>
        </a:p>
      </dsp:txBody>
      <dsp:txXfrm>
        <a:off x="4313156" y="3084194"/>
        <a:ext cx="1628423" cy="1628423"/>
      </dsp:txXfrm>
    </dsp:sp>
    <dsp:sp modelId="{93E2BD82-6006-5745-9AD0-10909C2859F9}">
      <dsp:nvSpPr>
        <dsp:cNvPr id="0" name=""/>
        <dsp:cNvSpPr/>
      </dsp:nvSpPr>
      <dsp:spPr>
        <a:xfrm rot="10801785">
          <a:off x="1564787" y="3489647"/>
          <a:ext cx="2439885" cy="656337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B32274E-30D9-A445-B4F2-4A20139A1CD6}">
      <dsp:nvSpPr>
        <dsp:cNvPr id="0" name=""/>
        <dsp:cNvSpPr/>
      </dsp:nvSpPr>
      <dsp:spPr>
        <a:xfrm>
          <a:off x="0" y="2848130"/>
          <a:ext cx="2796239" cy="175023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b="1" kern="1200">
              <a:latin typeface="微軟正黑體"/>
              <a:ea typeface="微軟正黑體"/>
              <a:cs typeface="微軟正黑體"/>
            </a:rPr>
            <a:t>法律</a:t>
          </a:r>
          <a:r>
            <a:rPr lang="zh-TW" sz="2000" b="1" kern="1200" dirty="0">
              <a:latin typeface="微軟正黑體"/>
              <a:ea typeface="微軟正黑體"/>
              <a:cs typeface="微軟正黑體"/>
            </a:rPr>
            <a:t>全文主提案量</a:t>
          </a:r>
          <a:endParaRPr lang="zh-TW" altLang="en-US" sz="2000" b="1" kern="1200" dirty="0">
            <a:latin typeface="微軟正黑體"/>
            <a:ea typeface="微軟正黑體"/>
            <a:cs typeface="微軟正黑體"/>
          </a:endParaRPr>
        </a:p>
      </dsp:txBody>
      <dsp:txXfrm>
        <a:off x="51263" y="2899393"/>
        <a:ext cx="2693713" cy="1647708"/>
      </dsp:txXfrm>
    </dsp:sp>
    <dsp:sp modelId="{AF9B9AE2-DD3A-2147-882B-7380FCFC415F}">
      <dsp:nvSpPr>
        <dsp:cNvPr id="0" name=""/>
        <dsp:cNvSpPr/>
      </dsp:nvSpPr>
      <dsp:spPr>
        <a:xfrm rot="16200000">
          <a:off x="4226708" y="1437660"/>
          <a:ext cx="1885479" cy="656337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BC457CC-544E-A74F-A688-2DC647AA73C6}">
      <dsp:nvSpPr>
        <dsp:cNvPr id="0" name=""/>
        <dsp:cNvSpPr/>
      </dsp:nvSpPr>
      <dsp:spPr>
        <a:xfrm>
          <a:off x="4104414" y="11699"/>
          <a:ext cx="2164755" cy="175023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>
              <a:solidFill>
                <a:schemeClr val="bg1"/>
              </a:solidFill>
              <a:latin typeface="微軟正黑體"/>
              <a:ea typeface="微軟正黑體"/>
              <a:cs typeface="微軟正黑體"/>
            </a:rPr>
            <a:t>提案總量</a:t>
          </a:r>
          <a:endParaRPr lang="en-US" altLang="zh-TW" sz="2000" b="1" kern="1200">
            <a:solidFill>
              <a:schemeClr val="bg1"/>
            </a:solidFill>
            <a:latin typeface="微軟正黑體"/>
            <a:ea typeface="微軟正黑體"/>
            <a:cs typeface="微軟正黑體"/>
          </a:endParaRPr>
        </a:p>
      </dsp:txBody>
      <dsp:txXfrm>
        <a:off x="4155677" y="62962"/>
        <a:ext cx="2062229" cy="1647708"/>
      </dsp:txXfrm>
    </dsp:sp>
    <dsp:sp modelId="{6BC0EBD6-642F-4F4B-BB79-743438254172}">
      <dsp:nvSpPr>
        <dsp:cNvPr id="0" name=""/>
        <dsp:cNvSpPr/>
      </dsp:nvSpPr>
      <dsp:spPr>
        <a:xfrm rot="16164">
          <a:off x="6263481" y="3460132"/>
          <a:ext cx="2433112" cy="656337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DB60826-5028-2644-8D99-DF910788DDE3}">
      <dsp:nvSpPr>
        <dsp:cNvPr id="0" name=""/>
        <dsp:cNvSpPr/>
      </dsp:nvSpPr>
      <dsp:spPr>
        <a:xfrm>
          <a:off x="7306778" y="2818248"/>
          <a:ext cx="3082271" cy="175023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b="1" kern="1200">
              <a:latin typeface="微軟正黑體"/>
              <a:ea typeface="微軟正黑體"/>
              <a:cs typeface="微軟正黑體"/>
            </a:rPr>
            <a:t>法律部分條文修正</a:t>
          </a:r>
          <a:r>
            <a:rPr lang="zh-TW" sz="2000" b="1" kern="1200" dirty="0">
              <a:latin typeface="微軟正黑體"/>
              <a:ea typeface="微軟正黑體"/>
              <a:cs typeface="微軟正黑體"/>
            </a:rPr>
            <a:t>提案量</a:t>
          </a:r>
          <a:endParaRPr lang="zh-TW" altLang="en-US" sz="2000" b="1" kern="1200" dirty="0">
            <a:latin typeface="微軟正黑體"/>
            <a:ea typeface="微軟正黑體"/>
            <a:cs typeface="微軟正黑體"/>
          </a:endParaRPr>
        </a:p>
      </dsp:txBody>
      <dsp:txXfrm>
        <a:off x="7358041" y="2869511"/>
        <a:ext cx="2979745" cy="16477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FDD213-F94C-4900-9B19-349765F7ED5A}" type="datetimeFigureOut">
              <a:rPr lang="zh-CN" altLang="en-US" smtClean="0"/>
              <a:t>2020/9/28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58AAAD-FC08-490C-9223-BE0A3EF8B7B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474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58AAAD-FC08-490C-9223-BE0A3EF8B7B4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06758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58AAAD-FC08-490C-9223-BE0A3EF8B7B4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76315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58AAAD-FC08-490C-9223-BE0A3EF8B7B4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76588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58AAAD-FC08-490C-9223-BE0A3EF8B7B4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95649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58AAAD-FC08-490C-9223-BE0A3EF8B7B4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5036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58AAAD-FC08-490C-9223-BE0A3EF8B7B4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66923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58AAAD-FC08-490C-9223-BE0A3EF8B7B4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55770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58AAAD-FC08-490C-9223-BE0A3EF8B7B4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9224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58AAAD-FC08-490C-9223-BE0A3EF8B7B4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6380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58AAAD-FC08-490C-9223-BE0A3EF8B7B4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42906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58AAAD-FC08-490C-9223-BE0A3EF8B7B4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25392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58AAAD-FC08-490C-9223-BE0A3EF8B7B4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436008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58AAAD-FC08-490C-9223-BE0A3EF8B7B4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36664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58AAAD-FC08-490C-9223-BE0A3EF8B7B4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95705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58AAAD-FC08-490C-9223-BE0A3EF8B7B4}" type="slidenum">
              <a:rPr lang="zh-CN" altLang="en-US" smtClean="0"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283226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95A699-AB68-4A20-99FB-6F69DC266D45}" type="slidenum">
              <a:rPr lang="zh-CN" altLang="en-US" smtClean="0"/>
              <a:pPr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54636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58AAAD-FC08-490C-9223-BE0A3EF8B7B4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4432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58AAAD-FC08-490C-9223-BE0A3EF8B7B4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92604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58AAAD-FC08-490C-9223-BE0A3EF8B7B4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56441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58AAAD-FC08-490C-9223-BE0A3EF8B7B4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71880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58AAAD-FC08-490C-9223-BE0A3EF8B7B4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86989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58AAAD-FC08-490C-9223-BE0A3EF8B7B4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6545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58AAAD-FC08-490C-9223-BE0A3EF8B7B4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6329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BF32FE40-C0D0-409B-884E-47C8CCBC07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="" xmlns:a16="http://schemas.microsoft.com/office/drawing/2014/main" id="{ABEB1996-69A8-49D4-AED5-5C0DC322DC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2C5AAACE-3851-4A26-851C-B4A11B47E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94F1F-6BF2-446A-9934-5B0916EC81F5}" type="datetimeFigureOut">
              <a:rPr lang="zh-CN" altLang="en-US" smtClean="0"/>
              <a:t>2020/9/28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F1915E4B-A5A3-427E-A06B-BDCB908D6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57C82B24-2A12-4C94-94DD-B19F900BF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9975-C836-4AEA-90DD-A5CF8F7C85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7647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14:window dir="vert"/>
      </p:transition>
    </mc:Choice>
    <mc:Fallback xmlns="">
      <p:transition spd="slow" advClick="0" advTm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D9F29F6D-8DA3-4AB3-80A5-8238CE7D3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="" xmlns:a16="http://schemas.microsoft.com/office/drawing/2014/main" id="{ABEBE127-C8B3-47B5-B885-1202F1007E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66117469-8C8C-4156-9CDC-6EF49639B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94F1F-6BF2-446A-9934-5B0916EC81F5}" type="datetimeFigureOut">
              <a:rPr lang="zh-CN" altLang="en-US" smtClean="0"/>
              <a:t>2020/9/28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ACC7E383-7C6B-4C1B-9572-65705DDCD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7B492C87-F623-43C7-9798-5FD579B6D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9975-C836-4AEA-90DD-A5CF8F7C85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2383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14:window dir="vert"/>
      </p:transition>
    </mc:Choice>
    <mc:Fallback xmlns="">
      <p:transition spd="slow" advClick="0" advTm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="" xmlns:a16="http://schemas.microsoft.com/office/drawing/2014/main" id="{ED34A06B-8A33-45C3-A680-20D76520BF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="" xmlns:a16="http://schemas.microsoft.com/office/drawing/2014/main" id="{716229C3-93B3-4E64-B7F0-E91AC34C35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A40E7884-6621-4DA2-88D4-A0FCACA9D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94F1F-6BF2-446A-9934-5B0916EC81F5}" type="datetimeFigureOut">
              <a:rPr lang="zh-CN" altLang="en-US" smtClean="0"/>
              <a:t>2020/9/28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EB365B07-9822-4DAD-BBCB-4251A058F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BB2DFA37-6890-491D-8F30-49A01F82A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9975-C836-4AEA-90DD-A5CF8F7C85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2655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14:window dir="vert"/>
      </p:transition>
    </mc:Choice>
    <mc:Fallback xmlns="">
      <p:transition spd="slow" advClick="0" advTm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9062FC1F-AACE-4FF8-81E9-7DF5D4944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="" xmlns:a16="http://schemas.microsoft.com/office/drawing/2014/main" id="{5244DEBE-6B24-46B3-9652-08836912C1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167A0C4A-A90A-4534-AA37-D7B79E602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94F1F-6BF2-446A-9934-5B0916EC81F5}" type="datetimeFigureOut">
              <a:rPr lang="zh-CN" altLang="en-US" smtClean="0"/>
              <a:t>2020/9/28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7E7B4C2F-4C03-49E0-AF7E-0A77312A6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6F356361-7DE0-45BF-A480-481A14956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9975-C836-4AEA-90DD-A5CF8F7C85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085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14:window dir="vert"/>
      </p:transition>
    </mc:Choice>
    <mc:Fallback xmlns="">
      <p:transition spd="slow" advClick="0" advTm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A7B379F0-489A-4F11-A59C-84582582E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AFC3EFFA-1EAA-4AA2-B2A6-8B3ED540D1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CCD10757-E5AF-48FF-ABD5-FEE90467A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94F1F-6BF2-446A-9934-5B0916EC81F5}" type="datetimeFigureOut">
              <a:rPr lang="zh-CN" altLang="en-US" smtClean="0"/>
              <a:t>2020/9/28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A9720C29-3CDD-47E4-9E6A-436B26F2C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6CBA4110-1223-44CC-A868-C85D4C70A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9975-C836-4AEA-90DD-A5CF8F7C85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9717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14:window dir="vert"/>
      </p:transition>
    </mc:Choice>
    <mc:Fallback xmlns="">
      <p:transition spd="slow" advClick="0" advTm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73EFF632-5D66-489C-8D17-F4E970FE4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="" xmlns:a16="http://schemas.microsoft.com/office/drawing/2014/main" id="{9A47A69E-8053-4914-84D8-0071963E3B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="" xmlns:a16="http://schemas.microsoft.com/office/drawing/2014/main" id="{0179837C-2EA8-43FD-AEEE-D9706DBA3F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="" xmlns:a16="http://schemas.microsoft.com/office/drawing/2014/main" id="{F7EFC7A8-67B0-4091-B08F-7D03BC15E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94F1F-6BF2-446A-9934-5B0916EC81F5}" type="datetimeFigureOut">
              <a:rPr lang="zh-CN" altLang="en-US" smtClean="0"/>
              <a:t>2020/9/28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="" xmlns:a16="http://schemas.microsoft.com/office/drawing/2014/main" id="{784DC1A8-72C9-4CF2-978C-E42478061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="" xmlns:a16="http://schemas.microsoft.com/office/drawing/2014/main" id="{8C5EB10D-DE65-4C92-8BDC-BBFAD9155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9975-C836-4AEA-90DD-A5CF8F7C85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9003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14:window dir="vert"/>
      </p:transition>
    </mc:Choice>
    <mc:Fallback xmlns="">
      <p:transition spd="slow" advClick="0" advTm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743F236A-EBA1-4943-8A76-31AE2D54A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89BBC80E-6C0D-48E2-9AF1-BE2702CFD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="" xmlns:a16="http://schemas.microsoft.com/office/drawing/2014/main" id="{69EFC286-55E8-4263-8D6C-0D213D6241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="" xmlns:a16="http://schemas.microsoft.com/office/drawing/2014/main" id="{D3499994-C2F2-462A-BDF1-845AA8E1BA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="" xmlns:a16="http://schemas.microsoft.com/office/drawing/2014/main" id="{44FC4EF1-57A5-4B53-AD9B-44A60A42C7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="" xmlns:a16="http://schemas.microsoft.com/office/drawing/2014/main" id="{15306DDA-AF3A-4CA5-B16C-7A37FC515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94F1F-6BF2-446A-9934-5B0916EC81F5}" type="datetimeFigureOut">
              <a:rPr lang="zh-CN" altLang="en-US" smtClean="0"/>
              <a:t>2020/9/28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="" xmlns:a16="http://schemas.microsoft.com/office/drawing/2014/main" id="{6673A3EB-ED59-439B-A675-9D1B8F2B6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="" xmlns:a16="http://schemas.microsoft.com/office/drawing/2014/main" id="{50EF32E7-A3FB-4452-8729-EBA2AE2F6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9975-C836-4AEA-90DD-A5CF8F7C85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9775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14:window dir="vert"/>
      </p:transition>
    </mc:Choice>
    <mc:Fallback xmlns="">
      <p:transition spd="slow" advClick="0" advTm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119336B8-4BCD-4F5E-8237-B1AE80CA4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="" xmlns:a16="http://schemas.microsoft.com/office/drawing/2014/main" id="{612C3998-ED7B-431A-B258-DEFA7BB7C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94F1F-6BF2-446A-9934-5B0916EC81F5}" type="datetimeFigureOut">
              <a:rPr lang="zh-CN" altLang="en-US" smtClean="0"/>
              <a:t>2020/9/28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="" xmlns:a16="http://schemas.microsoft.com/office/drawing/2014/main" id="{E3B41D7D-B2E9-4216-96F5-80683C9A1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="" xmlns:a16="http://schemas.microsoft.com/office/drawing/2014/main" id="{529D991D-8B08-43F7-BB82-76857F00E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9975-C836-4AEA-90DD-A5CF8F7C85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2173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14:window dir="vert"/>
      </p:transition>
    </mc:Choice>
    <mc:Fallback xmlns="">
      <p:transition spd="slow" advClick="0" advTm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="" xmlns:a16="http://schemas.microsoft.com/office/drawing/2014/main" id="{316537DD-857F-4472-9028-28A2B021B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94F1F-6BF2-446A-9934-5B0916EC81F5}" type="datetimeFigureOut">
              <a:rPr lang="zh-CN" altLang="en-US" smtClean="0"/>
              <a:t>2020/9/28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="" xmlns:a16="http://schemas.microsoft.com/office/drawing/2014/main" id="{0DB251DA-E43C-44AD-80F1-7AD25492B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="" xmlns:a16="http://schemas.microsoft.com/office/drawing/2014/main" id="{C4246DA4-4A74-4321-967A-A1996EA9C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9975-C836-4AEA-90DD-A5CF8F7C85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623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14:window dir="vert"/>
      </p:transition>
    </mc:Choice>
    <mc:Fallback xmlns="">
      <p:transition spd="slow" advClick="0" advTm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8EC2CFE4-5D50-4A2E-ADBD-511323C24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="" xmlns:a16="http://schemas.microsoft.com/office/drawing/2014/main" id="{62454EBD-5890-478E-9E94-C80E6BFED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="" xmlns:a16="http://schemas.microsoft.com/office/drawing/2014/main" id="{C4B1A89B-2517-44E9-A0E7-DA34939BD4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="" xmlns:a16="http://schemas.microsoft.com/office/drawing/2014/main" id="{BD3F4489-FD6C-46BC-A60E-56C3BA21A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94F1F-6BF2-446A-9934-5B0916EC81F5}" type="datetimeFigureOut">
              <a:rPr lang="zh-CN" altLang="en-US" smtClean="0"/>
              <a:t>2020/9/28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="" xmlns:a16="http://schemas.microsoft.com/office/drawing/2014/main" id="{315206CA-219F-4BB8-8E64-8DD15F95B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="" xmlns:a16="http://schemas.microsoft.com/office/drawing/2014/main" id="{3EA23502-8208-46D3-96EF-968E3BB88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9975-C836-4AEA-90DD-A5CF8F7C85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1969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14:window dir="vert"/>
      </p:transition>
    </mc:Choice>
    <mc:Fallback xmlns="">
      <p:transition spd="slow" advClick="0" advTm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94E3593D-81C0-4814-B83E-1E2B6AC7A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="" xmlns:a16="http://schemas.microsoft.com/office/drawing/2014/main" id="{D4BC978A-A96B-4EDB-A651-F5E4484FF3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="" xmlns:a16="http://schemas.microsoft.com/office/drawing/2014/main" id="{2CDE53E9-81FE-4E4E-8060-4E4BF93623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="" xmlns:a16="http://schemas.microsoft.com/office/drawing/2014/main" id="{66CD9E6D-6491-4E59-A4D0-A9040CB6B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94F1F-6BF2-446A-9934-5B0916EC81F5}" type="datetimeFigureOut">
              <a:rPr lang="zh-CN" altLang="en-US" smtClean="0"/>
              <a:t>2020/9/28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="" xmlns:a16="http://schemas.microsoft.com/office/drawing/2014/main" id="{5C7F7A7D-0B93-424E-A6AB-306E5811F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="" xmlns:a16="http://schemas.microsoft.com/office/drawing/2014/main" id="{9ADB05E9-9D64-4B10-8E21-489BD1473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9975-C836-4AEA-90DD-A5CF8F7C85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2706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14:window dir="vert"/>
      </p:transition>
    </mc:Choice>
    <mc:Fallback xmlns="">
      <p:transition spd="slow" advClick="0" advTm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="" xmlns:a16="http://schemas.microsoft.com/office/drawing/2014/main" id="{584D59C2-9B5D-41E3-A59E-960094257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0E68544D-3A2A-4F91-B5A4-6A2CE4D88C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89264D3A-E10B-4FF3-B555-C067BF9A5D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94F1F-6BF2-446A-9934-5B0916EC81F5}" type="datetimeFigureOut">
              <a:rPr lang="zh-CN" altLang="en-US" smtClean="0"/>
              <a:t>2020/9/28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D1C9907C-7EF6-477B-8901-0AAE537FA1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1A1C5A1C-C001-4E3D-8DAE-AA32539AC7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F9975-C836-4AEA-90DD-A5CF8F7C85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749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 advClick="0" advTm="0">
        <p14:window dir="vert"/>
      </p:transition>
    </mc:Choice>
    <mc:Fallback xmlns="">
      <p:transition spd="slow" advClick="0" advTm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jp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jp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1.sv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jp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="" xmlns:a16="http://schemas.microsoft.com/office/drawing/2014/main" id="{6704E714-E079-4FAE-AA4B-4FA46C9482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711" y="-20598"/>
            <a:ext cx="12215711" cy="6878598"/>
          </a:xfrm>
          <a:prstGeom prst="rect">
            <a:avLst/>
          </a:prstGeom>
        </p:spPr>
      </p:pic>
      <p:sp>
        <p:nvSpPr>
          <p:cNvPr id="2" name="圆角矩形 2">
            <a:extLst>
              <a:ext uri="{FF2B5EF4-FFF2-40B4-BE49-F238E27FC236}">
                <a16:creationId xmlns="" xmlns:a16="http://schemas.microsoft.com/office/drawing/2014/main" id="{AF3B7964-043E-4BA8-B854-84915488B26F}"/>
              </a:ext>
            </a:extLst>
          </p:cNvPr>
          <p:cNvSpPr/>
          <p:nvPr/>
        </p:nvSpPr>
        <p:spPr>
          <a:xfrm>
            <a:off x="1780072" y="2749787"/>
            <a:ext cx="8631854" cy="1337827"/>
          </a:xfrm>
          <a:prstGeom prst="roundRect">
            <a:avLst>
              <a:gd name="adj" fmla="val 50000"/>
            </a:avLst>
          </a:prstGeom>
          <a:solidFill>
            <a:srgbClr val="FBD77F"/>
          </a:solidFill>
          <a:ln w="12700" cap="flat" cmpd="sng" algn="ctr">
            <a:solidFill>
              <a:srgbClr val="FBD77F"/>
            </a:solidFill>
            <a:prstDash val="solid"/>
            <a:miter lim="800000"/>
          </a:ln>
          <a:effectLst>
            <a:glow rad="101600">
              <a:schemeClr val="accent4">
                <a:satMod val="175000"/>
                <a:alpha val="40000"/>
              </a:schemeClr>
            </a:glow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anchor="ctr"/>
          <a:lstStyle/>
          <a:p>
            <a:pPr algn="ctr"/>
            <a:r>
              <a:rPr lang="zh-TW" altLang="en-US" sz="46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第十屆第一會期立委評比</a:t>
            </a:r>
            <a:endParaRPr lang="zh-CN" altLang="en-US" sz="4600" b="1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="" xmlns:a16="http://schemas.microsoft.com/office/drawing/2014/main" id="{04F57CE5-6818-4D1D-9979-C2F411A51F84}"/>
              </a:ext>
            </a:extLst>
          </p:cNvPr>
          <p:cNvSpPr txBox="1"/>
          <p:nvPr/>
        </p:nvSpPr>
        <p:spPr>
          <a:xfrm>
            <a:off x="4387090" y="1734124"/>
            <a:ext cx="339410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zh-TW" altLang="en-US" sz="6000" b="1">
                <a:latin typeface="微軟正黑體" panose="020B0604030504040204" pitchFamily="34" charset="-120"/>
                <a:ea typeface="微軟正黑體" panose="020B0604030504040204" pitchFamily="34" charset="-120"/>
              </a:rPr>
              <a:t>口袋國會</a:t>
            </a:r>
            <a:endParaRPr lang="en-US" altLang="zh-TW" sz="6000" b="1"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pic>
        <p:nvPicPr>
          <p:cNvPr id="7" name="圖片 6">
            <a:extLst>
              <a:ext uri="{FF2B5EF4-FFF2-40B4-BE49-F238E27FC236}">
                <a16:creationId xmlns="" xmlns:a16="http://schemas.microsoft.com/office/drawing/2014/main" id="{A022464D-1B2A-49A7-9856-9DFB060906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3284376" cy="144633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8" name="圖形 17" descr="法院">
            <a:extLst>
              <a:ext uri="{FF2B5EF4-FFF2-40B4-BE49-F238E27FC236}">
                <a16:creationId xmlns="" xmlns:a16="http://schemas.microsoft.com/office/drawing/2014/main" id="{F594C0B3-70BB-40C5-B27F-AA61D3B154D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206652" y="5168123"/>
            <a:ext cx="1689877" cy="1689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408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="" xmlns:a16="http://schemas.microsoft.com/office/drawing/2014/main" id="{BA62B5F3-AA26-4268-89E4-2E923DE558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711" y="-20598"/>
            <a:ext cx="12215711" cy="6878598"/>
          </a:xfrm>
          <a:prstGeom prst="rect">
            <a:avLst/>
          </a:prstGeom>
        </p:spPr>
      </p:pic>
      <p:sp>
        <p:nvSpPr>
          <p:cNvPr id="3" name="文字方塊 2">
            <a:extLst>
              <a:ext uri="{FF2B5EF4-FFF2-40B4-BE49-F238E27FC236}">
                <a16:creationId xmlns="" xmlns:a16="http://schemas.microsoft.com/office/drawing/2014/main" id="{F9072900-AE86-487D-97EF-9A9BB291A66A}"/>
              </a:ext>
            </a:extLst>
          </p:cNvPr>
          <p:cNvSpPr txBox="1"/>
          <p:nvPr/>
        </p:nvSpPr>
        <p:spPr>
          <a:xfrm>
            <a:off x="3126166" y="13475"/>
            <a:ext cx="56360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3600" b="1" u="sng" dirty="0"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各委員會優質、優良委員</a:t>
            </a:r>
          </a:p>
        </p:txBody>
      </p:sp>
      <p:graphicFrame>
        <p:nvGraphicFramePr>
          <p:cNvPr id="8" name="內容版面配置區 3">
            <a:extLst>
              <a:ext uri="{FF2B5EF4-FFF2-40B4-BE49-F238E27FC236}">
                <a16:creationId xmlns="" xmlns:a16="http://schemas.microsoft.com/office/drawing/2014/main" id="{EC219400-3523-4F48-A812-B44C17A54C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8600121"/>
              </p:ext>
            </p:extLst>
          </p:nvPr>
        </p:nvGraphicFramePr>
        <p:xfrm>
          <a:off x="914829" y="976085"/>
          <a:ext cx="10338318" cy="4911532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90683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06927">
                  <a:extLst>
                    <a:ext uri="{9D8B030D-6E8A-4147-A177-3AD203B41FA5}">
                      <a16:colId xmlns="" xmlns:a16="http://schemas.microsoft.com/office/drawing/2014/main" val="1534792530"/>
                    </a:ext>
                  </a:extLst>
                </a:gridCol>
                <a:gridCol w="110692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6001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4823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35421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17758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177582">
                  <a:extLst>
                    <a:ext uri="{9D8B030D-6E8A-4147-A177-3AD203B41FA5}">
                      <a16:colId xmlns="" xmlns:a16="http://schemas.microsoft.com/office/drawing/2014/main" val="471653831"/>
                    </a:ext>
                  </a:extLst>
                </a:gridCol>
              </a:tblGrid>
              <a:tr h="59800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姓名</a:t>
                      </a:r>
                      <a:endParaRPr lang="zh-TW" altLang="en-US" sz="1600" b="1" i="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zh-TW" sz="16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所屬委員會</a:t>
                      </a:r>
                      <a:endParaRPr lang="zh-TW" alt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法律全文</a:t>
                      </a:r>
                      <a:endParaRPr lang="en-US" altLang="zh-TW" sz="1600" b="1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  <a:p>
                      <a:pPr algn="ctr" fontAlgn="b"/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主提案量</a:t>
                      </a:r>
                      <a:endParaRPr lang="zh-TW" alt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法律部分條文修正提案量</a:t>
                      </a:r>
                      <a:endParaRPr lang="zh-TW" alt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法律全文</a:t>
                      </a:r>
                      <a:endParaRPr lang="en-US" altLang="zh-TW" sz="1600" b="1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  <a:p>
                      <a:pPr algn="ctr" fontAlgn="b"/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主提案通過量</a:t>
                      </a:r>
                      <a:endParaRPr lang="zh-TW" alt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法律部分條文修正通過量</a:t>
                      </a:r>
                      <a:endParaRPr lang="zh-TW" alt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所屬委員會</a:t>
                      </a:r>
                      <a:endParaRPr lang="en-US" altLang="zh-TW" sz="1600" b="1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  <a:p>
                      <a:pPr algn="ctr" fontAlgn="b"/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發言次數</a:t>
                      </a:r>
                      <a:endParaRPr lang="zh-TW" alt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zh-TW" sz="16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評價</a:t>
                      </a:r>
                      <a:endParaRPr lang="zh-TW" alt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79376">
                <a:tc>
                  <a:txBody>
                    <a:bodyPr/>
                    <a:lstStyle/>
                    <a:p>
                      <a:pPr algn="ctr"/>
                      <a:r>
                        <a:rPr lang="zh-TW" sz="1400" b="1" i="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曾銘宗</a:t>
                      </a:r>
                      <a:r>
                        <a:rPr lang="en-US" altLang="zh-TW" sz="1400" b="1" i="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400" b="1" i="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國</a:t>
                      </a:r>
                      <a:r>
                        <a:rPr lang="zh-TW" altLang="zh-TW" sz="1400" b="1" i="0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，不分區</a:t>
                      </a:r>
                      <a:r>
                        <a:rPr lang="zh-TW" sz="1400" b="1" i="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  <a:endParaRPr lang="en-US" altLang="zh-TW" sz="1400" b="1" i="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TW" sz="1400" b="1" i="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5A</a:t>
                      </a:r>
                      <a:endParaRPr lang="zh-TW" sz="1400" b="1" i="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財政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優質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42841">
                <a:tc>
                  <a:txBody>
                    <a:bodyPr/>
                    <a:lstStyle/>
                    <a:p>
                      <a:pPr algn="ctr"/>
                      <a:r>
                        <a:rPr lang="zh-TW" sz="1400" b="1" i="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黃國書（民</a:t>
                      </a:r>
                      <a:r>
                        <a:rPr lang="zh-TW" altLang="zh-TW" sz="1400" b="1" i="0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，區域</a:t>
                      </a:r>
                      <a:r>
                        <a:rPr lang="zh-TW" sz="1400" b="1" i="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  <a:endParaRPr lang="en-US" altLang="zh-TW" sz="1400" b="1" i="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TW" sz="1400" b="1" i="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4A</a:t>
                      </a:r>
                      <a:endParaRPr lang="zh-TW" sz="1400" b="1" i="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教育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優質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42841">
                <a:tc>
                  <a:txBody>
                    <a:bodyPr/>
                    <a:lstStyle/>
                    <a:p>
                      <a:pPr algn="ctr"/>
                      <a:r>
                        <a:rPr lang="zh-TW" sz="1400" b="1" i="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張廖萬堅（民</a:t>
                      </a:r>
                      <a:r>
                        <a:rPr lang="zh-TW" altLang="zh-TW" sz="1400" b="1" i="0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，區域</a:t>
                      </a:r>
                      <a:r>
                        <a:rPr lang="zh-TW" sz="1400" b="1" i="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  <a:endParaRPr lang="en-US" altLang="zh-TW" sz="1400" b="1" i="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TW" sz="1400" b="1" i="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3A</a:t>
                      </a:r>
                      <a:endParaRPr lang="zh-TW" sz="1400" b="1" i="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教育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42841">
                <a:tc>
                  <a:txBody>
                    <a:bodyPr/>
                    <a:lstStyle/>
                    <a:p>
                      <a:pPr algn="ctr"/>
                      <a:r>
                        <a:rPr lang="zh-TW" sz="1400" b="1" i="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陳亭妃（民</a:t>
                      </a:r>
                      <a:r>
                        <a:rPr lang="zh-TW" altLang="zh-TW" sz="1400" b="1" i="0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，區域</a:t>
                      </a:r>
                      <a:r>
                        <a:rPr lang="zh-TW" sz="1400" b="1" i="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  <a:endParaRPr lang="en-US" altLang="zh-TW" sz="1400" b="1" i="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TW" sz="1400" b="1" i="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5A</a:t>
                      </a:r>
                      <a:endParaRPr lang="zh-TW" sz="1400" b="1" i="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經濟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優質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42841">
                <a:tc>
                  <a:txBody>
                    <a:bodyPr/>
                    <a:lstStyle/>
                    <a:p>
                      <a:pPr algn="ctr"/>
                      <a:r>
                        <a:rPr lang="zh-TW" sz="1400" b="1" i="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蘇治芬（民</a:t>
                      </a:r>
                      <a:r>
                        <a:rPr lang="zh-TW" altLang="zh-TW" sz="1400" b="1" i="0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，區域</a:t>
                      </a:r>
                      <a:r>
                        <a:rPr lang="zh-TW" sz="1400" b="1" i="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  <a:endParaRPr lang="en-US" altLang="zh-TW" sz="1400" b="1" i="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TW" sz="1400" b="1" i="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5A</a:t>
                      </a:r>
                      <a:endParaRPr lang="zh-TW" sz="1400" b="1" i="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經濟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優質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42841">
                <a:tc>
                  <a:txBody>
                    <a:bodyPr/>
                    <a:lstStyle/>
                    <a:p>
                      <a:pPr algn="ctr"/>
                      <a:r>
                        <a:rPr lang="zh-TW" sz="1400" b="1" i="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賴瑞隆（民</a:t>
                      </a:r>
                      <a:r>
                        <a:rPr lang="zh-TW" altLang="zh-TW" sz="1400" b="1" i="0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，區域</a:t>
                      </a:r>
                      <a:r>
                        <a:rPr lang="zh-TW" sz="1400" b="1" i="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  <a:endParaRPr lang="en-US" altLang="zh-TW" sz="1400" b="1" i="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TW" sz="1400" b="1" i="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4A</a:t>
                      </a:r>
                      <a:endParaRPr lang="zh-TW" sz="1400" b="1" i="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經濟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優質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09973">
                <a:tc>
                  <a:txBody>
                    <a:bodyPr/>
                    <a:lstStyle/>
                    <a:p>
                      <a:pPr algn="ctr"/>
                      <a:r>
                        <a:rPr lang="zh-TW" sz="1400" b="1" i="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謝衣鳯（國</a:t>
                      </a:r>
                      <a:r>
                        <a:rPr lang="zh-TW" altLang="zh-TW" sz="1400" b="1" i="0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，區域</a:t>
                      </a:r>
                      <a:r>
                        <a:rPr lang="zh-TW" sz="1400" b="1" i="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  <a:endParaRPr lang="en-US" altLang="zh-TW" sz="1400" b="1" i="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TW" sz="1400" b="1" i="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4A</a:t>
                      </a:r>
                      <a:endParaRPr lang="zh-TW" sz="1400" b="1" i="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經濟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優質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509973">
                <a:tc>
                  <a:txBody>
                    <a:bodyPr/>
                    <a:lstStyle/>
                    <a:p>
                      <a:pPr algn="ctr"/>
                      <a:r>
                        <a:rPr lang="zh-TW" sz="1400" b="1" i="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楊瓊瓔（國</a:t>
                      </a:r>
                      <a:r>
                        <a:rPr lang="zh-TW" altLang="zh-TW" sz="1400" b="1" i="0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，區域</a:t>
                      </a:r>
                      <a:r>
                        <a:rPr lang="zh-TW" sz="1400" b="1" i="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  <a:endParaRPr lang="en-US" altLang="zh-TW" sz="1400" b="1" i="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TW" sz="1400" b="1" i="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3A</a:t>
                      </a:r>
                      <a:endParaRPr lang="zh-TW" sz="1400" b="1" i="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經濟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  <a:endParaRPr lang="zh-TW" altLang="zh-TW" sz="16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78008148"/>
                  </a:ext>
                </a:extLst>
              </a:tr>
            </a:tbl>
          </a:graphicData>
        </a:graphic>
      </p:graphicFrame>
      <p:sp>
        <p:nvSpPr>
          <p:cNvPr id="6" name="矩形: 圓角 5">
            <a:extLst>
              <a:ext uri="{FF2B5EF4-FFF2-40B4-BE49-F238E27FC236}">
                <a16:creationId xmlns="" xmlns:a16="http://schemas.microsoft.com/office/drawing/2014/main" id="{BFA10F9B-08EC-4114-A5B3-0172F84A7BD2}"/>
              </a:ext>
            </a:extLst>
          </p:cNvPr>
          <p:cNvSpPr/>
          <p:nvPr/>
        </p:nvSpPr>
        <p:spPr>
          <a:xfrm>
            <a:off x="344461" y="131980"/>
            <a:ext cx="1419025" cy="5371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zh-TW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2.</a:t>
            </a:r>
            <a:r>
              <a:rPr kumimoji="1" lang="zh-TW" altLang="en-US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委員會</a:t>
            </a:r>
            <a:endParaRPr kumimoji="1" lang="zh-TW" altLang="en-US" sz="2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儷黑 Pro"/>
            </a:endParaRPr>
          </a:p>
        </p:txBody>
      </p:sp>
    </p:spTree>
    <p:extLst>
      <p:ext uri="{BB962C8B-B14F-4D97-AF65-F5344CB8AC3E}">
        <p14:creationId xmlns:p14="http://schemas.microsoft.com/office/powerpoint/2010/main" val="4279349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="" xmlns:a16="http://schemas.microsoft.com/office/drawing/2014/main" id="{BA62B5F3-AA26-4268-89E4-2E923DE558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711" y="-20598"/>
            <a:ext cx="12215711" cy="6878598"/>
          </a:xfrm>
          <a:prstGeom prst="rect">
            <a:avLst/>
          </a:prstGeom>
        </p:spPr>
      </p:pic>
      <p:sp>
        <p:nvSpPr>
          <p:cNvPr id="21" name="矩形: 圓角 20">
            <a:extLst>
              <a:ext uri="{FF2B5EF4-FFF2-40B4-BE49-F238E27FC236}">
                <a16:creationId xmlns="" xmlns:a16="http://schemas.microsoft.com/office/drawing/2014/main" id="{36BBC586-2887-4DE7-A583-6CD049D2D14E}"/>
              </a:ext>
            </a:extLst>
          </p:cNvPr>
          <p:cNvSpPr/>
          <p:nvPr/>
        </p:nvSpPr>
        <p:spPr>
          <a:xfrm>
            <a:off x="344461" y="131980"/>
            <a:ext cx="1111115" cy="5371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zh-TW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3.</a:t>
            </a:r>
            <a:r>
              <a:rPr kumimoji="1" lang="zh-TW" altLang="en-US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黨團</a:t>
            </a:r>
            <a:endParaRPr kumimoji="1" lang="zh-TW" altLang="en-US" sz="2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儷黑 Pro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="" xmlns:a16="http://schemas.microsoft.com/office/drawing/2014/main" id="{727832E1-07CD-4BD1-B24B-D2C0A48967AD}"/>
              </a:ext>
            </a:extLst>
          </p:cNvPr>
          <p:cNvSpPr txBox="1"/>
          <p:nvPr/>
        </p:nvSpPr>
        <p:spPr>
          <a:xfrm>
            <a:off x="4437677" y="245636"/>
            <a:ext cx="351667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zh-TW" altLang="en-US" sz="3600" b="1" u="sng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評比指標：</a:t>
            </a:r>
            <a:r>
              <a:rPr kumimoji="1" lang="zh-TW" altLang="en-US" sz="3600" b="1" u="sng"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黨團</a:t>
            </a:r>
            <a:endParaRPr kumimoji="1" lang="zh-TW" altLang="en-US" sz="3600" b="1" u="sng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儷黑 Pro"/>
            </a:endParaRPr>
          </a:p>
        </p:txBody>
      </p:sp>
      <p:graphicFrame>
        <p:nvGraphicFramePr>
          <p:cNvPr id="7" name="資料圖表 4">
            <a:extLst>
              <a:ext uri="{FF2B5EF4-FFF2-40B4-BE49-F238E27FC236}">
                <a16:creationId xmlns="" xmlns:a16="http://schemas.microsoft.com/office/drawing/2014/main" id="{9270923D-13F8-48EF-8EE0-9283D05AC7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4052666"/>
              </p:ext>
            </p:extLst>
          </p:nvPr>
        </p:nvGraphicFramePr>
        <p:xfrm>
          <a:off x="1386809" y="1237939"/>
          <a:ext cx="10397753" cy="50512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008060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="" xmlns:a16="http://schemas.microsoft.com/office/drawing/2014/main" id="{BA62B5F3-AA26-4268-89E4-2E923DE558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711" y="-20598"/>
            <a:ext cx="12215711" cy="6878598"/>
          </a:xfrm>
          <a:prstGeom prst="rect">
            <a:avLst/>
          </a:prstGeom>
        </p:spPr>
      </p:pic>
      <p:sp>
        <p:nvSpPr>
          <p:cNvPr id="22" name="文字方塊 21">
            <a:extLst>
              <a:ext uri="{FF2B5EF4-FFF2-40B4-BE49-F238E27FC236}">
                <a16:creationId xmlns="" xmlns:a16="http://schemas.microsoft.com/office/drawing/2014/main" id="{16C3F140-8D45-4D56-A14E-7D7C8AB8CA70}"/>
              </a:ext>
            </a:extLst>
          </p:cNvPr>
          <p:cNvSpPr txBox="1"/>
          <p:nvPr/>
        </p:nvSpPr>
        <p:spPr>
          <a:xfrm>
            <a:off x="4446814" y="510255"/>
            <a:ext cx="39701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zh-TW" altLang="en-US" sz="3600" b="1" u="sng"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黨團</a:t>
            </a:r>
            <a:r>
              <a:rPr kumimoji="1" lang="zh-TW" altLang="en-US" sz="3600" b="1" u="sng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各指標縱覽</a:t>
            </a:r>
            <a:endParaRPr kumimoji="1" lang="zh-TW" altLang="en-US" sz="3600" b="1" u="sng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儷黑 Pro"/>
            </a:endParaRPr>
          </a:p>
        </p:txBody>
      </p:sp>
      <p:grpSp>
        <p:nvGrpSpPr>
          <p:cNvPr id="5" name="群組 4">
            <a:extLst>
              <a:ext uri="{FF2B5EF4-FFF2-40B4-BE49-F238E27FC236}">
                <a16:creationId xmlns="" xmlns:a16="http://schemas.microsoft.com/office/drawing/2014/main" id="{FE6D933E-84DA-4BA1-9199-CC135BFD6FE7}"/>
              </a:ext>
            </a:extLst>
          </p:cNvPr>
          <p:cNvGrpSpPr/>
          <p:nvPr/>
        </p:nvGrpSpPr>
        <p:grpSpPr>
          <a:xfrm>
            <a:off x="1520369" y="2426698"/>
            <a:ext cx="8756434" cy="2186292"/>
            <a:chOff x="1520369" y="2426698"/>
            <a:chExt cx="8756434" cy="2186292"/>
          </a:xfrm>
        </p:grpSpPr>
        <p:grpSp>
          <p:nvGrpSpPr>
            <p:cNvPr id="6" name="群組 5">
              <a:extLst>
                <a:ext uri="{FF2B5EF4-FFF2-40B4-BE49-F238E27FC236}">
                  <a16:creationId xmlns="" xmlns:a16="http://schemas.microsoft.com/office/drawing/2014/main" id="{8186851F-A03C-4698-B4CD-AB6AA1B6F7C1}"/>
                </a:ext>
              </a:extLst>
            </p:cNvPr>
            <p:cNvGrpSpPr/>
            <p:nvPr/>
          </p:nvGrpSpPr>
          <p:grpSpPr>
            <a:xfrm>
              <a:off x="1520369" y="2426698"/>
              <a:ext cx="8756434" cy="2186292"/>
              <a:chOff x="650438" y="1194241"/>
              <a:chExt cx="8756434" cy="2186292"/>
            </a:xfrm>
          </p:grpSpPr>
          <p:sp>
            <p:nvSpPr>
              <p:cNvPr id="8" name="手繪多邊形: 圖案 7">
                <a:extLst>
                  <a:ext uri="{FF2B5EF4-FFF2-40B4-BE49-F238E27FC236}">
                    <a16:creationId xmlns="" xmlns:a16="http://schemas.microsoft.com/office/drawing/2014/main" id="{DEC1920B-B58E-4944-8D1F-BB8AB4541E4B}"/>
                  </a:ext>
                </a:extLst>
              </p:cNvPr>
              <p:cNvSpPr/>
              <p:nvPr/>
            </p:nvSpPr>
            <p:spPr>
              <a:xfrm>
                <a:off x="3844454" y="1194241"/>
                <a:ext cx="5562418" cy="683216"/>
              </a:xfrm>
              <a:custGeom>
                <a:avLst/>
                <a:gdLst>
                  <a:gd name="connsiteX0" fmla="*/ 0 w 7329426"/>
                  <a:gd name="connsiteY0" fmla="*/ 85402 h 683216"/>
                  <a:gd name="connsiteX1" fmla="*/ 6987818 w 7329426"/>
                  <a:gd name="connsiteY1" fmla="*/ 85402 h 683216"/>
                  <a:gd name="connsiteX2" fmla="*/ 6987818 w 7329426"/>
                  <a:gd name="connsiteY2" fmla="*/ 0 h 683216"/>
                  <a:gd name="connsiteX3" fmla="*/ 7329426 w 7329426"/>
                  <a:gd name="connsiteY3" fmla="*/ 341608 h 683216"/>
                  <a:gd name="connsiteX4" fmla="*/ 6987818 w 7329426"/>
                  <a:gd name="connsiteY4" fmla="*/ 683216 h 683216"/>
                  <a:gd name="connsiteX5" fmla="*/ 6987818 w 7329426"/>
                  <a:gd name="connsiteY5" fmla="*/ 597814 h 683216"/>
                  <a:gd name="connsiteX6" fmla="*/ 0 w 7329426"/>
                  <a:gd name="connsiteY6" fmla="*/ 597814 h 683216"/>
                  <a:gd name="connsiteX7" fmla="*/ 0 w 7329426"/>
                  <a:gd name="connsiteY7" fmla="*/ 85402 h 683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329426" h="683216">
                    <a:moveTo>
                      <a:pt x="0" y="85402"/>
                    </a:moveTo>
                    <a:lnTo>
                      <a:pt x="6987818" y="85402"/>
                    </a:lnTo>
                    <a:lnTo>
                      <a:pt x="6987818" y="0"/>
                    </a:lnTo>
                    <a:lnTo>
                      <a:pt x="7329426" y="341608"/>
                    </a:lnTo>
                    <a:lnTo>
                      <a:pt x="6987818" y="683216"/>
                    </a:lnTo>
                    <a:lnTo>
                      <a:pt x="6987818" y="597814"/>
                    </a:lnTo>
                    <a:lnTo>
                      <a:pt x="0" y="597814"/>
                    </a:lnTo>
                    <a:lnTo>
                      <a:pt x="0" y="85402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spcFirstLastPara="0" vert="horz" wrap="square" lIns="10160" tIns="95562" rIns="266366" bIns="95562" numCol="1" spcCol="1270" anchor="ctr" anchorCtr="0">
                <a:noAutofit/>
              </a:bodyPr>
              <a:lstStyle/>
              <a:p>
                <a:pPr marL="171450" lvl="1" indent="-171450" algn="l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zh-TW" b="1" kern="120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平均值</a:t>
                </a:r>
                <a:r>
                  <a:rPr lang="en-US" altLang="zh-TW" b="1" kern="120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29.25</a:t>
                </a:r>
                <a:r>
                  <a:rPr lang="zh-TW" b="1" kern="120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，最大值</a:t>
                </a:r>
                <a:r>
                  <a:rPr lang="en-US" altLang="zh-TW" b="1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58</a:t>
                </a:r>
                <a:r>
                  <a:rPr lang="zh-TW" b="1" kern="120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，最小值</a:t>
                </a:r>
                <a:r>
                  <a:rPr lang="en-US" altLang="zh-TW" b="1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3</a:t>
                </a:r>
                <a:r>
                  <a:rPr lang="zh-TW" b="1" kern="120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，</a:t>
                </a:r>
                <a:r>
                  <a:rPr lang="zh-TW" altLang="en-US" b="1" kern="120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總數</a:t>
                </a:r>
                <a:r>
                  <a:rPr lang="en-US" altLang="zh-TW" b="1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117</a:t>
                </a:r>
                <a:r>
                  <a:rPr lang="zh-TW" altLang="en-US" b="1" kern="120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案</a:t>
                </a:r>
                <a:endParaRPr lang="zh-TW" altLang="en-US" sz="2000" kern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微軟正黑體"/>
                </a:endParaRPr>
              </a:p>
            </p:txBody>
          </p:sp>
          <p:sp>
            <p:nvSpPr>
              <p:cNvPr id="9" name="手繪多邊形: 圖案 8">
                <a:extLst>
                  <a:ext uri="{FF2B5EF4-FFF2-40B4-BE49-F238E27FC236}">
                    <a16:creationId xmlns="" xmlns:a16="http://schemas.microsoft.com/office/drawing/2014/main" id="{13F2F175-E298-4CBB-85E2-D86306F4D2BF}"/>
                  </a:ext>
                </a:extLst>
              </p:cNvPr>
              <p:cNvSpPr/>
              <p:nvPr/>
            </p:nvSpPr>
            <p:spPr>
              <a:xfrm>
                <a:off x="650438" y="1194241"/>
                <a:ext cx="3194015" cy="683216"/>
              </a:xfrm>
              <a:custGeom>
                <a:avLst/>
                <a:gdLst>
                  <a:gd name="connsiteX0" fmla="*/ 0 w 3194017"/>
                  <a:gd name="connsiteY0" fmla="*/ 113872 h 683216"/>
                  <a:gd name="connsiteX1" fmla="*/ 113872 w 3194017"/>
                  <a:gd name="connsiteY1" fmla="*/ 0 h 683216"/>
                  <a:gd name="connsiteX2" fmla="*/ 3080145 w 3194017"/>
                  <a:gd name="connsiteY2" fmla="*/ 0 h 683216"/>
                  <a:gd name="connsiteX3" fmla="*/ 3194017 w 3194017"/>
                  <a:gd name="connsiteY3" fmla="*/ 113872 h 683216"/>
                  <a:gd name="connsiteX4" fmla="*/ 3194017 w 3194017"/>
                  <a:gd name="connsiteY4" fmla="*/ 569344 h 683216"/>
                  <a:gd name="connsiteX5" fmla="*/ 3080145 w 3194017"/>
                  <a:gd name="connsiteY5" fmla="*/ 683216 h 683216"/>
                  <a:gd name="connsiteX6" fmla="*/ 113872 w 3194017"/>
                  <a:gd name="connsiteY6" fmla="*/ 683216 h 683216"/>
                  <a:gd name="connsiteX7" fmla="*/ 0 w 3194017"/>
                  <a:gd name="connsiteY7" fmla="*/ 569344 h 683216"/>
                  <a:gd name="connsiteX8" fmla="*/ 0 w 3194017"/>
                  <a:gd name="connsiteY8" fmla="*/ 113872 h 683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194017" h="683216">
                    <a:moveTo>
                      <a:pt x="0" y="113872"/>
                    </a:moveTo>
                    <a:cubicBezTo>
                      <a:pt x="0" y="50982"/>
                      <a:pt x="50982" y="0"/>
                      <a:pt x="113872" y="0"/>
                    </a:cubicBezTo>
                    <a:lnTo>
                      <a:pt x="3080145" y="0"/>
                    </a:lnTo>
                    <a:cubicBezTo>
                      <a:pt x="3143035" y="0"/>
                      <a:pt x="3194017" y="50982"/>
                      <a:pt x="3194017" y="113872"/>
                    </a:cubicBezTo>
                    <a:lnTo>
                      <a:pt x="3194017" y="569344"/>
                    </a:lnTo>
                    <a:cubicBezTo>
                      <a:pt x="3194017" y="632234"/>
                      <a:pt x="3143035" y="683216"/>
                      <a:pt x="3080145" y="683216"/>
                    </a:cubicBezTo>
                    <a:lnTo>
                      <a:pt x="113872" y="683216"/>
                    </a:lnTo>
                    <a:cubicBezTo>
                      <a:pt x="50982" y="683216"/>
                      <a:pt x="0" y="632234"/>
                      <a:pt x="0" y="569344"/>
                    </a:cubicBezTo>
                    <a:lnTo>
                      <a:pt x="0" y="113872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spcFirstLastPara="0" vert="horz" wrap="square" lIns="101932" tIns="67642" rIns="101932" bIns="67642" numCol="1" spcCol="1270" anchor="ctr" anchorCtr="0">
                <a:noAutofit/>
              </a:bodyPr>
              <a:lstStyle/>
              <a:p>
                <a:pPr marL="0" lvl="0" indent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zh-TW" altLang="en-US" sz="1800" b="1" kern="1200">
                    <a:latin typeface="微軟正黑體"/>
                    <a:ea typeface="微軟正黑體"/>
                    <a:cs typeface="微軟正黑體"/>
                  </a:rPr>
                  <a:t>提案總量</a:t>
                </a:r>
                <a:endParaRPr lang="zh-TW" altLang="en-US" sz="1800" b="1" kern="1200" dirty="0">
                  <a:latin typeface="微軟正黑體"/>
                  <a:ea typeface="微軟正黑體"/>
                  <a:cs typeface="微軟正黑體"/>
                </a:endParaRPr>
              </a:p>
            </p:txBody>
          </p:sp>
          <p:sp>
            <p:nvSpPr>
              <p:cNvPr id="12" name="手繪多邊形: 圖案 11">
                <a:extLst>
                  <a:ext uri="{FF2B5EF4-FFF2-40B4-BE49-F238E27FC236}">
                    <a16:creationId xmlns="" xmlns:a16="http://schemas.microsoft.com/office/drawing/2014/main" id="{8E91BC64-FB97-4493-9EED-A91511A0570E}"/>
                  </a:ext>
                </a:extLst>
              </p:cNvPr>
              <p:cNvSpPr/>
              <p:nvPr/>
            </p:nvSpPr>
            <p:spPr>
              <a:xfrm>
                <a:off x="3844454" y="2697317"/>
                <a:ext cx="5562416" cy="683216"/>
              </a:xfrm>
              <a:custGeom>
                <a:avLst/>
                <a:gdLst>
                  <a:gd name="connsiteX0" fmla="*/ 0 w 7329426"/>
                  <a:gd name="connsiteY0" fmla="*/ 85402 h 683216"/>
                  <a:gd name="connsiteX1" fmla="*/ 6987818 w 7329426"/>
                  <a:gd name="connsiteY1" fmla="*/ 85402 h 683216"/>
                  <a:gd name="connsiteX2" fmla="*/ 6987818 w 7329426"/>
                  <a:gd name="connsiteY2" fmla="*/ 0 h 683216"/>
                  <a:gd name="connsiteX3" fmla="*/ 7329426 w 7329426"/>
                  <a:gd name="connsiteY3" fmla="*/ 341608 h 683216"/>
                  <a:gd name="connsiteX4" fmla="*/ 6987818 w 7329426"/>
                  <a:gd name="connsiteY4" fmla="*/ 683216 h 683216"/>
                  <a:gd name="connsiteX5" fmla="*/ 6987818 w 7329426"/>
                  <a:gd name="connsiteY5" fmla="*/ 597814 h 683216"/>
                  <a:gd name="connsiteX6" fmla="*/ 0 w 7329426"/>
                  <a:gd name="connsiteY6" fmla="*/ 597814 h 683216"/>
                  <a:gd name="connsiteX7" fmla="*/ 0 w 7329426"/>
                  <a:gd name="connsiteY7" fmla="*/ 85402 h 683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329426" h="683216">
                    <a:moveTo>
                      <a:pt x="0" y="85402"/>
                    </a:moveTo>
                    <a:lnTo>
                      <a:pt x="6987818" y="85402"/>
                    </a:lnTo>
                    <a:lnTo>
                      <a:pt x="6987818" y="0"/>
                    </a:lnTo>
                    <a:lnTo>
                      <a:pt x="7329426" y="341608"/>
                    </a:lnTo>
                    <a:lnTo>
                      <a:pt x="6987818" y="683216"/>
                    </a:lnTo>
                    <a:lnTo>
                      <a:pt x="6987818" y="597814"/>
                    </a:lnTo>
                    <a:lnTo>
                      <a:pt x="0" y="597814"/>
                    </a:lnTo>
                    <a:lnTo>
                      <a:pt x="0" y="85402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spcFirstLastPara="0" vert="horz" wrap="square" lIns="11430" tIns="96832" rIns="267636" bIns="96832" numCol="1" spcCol="1270" anchor="ctr" anchorCtr="0">
                <a:noAutofit/>
              </a:bodyPr>
              <a:lstStyle/>
              <a:p>
                <a:pPr marL="171450" lvl="1" indent="-171450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zh-TW" altLang="zh-TW" sz="1800" b="1">
                    <a:effectLst/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平均值</a:t>
                </a:r>
                <a:r>
                  <a:rPr lang="en-US" altLang="zh-TW" b="1"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24</a:t>
                </a:r>
                <a:r>
                  <a:rPr lang="zh-TW" altLang="zh-TW" sz="1800" b="1">
                    <a:effectLst/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，最大值</a:t>
                </a:r>
                <a:r>
                  <a:rPr lang="en-US" altLang="zh-TW" b="1"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48</a:t>
                </a:r>
                <a:r>
                  <a:rPr lang="zh-TW" altLang="zh-TW" sz="1800" b="1">
                    <a:effectLst/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，最小值</a:t>
                </a:r>
                <a:r>
                  <a:rPr lang="en-US" altLang="zh-TW" b="1"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2</a:t>
                </a:r>
                <a:r>
                  <a:rPr lang="zh-TW" altLang="zh-TW" sz="1800" b="1">
                    <a:effectLst/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，</a:t>
                </a:r>
                <a:r>
                  <a:rPr lang="zh-TW" altLang="en-US" sz="1800" b="1">
                    <a:effectLst/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總數</a:t>
                </a:r>
                <a:r>
                  <a:rPr lang="en-US" altLang="zh-TW" b="1"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96</a:t>
                </a:r>
                <a:r>
                  <a:rPr lang="zh-TW" altLang="en-US" sz="1800" b="1">
                    <a:effectLst/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案</a:t>
                </a:r>
                <a:endParaRPr lang="zh-TW" altLang="en-US" sz="1800" kern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微軟正黑體"/>
                </a:endParaRPr>
              </a:p>
            </p:txBody>
          </p:sp>
          <p:sp>
            <p:nvSpPr>
              <p:cNvPr id="13" name="手繪多邊形: 圖案 12">
                <a:extLst>
                  <a:ext uri="{FF2B5EF4-FFF2-40B4-BE49-F238E27FC236}">
                    <a16:creationId xmlns="" xmlns:a16="http://schemas.microsoft.com/office/drawing/2014/main" id="{2A17A22C-8649-4F32-987B-1261DED42EA3}"/>
                  </a:ext>
                </a:extLst>
              </p:cNvPr>
              <p:cNvSpPr/>
              <p:nvPr/>
            </p:nvSpPr>
            <p:spPr>
              <a:xfrm>
                <a:off x="650438" y="2697317"/>
                <a:ext cx="3194016" cy="683216"/>
              </a:xfrm>
              <a:custGeom>
                <a:avLst/>
                <a:gdLst>
                  <a:gd name="connsiteX0" fmla="*/ 0 w 3119403"/>
                  <a:gd name="connsiteY0" fmla="*/ 113872 h 683216"/>
                  <a:gd name="connsiteX1" fmla="*/ 113872 w 3119403"/>
                  <a:gd name="connsiteY1" fmla="*/ 0 h 683216"/>
                  <a:gd name="connsiteX2" fmla="*/ 3005531 w 3119403"/>
                  <a:gd name="connsiteY2" fmla="*/ 0 h 683216"/>
                  <a:gd name="connsiteX3" fmla="*/ 3119403 w 3119403"/>
                  <a:gd name="connsiteY3" fmla="*/ 113872 h 683216"/>
                  <a:gd name="connsiteX4" fmla="*/ 3119403 w 3119403"/>
                  <a:gd name="connsiteY4" fmla="*/ 569344 h 683216"/>
                  <a:gd name="connsiteX5" fmla="*/ 3005531 w 3119403"/>
                  <a:gd name="connsiteY5" fmla="*/ 683216 h 683216"/>
                  <a:gd name="connsiteX6" fmla="*/ 113872 w 3119403"/>
                  <a:gd name="connsiteY6" fmla="*/ 683216 h 683216"/>
                  <a:gd name="connsiteX7" fmla="*/ 0 w 3119403"/>
                  <a:gd name="connsiteY7" fmla="*/ 569344 h 683216"/>
                  <a:gd name="connsiteX8" fmla="*/ 0 w 3119403"/>
                  <a:gd name="connsiteY8" fmla="*/ 113872 h 683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119403" h="683216">
                    <a:moveTo>
                      <a:pt x="0" y="113872"/>
                    </a:moveTo>
                    <a:cubicBezTo>
                      <a:pt x="0" y="50982"/>
                      <a:pt x="50982" y="0"/>
                      <a:pt x="113872" y="0"/>
                    </a:cubicBezTo>
                    <a:lnTo>
                      <a:pt x="3005531" y="0"/>
                    </a:lnTo>
                    <a:cubicBezTo>
                      <a:pt x="3068421" y="0"/>
                      <a:pt x="3119403" y="50982"/>
                      <a:pt x="3119403" y="113872"/>
                    </a:cubicBezTo>
                    <a:lnTo>
                      <a:pt x="3119403" y="569344"/>
                    </a:lnTo>
                    <a:cubicBezTo>
                      <a:pt x="3119403" y="632234"/>
                      <a:pt x="3068421" y="683216"/>
                      <a:pt x="3005531" y="683216"/>
                    </a:cubicBezTo>
                    <a:lnTo>
                      <a:pt x="113872" y="683216"/>
                    </a:lnTo>
                    <a:cubicBezTo>
                      <a:pt x="50982" y="683216"/>
                      <a:pt x="0" y="632234"/>
                      <a:pt x="0" y="569344"/>
                    </a:cubicBezTo>
                    <a:lnTo>
                      <a:pt x="0" y="113872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spcFirstLastPara="0" vert="horz" wrap="square" lIns="101932" tIns="67642" rIns="101932" bIns="67642" numCol="1" spcCol="1270" anchor="ctr" anchorCtr="0">
                <a:noAutofit/>
              </a:bodyPr>
              <a:lstStyle/>
              <a:p>
                <a:pPr marL="0" lvl="0" indent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zh-TW" altLang="en-US" sz="1800" b="1" kern="1200" dirty="0">
                    <a:latin typeface="微軟正黑體"/>
                    <a:ea typeface="微軟正黑體"/>
                    <a:cs typeface="微軟正黑體"/>
                  </a:rPr>
                  <a:t>法律部分條文修正提案量</a:t>
                </a:r>
              </a:p>
            </p:txBody>
          </p:sp>
        </p:grpSp>
        <p:sp>
          <p:nvSpPr>
            <p:cNvPr id="2" name="手繪多邊形: 圖案 1">
              <a:extLst>
                <a:ext uri="{FF2B5EF4-FFF2-40B4-BE49-F238E27FC236}">
                  <a16:creationId xmlns="" xmlns:a16="http://schemas.microsoft.com/office/drawing/2014/main" id="{0B7032F6-D319-4297-BC86-497E1B603F62}"/>
                </a:ext>
              </a:extLst>
            </p:cNvPr>
            <p:cNvSpPr/>
            <p:nvPr/>
          </p:nvSpPr>
          <p:spPr>
            <a:xfrm>
              <a:off x="4714385" y="3178236"/>
              <a:ext cx="5562418" cy="683216"/>
            </a:xfrm>
            <a:custGeom>
              <a:avLst/>
              <a:gdLst>
                <a:gd name="connsiteX0" fmla="*/ 0 w 7329426"/>
                <a:gd name="connsiteY0" fmla="*/ 85402 h 683216"/>
                <a:gd name="connsiteX1" fmla="*/ 6987818 w 7329426"/>
                <a:gd name="connsiteY1" fmla="*/ 85402 h 683216"/>
                <a:gd name="connsiteX2" fmla="*/ 6987818 w 7329426"/>
                <a:gd name="connsiteY2" fmla="*/ 0 h 683216"/>
                <a:gd name="connsiteX3" fmla="*/ 7329426 w 7329426"/>
                <a:gd name="connsiteY3" fmla="*/ 341608 h 683216"/>
                <a:gd name="connsiteX4" fmla="*/ 6987818 w 7329426"/>
                <a:gd name="connsiteY4" fmla="*/ 683216 h 683216"/>
                <a:gd name="connsiteX5" fmla="*/ 6987818 w 7329426"/>
                <a:gd name="connsiteY5" fmla="*/ 597814 h 683216"/>
                <a:gd name="connsiteX6" fmla="*/ 0 w 7329426"/>
                <a:gd name="connsiteY6" fmla="*/ 597814 h 683216"/>
                <a:gd name="connsiteX7" fmla="*/ 0 w 7329426"/>
                <a:gd name="connsiteY7" fmla="*/ 85402 h 683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329426" h="683216">
                  <a:moveTo>
                    <a:pt x="0" y="85402"/>
                  </a:moveTo>
                  <a:lnTo>
                    <a:pt x="6987818" y="85402"/>
                  </a:lnTo>
                  <a:lnTo>
                    <a:pt x="6987818" y="0"/>
                  </a:lnTo>
                  <a:lnTo>
                    <a:pt x="7329426" y="341608"/>
                  </a:lnTo>
                  <a:lnTo>
                    <a:pt x="6987818" y="683216"/>
                  </a:lnTo>
                  <a:lnTo>
                    <a:pt x="6987818" y="597814"/>
                  </a:lnTo>
                  <a:lnTo>
                    <a:pt x="0" y="597814"/>
                  </a:lnTo>
                  <a:lnTo>
                    <a:pt x="0" y="85402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10160" tIns="95562" rIns="266366" bIns="95562" numCol="1" spcCol="1270" anchor="ctr" anchorCtr="0">
              <a:noAutofit/>
            </a:bodyPr>
            <a:lstStyle/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zh-TW" b="1" kern="12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平均值</a:t>
              </a:r>
              <a:r>
                <a:rPr lang="en-US" altLang="zh-TW" b="1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5.25</a:t>
              </a:r>
              <a:r>
                <a:rPr lang="zh-TW" b="1" kern="12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，最大值</a:t>
              </a:r>
              <a:r>
                <a:rPr lang="en-US" altLang="zh-TW" b="1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10</a:t>
              </a:r>
              <a:r>
                <a:rPr lang="zh-TW" b="1" kern="12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，最小值</a:t>
              </a:r>
              <a:r>
                <a:rPr lang="en-US" b="1" kern="12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0</a:t>
              </a:r>
              <a:r>
                <a:rPr lang="zh-TW" b="1" kern="12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</a:t>
              </a:r>
              <a:r>
                <a:rPr lang="zh-TW" altLang="en-US" b="1" kern="12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總數</a:t>
              </a:r>
              <a:r>
                <a:rPr lang="en-US" altLang="zh-TW" b="1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21</a:t>
              </a:r>
              <a:r>
                <a:rPr lang="zh-TW" altLang="en-US" b="1" kern="12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案</a:t>
              </a:r>
              <a:endParaRPr lang="zh-TW" altLang="en-US" sz="2000" kern="1200" dirty="0"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endParaRPr>
            </a:p>
          </p:txBody>
        </p:sp>
        <p:sp>
          <p:nvSpPr>
            <p:cNvPr id="3" name="手繪多邊形: 圖案 2">
              <a:extLst>
                <a:ext uri="{FF2B5EF4-FFF2-40B4-BE49-F238E27FC236}">
                  <a16:creationId xmlns="" xmlns:a16="http://schemas.microsoft.com/office/drawing/2014/main" id="{A2C105CE-B215-49EB-83BE-519D3E3C0ADC}"/>
                </a:ext>
              </a:extLst>
            </p:cNvPr>
            <p:cNvSpPr/>
            <p:nvPr/>
          </p:nvSpPr>
          <p:spPr>
            <a:xfrm>
              <a:off x="1520369" y="3178236"/>
              <a:ext cx="3194015" cy="683216"/>
            </a:xfrm>
            <a:custGeom>
              <a:avLst/>
              <a:gdLst>
                <a:gd name="connsiteX0" fmla="*/ 0 w 3194017"/>
                <a:gd name="connsiteY0" fmla="*/ 113872 h 683216"/>
                <a:gd name="connsiteX1" fmla="*/ 113872 w 3194017"/>
                <a:gd name="connsiteY1" fmla="*/ 0 h 683216"/>
                <a:gd name="connsiteX2" fmla="*/ 3080145 w 3194017"/>
                <a:gd name="connsiteY2" fmla="*/ 0 h 683216"/>
                <a:gd name="connsiteX3" fmla="*/ 3194017 w 3194017"/>
                <a:gd name="connsiteY3" fmla="*/ 113872 h 683216"/>
                <a:gd name="connsiteX4" fmla="*/ 3194017 w 3194017"/>
                <a:gd name="connsiteY4" fmla="*/ 569344 h 683216"/>
                <a:gd name="connsiteX5" fmla="*/ 3080145 w 3194017"/>
                <a:gd name="connsiteY5" fmla="*/ 683216 h 683216"/>
                <a:gd name="connsiteX6" fmla="*/ 113872 w 3194017"/>
                <a:gd name="connsiteY6" fmla="*/ 683216 h 683216"/>
                <a:gd name="connsiteX7" fmla="*/ 0 w 3194017"/>
                <a:gd name="connsiteY7" fmla="*/ 569344 h 683216"/>
                <a:gd name="connsiteX8" fmla="*/ 0 w 3194017"/>
                <a:gd name="connsiteY8" fmla="*/ 113872 h 683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94017" h="683216">
                  <a:moveTo>
                    <a:pt x="0" y="113872"/>
                  </a:moveTo>
                  <a:cubicBezTo>
                    <a:pt x="0" y="50982"/>
                    <a:pt x="50982" y="0"/>
                    <a:pt x="113872" y="0"/>
                  </a:cubicBezTo>
                  <a:lnTo>
                    <a:pt x="3080145" y="0"/>
                  </a:lnTo>
                  <a:cubicBezTo>
                    <a:pt x="3143035" y="0"/>
                    <a:pt x="3194017" y="50982"/>
                    <a:pt x="3194017" y="113872"/>
                  </a:cubicBezTo>
                  <a:lnTo>
                    <a:pt x="3194017" y="569344"/>
                  </a:lnTo>
                  <a:cubicBezTo>
                    <a:pt x="3194017" y="632234"/>
                    <a:pt x="3143035" y="683216"/>
                    <a:pt x="3080145" y="683216"/>
                  </a:cubicBezTo>
                  <a:lnTo>
                    <a:pt x="113872" y="683216"/>
                  </a:lnTo>
                  <a:cubicBezTo>
                    <a:pt x="50982" y="683216"/>
                    <a:pt x="0" y="632234"/>
                    <a:pt x="0" y="569344"/>
                  </a:cubicBezTo>
                  <a:lnTo>
                    <a:pt x="0" y="113872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101932" tIns="67642" rIns="101932" bIns="67642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800" b="1" kern="1200" dirty="0">
                  <a:latin typeface="微軟正黑體"/>
                  <a:ea typeface="微軟正黑體"/>
                  <a:cs typeface="微軟正黑體"/>
                </a:rPr>
                <a:t>法律全文主提案量</a:t>
              </a:r>
            </a:p>
          </p:txBody>
        </p:sp>
      </p:grpSp>
      <p:sp>
        <p:nvSpPr>
          <p:cNvPr id="26" name="矩形: 圓角 25">
            <a:extLst>
              <a:ext uri="{FF2B5EF4-FFF2-40B4-BE49-F238E27FC236}">
                <a16:creationId xmlns="" xmlns:a16="http://schemas.microsoft.com/office/drawing/2014/main" id="{BB4B73FB-D413-4239-92A4-A12675DDA4ED}"/>
              </a:ext>
            </a:extLst>
          </p:cNvPr>
          <p:cNvSpPr/>
          <p:nvPr/>
        </p:nvSpPr>
        <p:spPr>
          <a:xfrm>
            <a:off x="344461" y="131980"/>
            <a:ext cx="1111115" cy="5371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zh-TW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3.</a:t>
            </a:r>
            <a:r>
              <a:rPr kumimoji="1" lang="zh-TW" altLang="en-US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黨團</a:t>
            </a:r>
            <a:endParaRPr kumimoji="1" lang="zh-TW" altLang="en-US" sz="2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儷黑 Pro"/>
            </a:endParaRPr>
          </a:p>
        </p:txBody>
      </p:sp>
    </p:spTree>
    <p:extLst>
      <p:ext uri="{BB962C8B-B14F-4D97-AF65-F5344CB8AC3E}">
        <p14:creationId xmlns:p14="http://schemas.microsoft.com/office/powerpoint/2010/main" val="2028511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="" xmlns:a16="http://schemas.microsoft.com/office/drawing/2014/main" id="{BA62B5F3-AA26-4268-89E4-2E923DE558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711" y="-20598"/>
            <a:ext cx="12215711" cy="6878598"/>
          </a:xfrm>
          <a:prstGeom prst="rect">
            <a:avLst/>
          </a:prstGeom>
        </p:spPr>
      </p:pic>
      <p:sp>
        <p:nvSpPr>
          <p:cNvPr id="22" name="文字方塊 21">
            <a:extLst>
              <a:ext uri="{FF2B5EF4-FFF2-40B4-BE49-F238E27FC236}">
                <a16:creationId xmlns="" xmlns:a16="http://schemas.microsoft.com/office/drawing/2014/main" id="{16C3F140-8D45-4D56-A14E-7D7C8AB8CA70}"/>
              </a:ext>
            </a:extLst>
          </p:cNvPr>
          <p:cNvSpPr txBox="1"/>
          <p:nvPr/>
        </p:nvSpPr>
        <p:spPr>
          <a:xfrm>
            <a:off x="5071966" y="345971"/>
            <a:ext cx="31856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zh-TW" altLang="en-US" sz="3600" b="1" u="sng"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黨團提案</a:t>
            </a:r>
            <a:r>
              <a:rPr kumimoji="1" lang="zh-TW" altLang="en-US" sz="3600" b="1" u="sng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評比</a:t>
            </a:r>
            <a:endParaRPr kumimoji="1" lang="zh-TW" altLang="en-US" sz="3600" b="1" u="sng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儷黑 Pro"/>
            </a:endParaRPr>
          </a:p>
        </p:txBody>
      </p:sp>
      <p:grpSp>
        <p:nvGrpSpPr>
          <p:cNvPr id="14" name="群組 13">
            <a:extLst>
              <a:ext uri="{FF2B5EF4-FFF2-40B4-BE49-F238E27FC236}">
                <a16:creationId xmlns="" xmlns:a16="http://schemas.microsoft.com/office/drawing/2014/main" id="{CEAC70BD-3DCC-42BC-946E-5757AF210A6C}"/>
              </a:ext>
            </a:extLst>
          </p:cNvPr>
          <p:cNvGrpSpPr/>
          <p:nvPr/>
        </p:nvGrpSpPr>
        <p:grpSpPr>
          <a:xfrm>
            <a:off x="4545596" y="1631848"/>
            <a:ext cx="3100807" cy="875117"/>
            <a:chOff x="0" y="2848130"/>
            <a:chExt cx="2796239" cy="1750234"/>
          </a:xfrm>
        </p:grpSpPr>
        <p:sp>
          <p:nvSpPr>
            <p:cNvPr id="23" name="矩形: 圓角 22">
              <a:extLst>
                <a:ext uri="{FF2B5EF4-FFF2-40B4-BE49-F238E27FC236}">
                  <a16:creationId xmlns="" xmlns:a16="http://schemas.microsoft.com/office/drawing/2014/main" id="{59A13E41-9EF3-41AF-ABF6-139DE3A666F3}"/>
                </a:ext>
              </a:extLst>
            </p:cNvPr>
            <p:cNvSpPr/>
            <p:nvPr/>
          </p:nvSpPr>
          <p:spPr>
            <a:xfrm>
              <a:off x="0" y="2848130"/>
              <a:ext cx="2796239" cy="1750234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矩形: 圓角 4">
              <a:extLst>
                <a:ext uri="{FF2B5EF4-FFF2-40B4-BE49-F238E27FC236}">
                  <a16:creationId xmlns="" xmlns:a16="http://schemas.microsoft.com/office/drawing/2014/main" id="{28DECBBB-F4A5-4268-BFD9-7FEB25087077}"/>
                </a:ext>
              </a:extLst>
            </p:cNvPr>
            <p:cNvSpPr txBox="1"/>
            <p:nvPr/>
          </p:nvSpPr>
          <p:spPr>
            <a:xfrm>
              <a:off x="51263" y="2899393"/>
              <a:ext cx="2693713" cy="16477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sz="2000" b="1" kern="1200">
                  <a:latin typeface="微軟正黑體"/>
                  <a:ea typeface="微軟正黑體"/>
                  <a:cs typeface="微軟正黑體"/>
                </a:rPr>
                <a:t>法律</a:t>
              </a:r>
              <a:r>
                <a:rPr lang="zh-TW" sz="2000" b="1" kern="1200" dirty="0">
                  <a:latin typeface="微軟正黑體"/>
                  <a:ea typeface="微軟正黑體"/>
                  <a:cs typeface="微軟正黑體"/>
                </a:rPr>
                <a:t>全文主提案量</a:t>
              </a:r>
              <a:endParaRPr lang="zh-TW" altLang="en-US" sz="2000" b="1" kern="1200" dirty="0">
                <a:latin typeface="微軟正黑體"/>
                <a:ea typeface="微軟正黑體"/>
                <a:cs typeface="微軟正黑體"/>
              </a:endParaRPr>
            </a:p>
          </p:txBody>
        </p:sp>
      </p:grpSp>
      <p:grpSp>
        <p:nvGrpSpPr>
          <p:cNvPr id="15" name="群組 14">
            <a:extLst>
              <a:ext uri="{FF2B5EF4-FFF2-40B4-BE49-F238E27FC236}">
                <a16:creationId xmlns="" xmlns:a16="http://schemas.microsoft.com/office/drawing/2014/main" id="{F17F7C67-F302-4604-BF2D-10A223ED630A}"/>
              </a:ext>
            </a:extLst>
          </p:cNvPr>
          <p:cNvGrpSpPr/>
          <p:nvPr/>
        </p:nvGrpSpPr>
        <p:grpSpPr>
          <a:xfrm>
            <a:off x="344461" y="1631849"/>
            <a:ext cx="3082271" cy="875117"/>
            <a:chOff x="4104414" y="11699"/>
            <a:chExt cx="2164755" cy="1750234"/>
          </a:xfrm>
        </p:grpSpPr>
        <p:sp>
          <p:nvSpPr>
            <p:cNvPr id="19" name="矩形: 圓角 18">
              <a:extLst>
                <a:ext uri="{FF2B5EF4-FFF2-40B4-BE49-F238E27FC236}">
                  <a16:creationId xmlns="" xmlns:a16="http://schemas.microsoft.com/office/drawing/2014/main" id="{AC1D14B9-B168-4AFC-AA30-9BE48CCF5710}"/>
                </a:ext>
              </a:extLst>
            </p:cNvPr>
            <p:cNvSpPr/>
            <p:nvPr/>
          </p:nvSpPr>
          <p:spPr>
            <a:xfrm>
              <a:off x="4104414" y="11699"/>
              <a:ext cx="2164755" cy="1750234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矩形: 圓角 6">
              <a:extLst>
                <a:ext uri="{FF2B5EF4-FFF2-40B4-BE49-F238E27FC236}">
                  <a16:creationId xmlns="" xmlns:a16="http://schemas.microsoft.com/office/drawing/2014/main" id="{D794C521-DFF5-46A2-BF33-4FF94412A488}"/>
                </a:ext>
              </a:extLst>
            </p:cNvPr>
            <p:cNvSpPr txBox="1"/>
            <p:nvPr/>
          </p:nvSpPr>
          <p:spPr>
            <a:xfrm>
              <a:off x="4155677" y="62962"/>
              <a:ext cx="2062229" cy="16477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2000" b="1" kern="1200">
                  <a:solidFill>
                    <a:schemeClr val="bg1"/>
                  </a:solidFill>
                  <a:latin typeface="微軟正黑體"/>
                  <a:ea typeface="微軟正黑體"/>
                  <a:cs typeface="微軟正黑體"/>
                </a:rPr>
                <a:t>提案總量</a:t>
              </a:r>
              <a:endParaRPr lang="en-US" altLang="zh-TW" sz="2000" b="1" kern="1200">
                <a:solidFill>
                  <a:schemeClr val="bg1"/>
                </a:solidFill>
                <a:latin typeface="微軟正黑體"/>
                <a:ea typeface="微軟正黑體"/>
                <a:cs typeface="微軟正黑體"/>
              </a:endParaRPr>
            </a:p>
          </p:txBody>
        </p:sp>
      </p:grpSp>
      <p:grpSp>
        <p:nvGrpSpPr>
          <p:cNvPr id="16" name="群組 15">
            <a:extLst>
              <a:ext uri="{FF2B5EF4-FFF2-40B4-BE49-F238E27FC236}">
                <a16:creationId xmlns="" xmlns:a16="http://schemas.microsoft.com/office/drawing/2014/main" id="{C88962B4-0296-403F-ACA2-CB4D8B03EB4E}"/>
              </a:ext>
            </a:extLst>
          </p:cNvPr>
          <p:cNvGrpSpPr/>
          <p:nvPr/>
        </p:nvGrpSpPr>
        <p:grpSpPr>
          <a:xfrm>
            <a:off x="8663268" y="1657480"/>
            <a:ext cx="3082271" cy="875117"/>
            <a:chOff x="7306778" y="2818248"/>
            <a:chExt cx="3082271" cy="1750234"/>
          </a:xfrm>
        </p:grpSpPr>
        <p:sp>
          <p:nvSpPr>
            <p:cNvPr id="17" name="矩形: 圓角 16">
              <a:extLst>
                <a:ext uri="{FF2B5EF4-FFF2-40B4-BE49-F238E27FC236}">
                  <a16:creationId xmlns="" xmlns:a16="http://schemas.microsoft.com/office/drawing/2014/main" id="{5F69A77B-5A71-4C7C-85F7-9695E3CA33DA}"/>
                </a:ext>
              </a:extLst>
            </p:cNvPr>
            <p:cNvSpPr/>
            <p:nvPr/>
          </p:nvSpPr>
          <p:spPr>
            <a:xfrm>
              <a:off x="7306778" y="2818248"/>
              <a:ext cx="3082271" cy="1750234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矩形: 圓角 8">
              <a:extLst>
                <a:ext uri="{FF2B5EF4-FFF2-40B4-BE49-F238E27FC236}">
                  <a16:creationId xmlns="" xmlns:a16="http://schemas.microsoft.com/office/drawing/2014/main" id="{FDB30C8E-D22B-4187-91AB-F31D1B903D13}"/>
                </a:ext>
              </a:extLst>
            </p:cNvPr>
            <p:cNvSpPr txBox="1"/>
            <p:nvPr/>
          </p:nvSpPr>
          <p:spPr>
            <a:xfrm>
              <a:off x="7358041" y="2869511"/>
              <a:ext cx="2979745" cy="16477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sz="2000" b="1" kern="1200">
                  <a:latin typeface="微軟正黑體"/>
                  <a:ea typeface="微軟正黑體"/>
                  <a:cs typeface="微軟正黑體"/>
                </a:rPr>
                <a:t>法律部分條文修正</a:t>
              </a:r>
              <a:r>
                <a:rPr lang="zh-TW" sz="2000" b="1" kern="1200" dirty="0">
                  <a:latin typeface="微軟正黑體"/>
                  <a:ea typeface="微軟正黑體"/>
                  <a:cs typeface="微軟正黑體"/>
                </a:rPr>
                <a:t>提案量</a:t>
              </a:r>
              <a:endParaRPr lang="zh-TW" altLang="en-US" sz="2000" b="1" kern="1200" dirty="0">
                <a:latin typeface="微軟正黑體"/>
                <a:ea typeface="微軟正黑體"/>
                <a:cs typeface="微軟正黑體"/>
              </a:endParaRPr>
            </a:p>
          </p:txBody>
        </p:sp>
      </p:grpSp>
      <p:sp>
        <p:nvSpPr>
          <p:cNvPr id="7" name="矩形: 圓角 6">
            <a:extLst>
              <a:ext uri="{FF2B5EF4-FFF2-40B4-BE49-F238E27FC236}">
                <a16:creationId xmlns="" xmlns:a16="http://schemas.microsoft.com/office/drawing/2014/main" id="{30B319EC-FF95-409A-845D-3BCF5F684024}"/>
              </a:ext>
            </a:extLst>
          </p:cNvPr>
          <p:cNvSpPr/>
          <p:nvPr/>
        </p:nvSpPr>
        <p:spPr>
          <a:xfrm>
            <a:off x="239957" y="2481083"/>
            <a:ext cx="3424145" cy="3356660"/>
          </a:xfrm>
          <a:prstGeom prst="roundRect">
            <a:avLst/>
          </a:prstGeom>
          <a:solidFill>
            <a:schemeClr val="bg2"/>
          </a:solidFill>
          <a:ln w="31750">
            <a:solidFill>
              <a:srgbClr val="2626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No1. </a:t>
            </a:r>
            <a:r>
              <a:rPr lang="zh-TW" altLang="zh-TW" sz="1700" b="1" kern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時代力量黨團</a:t>
            </a:r>
            <a:endParaRPr lang="en-US" altLang="zh-TW" sz="1700" b="1" ker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新細明體" panose="02020500000000000000" pitchFamily="18" charset="-120"/>
            </a:endParaRPr>
          </a:p>
          <a:p>
            <a:pPr algn="ctr"/>
            <a:r>
              <a:rPr lang="zh-TW" altLang="en-US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 </a:t>
            </a:r>
            <a:r>
              <a:rPr lang="zh-TW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（提案總量</a:t>
            </a:r>
            <a:r>
              <a:rPr lang="en-US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:58</a:t>
            </a:r>
            <a:r>
              <a:rPr lang="zh-TW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）</a:t>
            </a:r>
            <a:endParaRPr lang="en-US" altLang="zh-TW" sz="1700" b="1" kern="10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endParaRPr lang="en-US" altLang="zh-TW" sz="1700" b="1" kern="10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r>
              <a:rPr lang="en-US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No2.</a:t>
            </a:r>
            <a:r>
              <a:rPr lang="zh-TW" altLang="zh-TW" sz="1700" b="1" kern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台灣民眾黨團</a:t>
            </a:r>
            <a:r>
              <a:rPr lang="zh-TW" altLang="en-US" sz="1700" b="1" kern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 </a:t>
            </a:r>
            <a:endParaRPr lang="en-US" altLang="zh-TW" sz="1700" b="1" kern="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新細明體" panose="02020500000000000000" pitchFamily="18" charset="-120"/>
            </a:endParaRPr>
          </a:p>
          <a:p>
            <a:pPr algn="ctr"/>
            <a:r>
              <a:rPr lang="zh-TW" altLang="en-US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 </a:t>
            </a:r>
            <a:r>
              <a:rPr lang="zh-TW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（提案總量</a:t>
            </a:r>
            <a:r>
              <a:rPr lang="en-US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:52</a:t>
            </a:r>
            <a:r>
              <a:rPr lang="zh-TW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）</a:t>
            </a:r>
            <a:endParaRPr lang="en-US" altLang="zh-TW" sz="1700" b="1" kern="10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endParaRPr lang="en-US" altLang="zh-TW" sz="1700" b="1" kern="10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r>
              <a:rPr lang="en-US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No3. </a:t>
            </a:r>
            <a:r>
              <a:rPr lang="zh-TW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國民黨黨團</a:t>
            </a:r>
            <a:r>
              <a:rPr lang="zh-TW" altLang="en-US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   </a:t>
            </a:r>
            <a:endParaRPr lang="en-US" altLang="zh-TW" sz="1700" b="1" kern="10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r>
              <a:rPr lang="zh-TW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（提案總量</a:t>
            </a:r>
            <a:r>
              <a:rPr lang="en-US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:4</a:t>
            </a:r>
            <a:r>
              <a:rPr lang="zh-TW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）</a:t>
            </a:r>
            <a:endParaRPr lang="en-US" altLang="zh-TW" sz="1700" b="1" kern="10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endParaRPr lang="zh-TW" altLang="zh-TW" sz="1700" b="1" kern="10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r>
              <a:rPr lang="en-US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No4. </a:t>
            </a:r>
            <a:r>
              <a:rPr lang="zh-TW" altLang="zh-TW" sz="1700" b="1" kern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民進黨黨團</a:t>
            </a:r>
            <a:r>
              <a:rPr lang="zh-TW" altLang="en-US" sz="1700" b="1" kern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    </a:t>
            </a:r>
            <a:endParaRPr lang="en-US" altLang="zh-TW" sz="1700" b="1" kern="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新細明體" panose="02020500000000000000" pitchFamily="18" charset="-120"/>
            </a:endParaRPr>
          </a:p>
          <a:p>
            <a:pPr algn="ctr"/>
            <a:r>
              <a:rPr lang="zh-TW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（提案總量</a:t>
            </a:r>
            <a:r>
              <a:rPr lang="en-US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:3</a:t>
            </a:r>
            <a:r>
              <a:rPr lang="zh-TW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）</a:t>
            </a:r>
            <a:endParaRPr lang="zh-TW" altLang="en-US" sz="1700" b="1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矩形: 圓角 9">
            <a:extLst>
              <a:ext uri="{FF2B5EF4-FFF2-40B4-BE49-F238E27FC236}">
                <a16:creationId xmlns="" xmlns:a16="http://schemas.microsoft.com/office/drawing/2014/main" id="{5EAE3D76-7F71-4A80-BC2D-EC1866F40D73}"/>
              </a:ext>
            </a:extLst>
          </p:cNvPr>
          <p:cNvSpPr/>
          <p:nvPr/>
        </p:nvSpPr>
        <p:spPr>
          <a:xfrm>
            <a:off x="4236683" y="2506965"/>
            <a:ext cx="3694922" cy="3330778"/>
          </a:xfrm>
          <a:prstGeom prst="roundRect">
            <a:avLst/>
          </a:prstGeom>
          <a:solidFill>
            <a:schemeClr val="bg2"/>
          </a:solidFill>
          <a:ln w="31750">
            <a:solidFill>
              <a:srgbClr val="2626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1700" b="1" kern="10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r>
              <a:rPr lang="en-US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No1.</a:t>
            </a:r>
            <a:r>
              <a:rPr lang="zh-TW" altLang="zh-TW" sz="1700" b="1" kern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時代力量黨團 </a:t>
            </a:r>
            <a:endParaRPr lang="en-US" altLang="zh-TW" sz="1700" b="1" kern="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新細明體" panose="02020500000000000000" pitchFamily="18" charset="-120"/>
            </a:endParaRPr>
          </a:p>
          <a:p>
            <a:pPr algn="ctr"/>
            <a:r>
              <a:rPr lang="zh-TW" altLang="en-US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 </a:t>
            </a:r>
            <a:r>
              <a:rPr lang="zh-TW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（法律全文主提案</a:t>
            </a:r>
            <a:r>
              <a:rPr lang="en-US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:10</a:t>
            </a:r>
            <a:r>
              <a:rPr lang="zh-TW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）</a:t>
            </a:r>
            <a:endParaRPr lang="en-US" altLang="zh-TW" sz="1700" b="1" kern="10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endParaRPr lang="zh-TW" altLang="zh-TW" sz="1700" b="1" kern="10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r>
              <a:rPr lang="en-US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No2.</a:t>
            </a:r>
            <a:r>
              <a:rPr lang="zh-TW" altLang="zh-TW" sz="1700" b="1" kern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台灣民眾黨團 </a:t>
            </a:r>
            <a:endParaRPr lang="en-US" altLang="zh-TW" sz="1700" b="1" ker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新細明體" panose="02020500000000000000" pitchFamily="18" charset="-120"/>
            </a:endParaRPr>
          </a:p>
          <a:p>
            <a:pPr algn="ctr"/>
            <a:r>
              <a:rPr lang="zh-TW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（法律全文主提案</a:t>
            </a:r>
            <a:r>
              <a:rPr lang="en-US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:9</a:t>
            </a:r>
            <a:r>
              <a:rPr lang="zh-TW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）</a:t>
            </a:r>
            <a:endParaRPr lang="en-US" altLang="zh-TW" sz="1700" b="1" kern="10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endParaRPr lang="en-US" altLang="zh-TW" sz="1700" b="1" kern="10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r>
              <a:rPr lang="en-US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No3.</a:t>
            </a:r>
            <a:r>
              <a:rPr lang="zh-TW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國民黨黨團</a:t>
            </a:r>
            <a:r>
              <a:rPr lang="en-US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	 </a:t>
            </a:r>
          </a:p>
          <a:p>
            <a:pPr algn="ctr"/>
            <a:r>
              <a:rPr lang="zh-TW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（法律全文主提案</a:t>
            </a:r>
            <a:r>
              <a:rPr lang="en-US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:2</a:t>
            </a:r>
            <a:r>
              <a:rPr lang="zh-TW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）</a:t>
            </a:r>
            <a:endParaRPr lang="en-US" altLang="zh-TW" sz="1700" b="1" kern="10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endParaRPr lang="zh-TW" altLang="zh-TW" sz="1700" b="1" kern="10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r>
              <a:rPr lang="en-US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No4.</a:t>
            </a:r>
            <a:r>
              <a:rPr lang="zh-TW" altLang="zh-TW" sz="1700" b="1" kern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民進黨黨團</a:t>
            </a:r>
            <a:r>
              <a:rPr lang="en-US" altLang="zh-TW" sz="1700" b="1" kern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   </a:t>
            </a:r>
          </a:p>
          <a:p>
            <a:pPr algn="ctr"/>
            <a:r>
              <a:rPr lang="zh-TW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（法律全文主提案</a:t>
            </a:r>
            <a:r>
              <a:rPr lang="en-US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:0</a:t>
            </a:r>
            <a:r>
              <a:rPr lang="zh-TW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）</a:t>
            </a:r>
            <a:endParaRPr lang="en-US" altLang="zh-TW" sz="1700" b="1" kern="10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r>
              <a:rPr lang="zh-TW" altLang="en-US" sz="17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</a:p>
        </p:txBody>
      </p:sp>
      <p:sp>
        <p:nvSpPr>
          <p:cNvPr id="11" name="矩形: 圓角 10">
            <a:extLst>
              <a:ext uri="{FF2B5EF4-FFF2-40B4-BE49-F238E27FC236}">
                <a16:creationId xmlns="" xmlns:a16="http://schemas.microsoft.com/office/drawing/2014/main" id="{8CFAD738-BEA0-47CD-85B0-9945D4413483}"/>
              </a:ext>
            </a:extLst>
          </p:cNvPr>
          <p:cNvSpPr/>
          <p:nvPr/>
        </p:nvSpPr>
        <p:spPr>
          <a:xfrm>
            <a:off x="8356942" y="2506964"/>
            <a:ext cx="3694922" cy="3330777"/>
          </a:xfrm>
          <a:prstGeom prst="roundRect">
            <a:avLst/>
          </a:prstGeom>
          <a:solidFill>
            <a:schemeClr val="bg2"/>
          </a:solidFill>
          <a:ln w="31750">
            <a:solidFill>
              <a:srgbClr val="2626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No1. </a:t>
            </a:r>
            <a:r>
              <a:rPr lang="zh-TW" altLang="zh-TW" sz="1700" b="1" kern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時代力量黨團 </a:t>
            </a:r>
            <a:endParaRPr lang="en-US" altLang="zh-TW" sz="1700" b="1" kern="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新細明體" panose="02020500000000000000" pitchFamily="18" charset="-120"/>
            </a:endParaRPr>
          </a:p>
          <a:p>
            <a:pPr algn="ctr"/>
            <a:r>
              <a:rPr lang="zh-TW" altLang="en-US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（法律部分條文提案</a:t>
            </a:r>
            <a:r>
              <a:rPr lang="en-US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:48</a:t>
            </a:r>
            <a:r>
              <a:rPr lang="zh-TW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）</a:t>
            </a:r>
            <a:endParaRPr lang="en-US" altLang="zh-TW" sz="1700" b="1" kern="10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endParaRPr lang="zh-TW" altLang="zh-TW" sz="1700" b="1" kern="10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r>
              <a:rPr lang="en-US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No2. </a:t>
            </a:r>
            <a:r>
              <a:rPr lang="zh-TW" altLang="zh-TW" sz="1700" b="1" kern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台灣民眾黨團 </a:t>
            </a:r>
            <a:endParaRPr lang="en-US" altLang="zh-TW" sz="1700" b="1" kern="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新細明體" panose="02020500000000000000" pitchFamily="18" charset="-120"/>
            </a:endParaRPr>
          </a:p>
          <a:p>
            <a:pPr algn="ctr"/>
            <a:r>
              <a:rPr lang="zh-TW" altLang="en-US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 </a:t>
            </a:r>
            <a:r>
              <a:rPr lang="zh-TW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（法律部分條文提案</a:t>
            </a:r>
            <a:r>
              <a:rPr lang="en-US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:43</a:t>
            </a:r>
            <a:r>
              <a:rPr lang="zh-TW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）</a:t>
            </a:r>
            <a:endParaRPr lang="en-US" altLang="zh-TW" sz="1700" b="1" kern="10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endParaRPr lang="en-US" altLang="zh-TW" sz="1700" b="1" kern="10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r>
              <a:rPr lang="en-US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No3. </a:t>
            </a:r>
            <a:r>
              <a:rPr lang="zh-TW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民進黨黨團</a:t>
            </a:r>
            <a:r>
              <a:rPr lang="en-US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	  </a:t>
            </a:r>
          </a:p>
          <a:p>
            <a:pPr algn="ctr"/>
            <a:r>
              <a:rPr lang="zh-TW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（法律部分條文提案</a:t>
            </a:r>
            <a:r>
              <a:rPr lang="en-US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:3</a:t>
            </a:r>
            <a:r>
              <a:rPr lang="zh-TW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）</a:t>
            </a:r>
            <a:endParaRPr lang="en-US" altLang="zh-TW" sz="1700" b="1" kern="10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endParaRPr lang="zh-TW" altLang="zh-TW" sz="1700" b="1" kern="10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/>
            <a:r>
              <a:rPr lang="en-US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No4. </a:t>
            </a:r>
            <a:r>
              <a:rPr lang="zh-TW" altLang="zh-TW" sz="1700" b="1" kern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國民黨黨團</a:t>
            </a:r>
            <a:r>
              <a:rPr lang="en-US" altLang="zh-TW" sz="1700" b="1" kern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   </a:t>
            </a:r>
          </a:p>
          <a:p>
            <a:pPr algn="ctr"/>
            <a:r>
              <a:rPr lang="zh-TW" altLang="en-US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（法律部分條文提案</a:t>
            </a:r>
            <a:r>
              <a:rPr lang="en-US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:2</a:t>
            </a:r>
            <a:r>
              <a:rPr lang="zh-TW" altLang="zh-TW" sz="17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）</a:t>
            </a:r>
            <a:endParaRPr lang="zh-TW" altLang="en-US" sz="1700" b="1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8" name="矩形: 圓角 27">
            <a:extLst>
              <a:ext uri="{FF2B5EF4-FFF2-40B4-BE49-F238E27FC236}">
                <a16:creationId xmlns="" xmlns:a16="http://schemas.microsoft.com/office/drawing/2014/main" id="{847FFDF7-E183-4449-B475-69A04192308C}"/>
              </a:ext>
            </a:extLst>
          </p:cNvPr>
          <p:cNvSpPr/>
          <p:nvPr/>
        </p:nvSpPr>
        <p:spPr>
          <a:xfrm>
            <a:off x="344461" y="131980"/>
            <a:ext cx="1111115" cy="5371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zh-TW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3.</a:t>
            </a:r>
            <a:r>
              <a:rPr kumimoji="1" lang="zh-TW" altLang="en-US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黨團</a:t>
            </a:r>
            <a:endParaRPr kumimoji="1" lang="zh-TW" altLang="en-US" sz="2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儷黑 Pro"/>
            </a:endParaRPr>
          </a:p>
        </p:txBody>
      </p:sp>
    </p:spTree>
    <p:extLst>
      <p:ext uri="{BB962C8B-B14F-4D97-AF65-F5344CB8AC3E}">
        <p14:creationId xmlns:p14="http://schemas.microsoft.com/office/powerpoint/2010/main" val="2259841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="" xmlns:a16="http://schemas.microsoft.com/office/drawing/2014/main" id="{BA62B5F3-AA26-4268-89E4-2E923DE558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711" y="-20598"/>
            <a:ext cx="12215711" cy="6878598"/>
          </a:xfrm>
          <a:prstGeom prst="rect">
            <a:avLst/>
          </a:prstGeom>
        </p:spPr>
      </p:pic>
      <p:sp>
        <p:nvSpPr>
          <p:cNvPr id="22" name="文字方塊 21">
            <a:extLst>
              <a:ext uri="{FF2B5EF4-FFF2-40B4-BE49-F238E27FC236}">
                <a16:creationId xmlns="" xmlns:a16="http://schemas.microsoft.com/office/drawing/2014/main" id="{16C3F140-8D45-4D56-A14E-7D7C8AB8CA70}"/>
              </a:ext>
            </a:extLst>
          </p:cNvPr>
          <p:cNvSpPr txBox="1"/>
          <p:nvPr/>
        </p:nvSpPr>
        <p:spPr>
          <a:xfrm>
            <a:off x="3213037" y="339687"/>
            <a:ext cx="57422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zh-TW" sz="3600" b="1" u="sng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各政黨每位委員平均提案量</a:t>
            </a:r>
            <a:endParaRPr kumimoji="1" lang="zh-TW" altLang="en-US" sz="6000" b="1" u="sng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儷黑 Pro"/>
            </a:endParaRPr>
          </a:p>
        </p:txBody>
      </p:sp>
      <p:grpSp>
        <p:nvGrpSpPr>
          <p:cNvPr id="14" name="群組 13">
            <a:extLst>
              <a:ext uri="{FF2B5EF4-FFF2-40B4-BE49-F238E27FC236}">
                <a16:creationId xmlns="" xmlns:a16="http://schemas.microsoft.com/office/drawing/2014/main" id="{CEAC70BD-3DCC-42BC-946E-5757AF210A6C}"/>
              </a:ext>
            </a:extLst>
          </p:cNvPr>
          <p:cNvGrpSpPr/>
          <p:nvPr/>
        </p:nvGrpSpPr>
        <p:grpSpPr>
          <a:xfrm>
            <a:off x="4345507" y="1631848"/>
            <a:ext cx="3500985" cy="875117"/>
            <a:chOff x="0" y="2848130"/>
            <a:chExt cx="2909859" cy="1750234"/>
          </a:xfrm>
        </p:grpSpPr>
        <p:sp>
          <p:nvSpPr>
            <p:cNvPr id="23" name="矩形: 圓角 22">
              <a:extLst>
                <a:ext uri="{FF2B5EF4-FFF2-40B4-BE49-F238E27FC236}">
                  <a16:creationId xmlns="" xmlns:a16="http://schemas.microsoft.com/office/drawing/2014/main" id="{59A13E41-9EF3-41AF-ABF6-139DE3A666F3}"/>
                </a:ext>
              </a:extLst>
            </p:cNvPr>
            <p:cNvSpPr/>
            <p:nvPr/>
          </p:nvSpPr>
          <p:spPr>
            <a:xfrm>
              <a:off x="0" y="2848130"/>
              <a:ext cx="2796239" cy="1750234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矩形: 圓角 4">
              <a:extLst>
                <a:ext uri="{FF2B5EF4-FFF2-40B4-BE49-F238E27FC236}">
                  <a16:creationId xmlns="" xmlns:a16="http://schemas.microsoft.com/office/drawing/2014/main" id="{28DECBBB-F4A5-4268-BFD9-7FEB25087077}"/>
                </a:ext>
              </a:extLst>
            </p:cNvPr>
            <p:cNvSpPr txBox="1"/>
            <p:nvPr/>
          </p:nvSpPr>
          <p:spPr>
            <a:xfrm>
              <a:off x="51262" y="2899394"/>
              <a:ext cx="2858597" cy="16477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r>
                <a:rPr lang="zh-TW" altLang="zh-TW" sz="2000" b="1" kern="100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各黨立委的平均全文提案量</a:t>
              </a:r>
              <a:endParaRPr lang="zh-TW" altLang="zh-TW" sz="2000" kern="10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5" name="群組 14">
            <a:extLst>
              <a:ext uri="{FF2B5EF4-FFF2-40B4-BE49-F238E27FC236}">
                <a16:creationId xmlns="" xmlns:a16="http://schemas.microsoft.com/office/drawing/2014/main" id="{F17F7C67-F302-4604-BF2D-10A223ED630A}"/>
              </a:ext>
            </a:extLst>
          </p:cNvPr>
          <p:cNvGrpSpPr/>
          <p:nvPr/>
        </p:nvGrpSpPr>
        <p:grpSpPr>
          <a:xfrm>
            <a:off x="344461" y="1631849"/>
            <a:ext cx="3082271" cy="875117"/>
            <a:chOff x="4104414" y="11699"/>
            <a:chExt cx="2164755" cy="1750234"/>
          </a:xfrm>
        </p:grpSpPr>
        <p:sp>
          <p:nvSpPr>
            <p:cNvPr id="19" name="矩形: 圓角 18">
              <a:extLst>
                <a:ext uri="{FF2B5EF4-FFF2-40B4-BE49-F238E27FC236}">
                  <a16:creationId xmlns="" xmlns:a16="http://schemas.microsoft.com/office/drawing/2014/main" id="{AC1D14B9-B168-4AFC-AA30-9BE48CCF5710}"/>
                </a:ext>
              </a:extLst>
            </p:cNvPr>
            <p:cNvSpPr/>
            <p:nvPr/>
          </p:nvSpPr>
          <p:spPr>
            <a:xfrm>
              <a:off x="4104414" y="11699"/>
              <a:ext cx="2164755" cy="1750234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矩形: 圓角 6">
              <a:extLst>
                <a:ext uri="{FF2B5EF4-FFF2-40B4-BE49-F238E27FC236}">
                  <a16:creationId xmlns="" xmlns:a16="http://schemas.microsoft.com/office/drawing/2014/main" id="{D794C521-DFF5-46A2-BF33-4FF94412A488}"/>
                </a:ext>
              </a:extLst>
            </p:cNvPr>
            <p:cNvSpPr txBox="1"/>
            <p:nvPr/>
          </p:nvSpPr>
          <p:spPr>
            <a:xfrm>
              <a:off x="4155677" y="62962"/>
              <a:ext cx="2062229" cy="16477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zh-TW" sz="20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各黨立委的平均提案總量</a:t>
              </a:r>
              <a:endParaRPr lang="en-US" altLang="zh-TW" sz="2400" b="1" kern="12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endParaRPr>
            </a:p>
          </p:txBody>
        </p:sp>
      </p:grpSp>
      <p:grpSp>
        <p:nvGrpSpPr>
          <p:cNvPr id="16" name="群組 15">
            <a:extLst>
              <a:ext uri="{FF2B5EF4-FFF2-40B4-BE49-F238E27FC236}">
                <a16:creationId xmlns="" xmlns:a16="http://schemas.microsoft.com/office/drawing/2014/main" id="{C88962B4-0296-403F-ACA2-CB4D8B03EB4E}"/>
              </a:ext>
            </a:extLst>
          </p:cNvPr>
          <p:cNvGrpSpPr/>
          <p:nvPr/>
        </p:nvGrpSpPr>
        <p:grpSpPr>
          <a:xfrm>
            <a:off x="8546512" y="1631848"/>
            <a:ext cx="3288775" cy="875117"/>
            <a:chOff x="7306778" y="2818248"/>
            <a:chExt cx="3082271" cy="1750234"/>
          </a:xfrm>
        </p:grpSpPr>
        <p:sp>
          <p:nvSpPr>
            <p:cNvPr id="17" name="矩形: 圓角 16">
              <a:extLst>
                <a:ext uri="{FF2B5EF4-FFF2-40B4-BE49-F238E27FC236}">
                  <a16:creationId xmlns="" xmlns:a16="http://schemas.microsoft.com/office/drawing/2014/main" id="{5F69A77B-5A71-4C7C-85F7-9695E3CA33DA}"/>
                </a:ext>
              </a:extLst>
            </p:cNvPr>
            <p:cNvSpPr/>
            <p:nvPr/>
          </p:nvSpPr>
          <p:spPr>
            <a:xfrm>
              <a:off x="7306778" y="2818248"/>
              <a:ext cx="3082271" cy="1750234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矩形: 圓角 8">
              <a:extLst>
                <a:ext uri="{FF2B5EF4-FFF2-40B4-BE49-F238E27FC236}">
                  <a16:creationId xmlns="" xmlns:a16="http://schemas.microsoft.com/office/drawing/2014/main" id="{FDB30C8E-D22B-4187-91AB-F31D1B903D13}"/>
                </a:ext>
              </a:extLst>
            </p:cNvPr>
            <p:cNvSpPr txBox="1"/>
            <p:nvPr/>
          </p:nvSpPr>
          <p:spPr>
            <a:xfrm>
              <a:off x="7358040" y="2869512"/>
              <a:ext cx="2979745" cy="16477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r>
                <a:rPr lang="zh-TW" altLang="zh-TW" sz="2000" b="1" kern="100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各黨立委的平均部分提案量</a:t>
              </a:r>
              <a:endParaRPr lang="zh-TW" altLang="zh-TW" sz="2000" kern="10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</p:grpSp>
      <p:sp>
        <p:nvSpPr>
          <p:cNvPr id="7" name="矩形: 圓角 6">
            <a:extLst>
              <a:ext uri="{FF2B5EF4-FFF2-40B4-BE49-F238E27FC236}">
                <a16:creationId xmlns="" xmlns:a16="http://schemas.microsoft.com/office/drawing/2014/main" id="{30B319EC-FF95-409A-845D-3BCF5F684024}"/>
              </a:ext>
            </a:extLst>
          </p:cNvPr>
          <p:cNvSpPr/>
          <p:nvPr/>
        </p:nvSpPr>
        <p:spPr>
          <a:xfrm>
            <a:off x="239957" y="2481083"/>
            <a:ext cx="3424145" cy="3356660"/>
          </a:xfrm>
          <a:prstGeom prst="roundRect">
            <a:avLst/>
          </a:prstGeom>
          <a:solidFill>
            <a:schemeClr val="bg2"/>
          </a:solidFill>
          <a:ln w="31750">
            <a:solidFill>
              <a:srgbClr val="2626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zh-TW" sz="16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各黨立委的平均提案總</a:t>
            </a:r>
            <a:r>
              <a:rPr lang="zh-TW" altLang="en-US" sz="16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量</a:t>
            </a:r>
            <a:r>
              <a:rPr lang="en-US" altLang="zh-TW" sz="1600" b="1" kern="1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=</a:t>
            </a:r>
          </a:p>
          <a:p>
            <a:r>
              <a:rPr lang="en-US" altLang="zh-TW" sz="16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zh-TW" sz="16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黨團提案總量</a:t>
            </a:r>
            <a:r>
              <a:rPr lang="en-US" altLang="zh-TW" sz="16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+</a:t>
            </a:r>
            <a:r>
              <a:rPr lang="zh-TW" altLang="zh-TW" sz="16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該黨委員提案總量</a:t>
            </a:r>
            <a:r>
              <a:rPr lang="en-US" altLang="zh-TW" sz="16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 / </a:t>
            </a:r>
            <a:r>
              <a:rPr lang="zh-TW" altLang="zh-TW" sz="16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該黨的委員總數</a:t>
            </a:r>
            <a:endParaRPr lang="en-US" altLang="zh-TW" sz="1600" b="1" kern="100" dirty="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endParaRPr lang="en-US" altLang="zh-TW" sz="1800" b="1" kern="100" dirty="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r>
              <a:rPr lang="en-US" altLang="zh-TW" sz="18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No.1</a:t>
            </a:r>
            <a:r>
              <a:rPr lang="zh-TW" altLang="en-US" sz="18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18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時代力量</a:t>
            </a:r>
            <a:r>
              <a:rPr lang="en-US" altLang="zh-TW" sz="18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: 19.3</a:t>
            </a:r>
            <a:endParaRPr lang="en-US" altLang="zh-TW" b="1" kern="1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r>
              <a:rPr lang="en-US" altLang="zh-TW" sz="18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No.2</a:t>
            </a:r>
            <a:r>
              <a:rPr lang="zh-TW" altLang="en-US" sz="18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b="1" kern="1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台灣民眾</a:t>
            </a:r>
            <a:r>
              <a:rPr lang="en-US" altLang="zh-TW" sz="18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: 10.4</a:t>
            </a:r>
            <a:endParaRPr lang="zh-TW" altLang="zh-TW" sz="1800" b="1" kern="100" dirty="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r>
              <a:rPr lang="en-US" altLang="zh-TW" sz="18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No.3</a:t>
            </a:r>
            <a:r>
              <a:rPr lang="zh-TW" altLang="en-US" sz="18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b="1" kern="1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國民黨</a:t>
            </a:r>
            <a:r>
              <a:rPr lang="en-US" altLang="zh-TW" sz="18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:10.2</a:t>
            </a:r>
            <a:endParaRPr lang="zh-TW" altLang="zh-TW" sz="1800" b="1" kern="100" dirty="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r>
              <a:rPr lang="en-US" altLang="zh-TW" sz="18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No.4</a:t>
            </a:r>
            <a:r>
              <a:rPr lang="zh-TW" altLang="en-US" sz="18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18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民進黨</a:t>
            </a:r>
            <a:r>
              <a:rPr lang="en-US" altLang="zh-TW" sz="18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:8.1</a:t>
            </a:r>
            <a:endParaRPr lang="zh-TW" altLang="zh-TW" sz="1800" b="1" kern="100" dirty="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0" name="矩形: 圓角 9">
            <a:extLst>
              <a:ext uri="{FF2B5EF4-FFF2-40B4-BE49-F238E27FC236}">
                <a16:creationId xmlns="" xmlns:a16="http://schemas.microsoft.com/office/drawing/2014/main" id="{5EAE3D76-7F71-4A80-BC2D-EC1866F40D73}"/>
              </a:ext>
            </a:extLst>
          </p:cNvPr>
          <p:cNvSpPr/>
          <p:nvPr/>
        </p:nvSpPr>
        <p:spPr>
          <a:xfrm>
            <a:off x="4236683" y="2506965"/>
            <a:ext cx="3694922" cy="3330778"/>
          </a:xfrm>
          <a:prstGeom prst="roundRect">
            <a:avLst/>
          </a:prstGeom>
          <a:solidFill>
            <a:schemeClr val="bg2"/>
          </a:solidFill>
          <a:ln w="31750">
            <a:solidFill>
              <a:srgbClr val="2626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1600" b="1" kern="100" dirty="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r>
              <a:rPr lang="zh-TW" altLang="zh-TW" sz="16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各黨立委的平均全文提案量</a:t>
            </a:r>
            <a:r>
              <a:rPr lang="en-US" altLang="zh-TW" sz="16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= </a:t>
            </a:r>
          </a:p>
          <a:p>
            <a:r>
              <a:rPr lang="en-US" altLang="zh-TW" sz="16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zh-TW" sz="16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黨團全文提案總量</a:t>
            </a:r>
            <a:r>
              <a:rPr lang="en-US" altLang="zh-TW" sz="16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+</a:t>
            </a:r>
            <a:r>
              <a:rPr lang="zh-TW" altLang="zh-TW" sz="16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該黨委員全文提案總量</a:t>
            </a:r>
            <a:r>
              <a:rPr lang="en-US" altLang="zh-TW" sz="16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 / </a:t>
            </a:r>
            <a:r>
              <a:rPr lang="zh-TW" altLang="zh-TW" sz="1600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該黨的委員總數</a:t>
            </a:r>
            <a:endParaRPr lang="en-US" altLang="zh-TW" sz="1600" b="1" kern="100" dirty="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endParaRPr lang="en-US" altLang="zh-TW" sz="1600" b="1" kern="100" dirty="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r>
              <a:rPr lang="en-US" altLang="zh-TW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No.1</a:t>
            </a:r>
            <a:r>
              <a:rPr lang="zh-TW" altLang="en-US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時代力量</a:t>
            </a:r>
            <a:r>
              <a:rPr lang="en-US" altLang="zh-TW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: 3.3</a:t>
            </a:r>
            <a:endParaRPr lang="en-US" altLang="zh-TW" b="1" kern="1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r>
              <a:rPr lang="en-US" altLang="zh-TW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No.2</a:t>
            </a:r>
            <a:r>
              <a:rPr lang="zh-TW" altLang="en-US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b="1" kern="1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台灣民眾</a:t>
            </a:r>
            <a:r>
              <a:rPr lang="en-US" altLang="zh-TW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: 1.8</a:t>
            </a:r>
            <a:endParaRPr lang="zh-TW" altLang="zh-TW" b="1" kern="100" dirty="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r>
              <a:rPr lang="en-US" altLang="zh-TW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No.3</a:t>
            </a:r>
            <a:r>
              <a:rPr lang="zh-TW" altLang="en-US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b="1" kern="1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民進黨</a:t>
            </a:r>
            <a:r>
              <a:rPr lang="en-US" altLang="zh-TW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:1.5</a:t>
            </a:r>
            <a:endParaRPr lang="zh-TW" altLang="zh-TW" b="1" kern="100" dirty="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r>
              <a:rPr lang="en-US" altLang="zh-TW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No.4</a:t>
            </a:r>
            <a:r>
              <a:rPr lang="zh-TW" altLang="en-US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b="1" kern="1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國民黨</a:t>
            </a:r>
            <a:r>
              <a:rPr lang="en-US" altLang="zh-TW" b="1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:1.3</a:t>
            </a:r>
            <a:endParaRPr lang="zh-TW" altLang="zh-TW" b="1" kern="100" dirty="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r>
              <a:rPr lang="zh-TW" altLang="en-US" sz="17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</a:p>
        </p:txBody>
      </p:sp>
      <p:sp>
        <p:nvSpPr>
          <p:cNvPr id="11" name="矩形: 圓角 10">
            <a:extLst>
              <a:ext uri="{FF2B5EF4-FFF2-40B4-BE49-F238E27FC236}">
                <a16:creationId xmlns="" xmlns:a16="http://schemas.microsoft.com/office/drawing/2014/main" id="{8CFAD738-BEA0-47CD-85B0-9945D4413483}"/>
              </a:ext>
            </a:extLst>
          </p:cNvPr>
          <p:cNvSpPr/>
          <p:nvPr/>
        </p:nvSpPr>
        <p:spPr>
          <a:xfrm>
            <a:off x="8356942" y="2506964"/>
            <a:ext cx="3694922" cy="3330777"/>
          </a:xfrm>
          <a:prstGeom prst="roundRect">
            <a:avLst/>
          </a:prstGeom>
          <a:solidFill>
            <a:schemeClr val="bg2"/>
          </a:solidFill>
          <a:ln w="31750">
            <a:solidFill>
              <a:srgbClr val="2626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zh-TW" sz="16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各黨立委的平均部分提案量</a:t>
            </a:r>
            <a:r>
              <a:rPr lang="en-US" altLang="zh-TW" sz="16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= </a:t>
            </a:r>
          </a:p>
          <a:p>
            <a:r>
              <a:rPr lang="en-US" altLang="zh-TW" sz="16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zh-TW" sz="16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黨團部分提案總量</a:t>
            </a:r>
            <a:r>
              <a:rPr lang="en-US" altLang="zh-TW" sz="16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+</a:t>
            </a:r>
            <a:r>
              <a:rPr lang="zh-TW" altLang="zh-TW" sz="16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該黨委員部分提案總量</a:t>
            </a:r>
            <a:r>
              <a:rPr lang="en-US" altLang="zh-TW" sz="16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 / </a:t>
            </a:r>
            <a:r>
              <a:rPr lang="zh-TW" altLang="zh-TW" sz="1600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該黨的委員總數</a:t>
            </a:r>
          </a:p>
          <a:p>
            <a:endParaRPr lang="en-US" altLang="zh-TW" sz="1600" b="1" kern="10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r>
              <a:rPr lang="en-US" altLang="zh-TW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No.1</a:t>
            </a:r>
            <a:r>
              <a:rPr lang="zh-TW" altLang="en-US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時代力量</a:t>
            </a:r>
            <a:r>
              <a:rPr lang="en-US" altLang="zh-TW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: 16</a:t>
            </a:r>
            <a:endParaRPr lang="en-US" altLang="zh-TW" b="1" kern="10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r>
              <a:rPr lang="en-US" altLang="zh-TW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No.2</a:t>
            </a:r>
            <a:r>
              <a:rPr lang="zh-TW" altLang="en-US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國民黨</a:t>
            </a:r>
            <a:r>
              <a:rPr lang="en-US" altLang="zh-TW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: 8.9</a:t>
            </a:r>
            <a:endParaRPr lang="zh-TW" altLang="zh-TW" b="1" kern="10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r>
              <a:rPr lang="en-US" altLang="zh-TW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No.3</a:t>
            </a:r>
            <a:r>
              <a:rPr lang="zh-TW" altLang="en-US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台灣民眾</a:t>
            </a:r>
            <a:r>
              <a:rPr lang="en-US" altLang="zh-TW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:8.6</a:t>
            </a:r>
            <a:endParaRPr lang="zh-TW" altLang="zh-TW" b="1" kern="10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r>
              <a:rPr lang="en-US" altLang="zh-TW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No.4</a:t>
            </a:r>
            <a:r>
              <a:rPr lang="zh-TW" altLang="en-US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民進黨</a:t>
            </a:r>
            <a:r>
              <a:rPr lang="en-US" altLang="zh-TW" b="1" kern="10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:6.6</a:t>
            </a:r>
            <a:endParaRPr lang="zh-TW" altLang="zh-TW" b="1" kern="100">
              <a:solidFill>
                <a:schemeClr val="tx1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2" name="矩形: 圓角 1">
            <a:extLst>
              <a:ext uri="{FF2B5EF4-FFF2-40B4-BE49-F238E27FC236}">
                <a16:creationId xmlns="" xmlns:a16="http://schemas.microsoft.com/office/drawing/2014/main" id="{3F5832DC-AAE6-44B8-917A-8575369632B5}"/>
              </a:ext>
            </a:extLst>
          </p:cNvPr>
          <p:cNvSpPr/>
          <p:nvPr/>
        </p:nvSpPr>
        <p:spPr>
          <a:xfrm>
            <a:off x="344461" y="131980"/>
            <a:ext cx="1111115" cy="5371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zh-TW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3.</a:t>
            </a:r>
            <a:r>
              <a:rPr kumimoji="1" lang="zh-TW" altLang="en-US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黨團</a:t>
            </a:r>
            <a:endParaRPr kumimoji="1" lang="zh-TW" altLang="en-US" sz="2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儷黑 Pro"/>
            </a:endParaRPr>
          </a:p>
        </p:txBody>
      </p:sp>
    </p:spTree>
    <p:extLst>
      <p:ext uri="{BB962C8B-B14F-4D97-AF65-F5344CB8AC3E}">
        <p14:creationId xmlns:p14="http://schemas.microsoft.com/office/powerpoint/2010/main" val="3735107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="" xmlns:a16="http://schemas.microsoft.com/office/drawing/2014/main" id="{BA62B5F3-AA26-4268-89E4-2E923DE558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711" y="-20598"/>
            <a:ext cx="12215711" cy="6878598"/>
          </a:xfrm>
          <a:prstGeom prst="rect">
            <a:avLst/>
          </a:prstGeom>
        </p:spPr>
      </p:pic>
      <p:sp>
        <p:nvSpPr>
          <p:cNvPr id="22" name="文字方塊 21">
            <a:extLst>
              <a:ext uri="{FF2B5EF4-FFF2-40B4-BE49-F238E27FC236}">
                <a16:creationId xmlns="" xmlns:a16="http://schemas.microsoft.com/office/drawing/2014/main" id="{16C3F140-8D45-4D56-A14E-7D7C8AB8CA70}"/>
              </a:ext>
            </a:extLst>
          </p:cNvPr>
          <p:cNvSpPr txBox="1"/>
          <p:nvPr/>
        </p:nvSpPr>
        <p:spPr>
          <a:xfrm>
            <a:off x="5493834" y="157740"/>
            <a:ext cx="12749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3600" b="1" u="sng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總</a:t>
            </a:r>
            <a:r>
              <a:rPr lang="zh-TW" altLang="en-US" sz="3600" b="1" u="sng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結</a:t>
            </a:r>
            <a:endParaRPr kumimoji="1" lang="zh-TW" altLang="en-US" sz="6000" b="1" u="sng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儷黑 Pro"/>
            </a:endParaRPr>
          </a:p>
        </p:txBody>
      </p:sp>
      <p:sp>
        <p:nvSpPr>
          <p:cNvPr id="25" name="文字方塊 24">
            <a:extLst>
              <a:ext uri="{FF2B5EF4-FFF2-40B4-BE49-F238E27FC236}">
                <a16:creationId xmlns="" xmlns:a16="http://schemas.microsoft.com/office/drawing/2014/main" id="{9923CB03-35E3-4B39-AA76-E723FBC33BEF}"/>
              </a:ext>
            </a:extLst>
          </p:cNvPr>
          <p:cNvSpPr txBox="1"/>
          <p:nvPr/>
        </p:nvSpPr>
        <p:spPr>
          <a:xfrm>
            <a:off x="506087" y="982409"/>
            <a:ext cx="11250483" cy="48731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6695" algn="just">
              <a:spcBef>
                <a:spcPts val="600"/>
              </a:spcBef>
              <a:spcAft>
                <a:spcPts val="240"/>
              </a:spcAft>
            </a:pPr>
            <a:r>
              <a:rPr lang="zh-TW" altLang="en-US" sz="2400" b="1" kern="10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全院</a:t>
            </a:r>
            <a:r>
              <a:rPr lang="en-US" altLang="zh-TW" sz="2400" b="1" kern="10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:</a:t>
            </a:r>
          </a:p>
          <a:p>
            <a:pPr marL="226695" algn="just">
              <a:spcBef>
                <a:spcPts val="600"/>
              </a:spcBef>
              <a:spcAft>
                <a:spcPts val="240"/>
              </a:spcAft>
            </a:pPr>
            <a:r>
              <a:rPr lang="zh-TW" altLang="zh-TW" sz="2200" kern="10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雖然民進黨立委以優勢人數在國會過半，但是根據口袋國會的各項指標觀察，國民黨立委在全院評比中表現搶眼，傳統兩大黨的人數相當。</a:t>
            </a:r>
            <a:endParaRPr lang="en-US" altLang="zh-TW" sz="2200" kern="10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26695" algn="just">
              <a:spcBef>
                <a:spcPts val="600"/>
              </a:spcBef>
              <a:spcAft>
                <a:spcPts val="240"/>
              </a:spcAft>
            </a:pPr>
            <a:endParaRPr lang="en-US" altLang="zh-TW" sz="2000" kern="10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26695" algn="just">
              <a:spcBef>
                <a:spcPts val="600"/>
              </a:spcBef>
              <a:spcAft>
                <a:spcPts val="240"/>
              </a:spcAft>
            </a:pPr>
            <a:r>
              <a:rPr lang="zh-TW" altLang="en-US" sz="2400" b="1" kern="10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委員會</a:t>
            </a:r>
            <a:r>
              <a:rPr lang="en-US" altLang="zh-TW" sz="2400" b="1" kern="10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:</a:t>
            </a:r>
          </a:p>
          <a:p>
            <a:pPr marL="226695" algn="just">
              <a:spcBef>
                <a:spcPts val="600"/>
              </a:spcBef>
              <a:spcAft>
                <a:spcPts val="240"/>
              </a:spcAft>
            </a:pPr>
            <a:r>
              <a:rPr lang="zh-TW" altLang="zh-TW" sz="2200" kern="10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在委員會表現優異，獲口袋國會推薦的委員，民進黨則展現出人數上的優勢，獲選優良以上評價立委的人數和比例都勝過其他政黨。</a:t>
            </a:r>
            <a:endParaRPr lang="en-US" altLang="zh-TW" sz="2200" kern="10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26695" algn="just">
              <a:spcBef>
                <a:spcPts val="600"/>
              </a:spcBef>
              <a:spcAft>
                <a:spcPts val="240"/>
              </a:spcAft>
            </a:pPr>
            <a:endParaRPr lang="zh-TW" altLang="zh-TW" sz="2000" kern="10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26695" algn="just">
              <a:spcBef>
                <a:spcPts val="600"/>
              </a:spcBef>
              <a:spcAft>
                <a:spcPts val="240"/>
              </a:spcAft>
            </a:pPr>
            <a:r>
              <a:rPr lang="zh-TW" altLang="en-US" sz="2400" b="1" kern="10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黨團</a:t>
            </a:r>
            <a:r>
              <a:rPr lang="en-US" altLang="zh-TW" sz="2400" b="1" kern="10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:</a:t>
            </a:r>
          </a:p>
          <a:p>
            <a:pPr marL="226695" algn="just">
              <a:spcBef>
                <a:spcPts val="600"/>
              </a:spcBef>
              <a:spcAft>
                <a:spcPts val="240"/>
              </a:spcAft>
            </a:pPr>
            <a:r>
              <a:rPr lang="zh-TW" altLang="zh-TW" sz="220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時代力量在平均總提案量、平均全文提案量、平均部分條文提案量，都大幅領先其他黨團，台灣民眾黨與國民黨的表現則比較接近，整體評比之下，反而是民進黨委員在法律提案的表現，不如其他三黨，退居末位。</a:t>
            </a:r>
            <a:endParaRPr lang="zh-TW" altLang="zh-TW" sz="2200" kern="10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313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="" xmlns:a16="http://schemas.microsoft.com/office/drawing/2014/main" id="{BA62B5F3-AA26-4268-89E4-2E923DE558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711" y="-20598"/>
            <a:ext cx="12215711" cy="6878598"/>
          </a:xfrm>
          <a:prstGeom prst="rect">
            <a:avLst/>
          </a:prstGeom>
        </p:spPr>
      </p:pic>
      <p:sp>
        <p:nvSpPr>
          <p:cNvPr id="21" name="矩形: 圓角 20">
            <a:extLst>
              <a:ext uri="{FF2B5EF4-FFF2-40B4-BE49-F238E27FC236}">
                <a16:creationId xmlns="" xmlns:a16="http://schemas.microsoft.com/office/drawing/2014/main" id="{36BBC586-2887-4DE7-A583-6CD049D2D14E}"/>
              </a:ext>
            </a:extLst>
          </p:cNvPr>
          <p:cNvSpPr/>
          <p:nvPr/>
        </p:nvSpPr>
        <p:spPr>
          <a:xfrm>
            <a:off x="0" y="48510"/>
            <a:ext cx="2669327" cy="5371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zh-TW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4.</a:t>
            </a:r>
            <a:r>
              <a:rPr kumimoji="1" lang="zh-TW" altLang="en-US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受推薦連任立委</a:t>
            </a:r>
            <a:endParaRPr kumimoji="1" lang="en-US" altLang="zh-TW" sz="2400" b="1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儷黑 Pro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="" xmlns:a16="http://schemas.microsoft.com/office/drawing/2014/main" id="{B0ABE440-F8E4-4965-94A4-552038FE6B9F}"/>
              </a:ext>
            </a:extLst>
          </p:cNvPr>
          <p:cNvSpPr txBox="1"/>
          <p:nvPr/>
        </p:nvSpPr>
        <p:spPr>
          <a:xfrm>
            <a:off x="2693038" y="178799"/>
            <a:ext cx="70910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zh-TW" sz="2800" b="1" u="sng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第九屆受推薦全院表現優良以上的連任立委</a:t>
            </a:r>
            <a:endParaRPr lang="zh-TW" altLang="en-US" sz="4000" b="1" u="sng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11" name="內容版面配置區 3">
            <a:extLst>
              <a:ext uri="{FF2B5EF4-FFF2-40B4-BE49-F238E27FC236}">
                <a16:creationId xmlns="" xmlns:a16="http://schemas.microsoft.com/office/drawing/2014/main" id="{18D0F864-4D7F-4919-9EB5-8FFBFFEE0E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5398064"/>
              </p:ext>
            </p:extLst>
          </p:nvPr>
        </p:nvGraphicFramePr>
        <p:xfrm>
          <a:off x="1102245" y="742325"/>
          <a:ext cx="9807809" cy="5941377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62963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700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1429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29380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60512">
                <a:tc>
                  <a:txBody>
                    <a:bodyPr/>
                    <a:lstStyle/>
                    <a:p>
                      <a:pPr marL="304800" algn="ctr"/>
                      <a:r>
                        <a:rPr lang="zh-TW" sz="18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立委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ctr"/>
                      <a:r>
                        <a:rPr lang="zh-TW" sz="1800" b="1" ker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總★數</a:t>
                      </a:r>
                      <a:endParaRPr lang="zh-TW" sz="18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ctr"/>
                      <a:r>
                        <a:rPr lang="zh-TW" sz="18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受推薦會期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ctr"/>
                      <a:r>
                        <a:rPr lang="zh-TW" sz="1800" b="1" ker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評價</a:t>
                      </a:r>
                      <a:endParaRPr lang="zh-TW" sz="18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38891">
                <a:tc>
                  <a:txBody>
                    <a:bodyPr/>
                    <a:lstStyle/>
                    <a:p>
                      <a:pPr algn="l"/>
                      <a:r>
                        <a:rPr lang="zh-TW" alt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邱志偉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6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9-5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3565">
                <a:tc>
                  <a:txBody>
                    <a:bodyPr/>
                    <a:lstStyle/>
                    <a:p>
                      <a:pPr algn="l"/>
                      <a:r>
                        <a:rPr lang="zh-TW" alt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鄭天財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國，區域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9-8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9-6/9-3/9-1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9-1/9-3/9-6/9-8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55710">
                <a:tc>
                  <a:txBody>
                    <a:bodyPr/>
                    <a:lstStyle/>
                    <a:p>
                      <a:pPr algn="l"/>
                      <a:r>
                        <a:rPr lang="zh-TW" alt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陳亭妃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9-4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9-8/9-6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3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9-1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9-1/9-4/9-6/9-8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9-4/9-6/9-8: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 </a:t>
                      </a:r>
                    </a:p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9-1: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33565">
                <a:tc>
                  <a:txBody>
                    <a:bodyPr/>
                    <a:lstStyle/>
                    <a:p>
                      <a:pPr algn="l"/>
                      <a:r>
                        <a:rPr lang="zh-TW" alt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劉建國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9-5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9-7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9-8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9-5/9-7/9-8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9-5/9-7: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</a:p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9-8: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38891">
                <a:tc>
                  <a:txBody>
                    <a:bodyPr/>
                    <a:lstStyle/>
                    <a:p>
                      <a:pPr marL="158750"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曾銘宗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國，不分區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9-3/9-4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9-3/9-4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9-3/9-4: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38891">
                <a:tc>
                  <a:txBody>
                    <a:bodyPr/>
                    <a:lstStyle/>
                    <a:p>
                      <a:pPr marL="158750"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蔡易餘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9-4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38891">
                <a:tc>
                  <a:txBody>
                    <a:bodyPr/>
                    <a:lstStyle/>
                    <a:p>
                      <a:pPr marL="158750"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賴瑞隆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9-1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38891">
                <a:tc>
                  <a:txBody>
                    <a:bodyPr/>
                    <a:lstStyle/>
                    <a:p>
                      <a:pPr marL="158750"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張廖萬堅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9-5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45338824"/>
                  </a:ext>
                </a:extLst>
              </a:tr>
              <a:tr h="338891">
                <a:tc>
                  <a:txBody>
                    <a:bodyPr/>
                    <a:lstStyle/>
                    <a:p>
                      <a:pPr marL="158750"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吳玉琴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民，不分區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9-6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84509619"/>
                  </a:ext>
                </a:extLst>
              </a:tr>
              <a:tr h="338891">
                <a:tc>
                  <a:txBody>
                    <a:bodyPr/>
                    <a:lstStyle/>
                    <a:p>
                      <a:pPr marL="158750"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許淑華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國，區域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9-2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432644150"/>
                  </a:ext>
                </a:extLst>
              </a:tr>
              <a:tr h="338891">
                <a:tc>
                  <a:txBody>
                    <a:bodyPr/>
                    <a:lstStyle/>
                    <a:p>
                      <a:pPr marL="158750"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黃秀芳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9-8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975236551"/>
                  </a:ext>
                </a:extLst>
              </a:tr>
              <a:tr h="338891">
                <a:tc>
                  <a:txBody>
                    <a:bodyPr/>
                    <a:lstStyle/>
                    <a:p>
                      <a:pPr marL="158750"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吳思瑤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9-7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54513587"/>
                  </a:ext>
                </a:extLst>
              </a:tr>
              <a:tr h="338891">
                <a:tc>
                  <a:txBody>
                    <a:bodyPr/>
                    <a:lstStyle/>
                    <a:p>
                      <a:pPr marL="158750"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黃國書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9-1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85913804"/>
                  </a:ext>
                </a:extLst>
              </a:tr>
              <a:tr h="338891">
                <a:tc>
                  <a:txBody>
                    <a:bodyPr/>
                    <a:lstStyle/>
                    <a:p>
                      <a:pPr marL="158750"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邱泰源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民，不分區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9-7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50868247"/>
                  </a:ext>
                </a:extLst>
              </a:tr>
              <a:tr h="338891">
                <a:tc>
                  <a:txBody>
                    <a:bodyPr/>
                    <a:lstStyle/>
                    <a:p>
                      <a:pPr marL="158750" algn="l"/>
                      <a:r>
                        <a:rPr lang="zh-TW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林俊憲</a:t>
                      </a:r>
                      <a:r>
                        <a:rPr 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9-1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zh-TW" sz="14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10252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517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="" xmlns:a16="http://schemas.microsoft.com/office/drawing/2014/main" id="{BA62B5F3-AA26-4268-89E4-2E923DE558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711" y="-20598"/>
            <a:ext cx="12215711" cy="6878598"/>
          </a:xfrm>
          <a:prstGeom prst="rect">
            <a:avLst/>
          </a:prstGeom>
        </p:spPr>
      </p:pic>
      <p:sp>
        <p:nvSpPr>
          <p:cNvPr id="21" name="矩形: 圓角 20">
            <a:extLst>
              <a:ext uri="{FF2B5EF4-FFF2-40B4-BE49-F238E27FC236}">
                <a16:creationId xmlns="" xmlns:a16="http://schemas.microsoft.com/office/drawing/2014/main" id="{36BBC586-2887-4DE7-A583-6CD049D2D14E}"/>
              </a:ext>
            </a:extLst>
          </p:cNvPr>
          <p:cNvSpPr/>
          <p:nvPr/>
        </p:nvSpPr>
        <p:spPr>
          <a:xfrm>
            <a:off x="0" y="48510"/>
            <a:ext cx="2669327" cy="5371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zh-TW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4.</a:t>
            </a:r>
            <a:r>
              <a:rPr kumimoji="1" lang="zh-TW" altLang="en-US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受推薦連任立委</a:t>
            </a:r>
            <a:endParaRPr kumimoji="1" lang="en-US" altLang="zh-TW" sz="2400" b="1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儷黑 Pro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="" xmlns:a16="http://schemas.microsoft.com/office/drawing/2014/main" id="{B0ABE440-F8E4-4965-94A4-552038FE6B9F}"/>
              </a:ext>
            </a:extLst>
          </p:cNvPr>
          <p:cNvSpPr txBox="1"/>
          <p:nvPr/>
        </p:nvSpPr>
        <p:spPr>
          <a:xfrm>
            <a:off x="2189184" y="174298"/>
            <a:ext cx="853168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just"/>
            <a:r>
              <a:rPr lang="zh-TW" altLang="zh-TW" sz="2800" b="1" u="sng" kern="10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第九屆受推薦各委員會表現優良以上的連任立委</a:t>
            </a:r>
          </a:p>
        </p:txBody>
      </p:sp>
      <p:graphicFrame>
        <p:nvGraphicFramePr>
          <p:cNvPr id="8" name="內容版面配置區 3">
            <a:extLst>
              <a:ext uri="{FF2B5EF4-FFF2-40B4-BE49-F238E27FC236}">
                <a16:creationId xmlns="" xmlns:a16="http://schemas.microsoft.com/office/drawing/2014/main" id="{07217759-374F-4FBD-A1A3-A0C8FBC247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1006984"/>
              </p:ext>
            </p:extLst>
          </p:nvPr>
        </p:nvGraphicFramePr>
        <p:xfrm>
          <a:off x="707793" y="848089"/>
          <a:ext cx="10974133" cy="5830442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97618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4948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22846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0985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81013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291350">
                <a:tc>
                  <a:txBody>
                    <a:bodyPr/>
                    <a:lstStyle/>
                    <a:p>
                      <a:pPr marL="304800" algn="ctr"/>
                      <a:r>
                        <a:rPr lang="zh-TW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立委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ctr"/>
                      <a:r>
                        <a:rPr lang="zh-TW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受推薦會期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ctr"/>
                      <a:r>
                        <a:rPr lang="zh-TW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委員會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ctr"/>
                      <a:r>
                        <a:rPr lang="zh-TW" sz="1600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總★數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ctr"/>
                      <a:r>
                        <a:rPr lang="zh-TW" sz="1600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評價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2691">
                <a:tc>
                  <a:txBody>
                    <a:bodyPr/>
                    <a:lstStyle/>
                    <a:p>
                      <a:pPr algn="ctr"/>
                      <a:r>
                        <a:rPr lang="zh-TW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鄭天財</a:t>
                      </a:r>
                      <a:r>
                        <a:rPr 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國，區域</a:t>
                      </a:r>
                      <a:r>
                        <a:rPr 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9-6/9-5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內政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9-6</a:t>
                      </a:r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 </a:t>
                      </a:r>
                    </a:p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9-5</a:t>
                      </a:r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9-6:</a:t>
                      </a:r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9-5:</a:t>
                      </a:r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21733">
                <a:tc>
                  <a:txBody>
                    <a:bodyPr/>
                    <a:lstStyle/>
                    <a:p>
                      <a:pPr algn="ctr"/>
                      <a:r>
                        <a:rPr lang="zh-TW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賴瑞隆</a:t>
                      </a:r>
                      <a:r>
                        <a:rPr 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9-4/9-3/9-1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內政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9-4</a:t>
                      </a:r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 </a:t>
                      </a:r>
                    </a:p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9-3</a:t>
                      </a:r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 </a:t>
                      </a:r>
                    </a:p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9-1</a:t>
                      </a:r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9-4/9-3:</a:t>
                      </a:r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9-1:</a:t>
                      </a:r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2691">
                <a:tc>
                  <a:txBody>
                    <a:bodyPr/>
                    <a:lstStyle/>
                    <a:p>
                      <a:pPr algn="ctr"/>
                      <a:r>
                        <a:rPr lang="zh-TW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趙天麟</a:t>
                      </a:r>
                      <a:r>
                        <a:rPr 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9-2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內政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2691">
                <a:tc>
                  <a:txBody>
                    <a:bodyPr/>
                    <a:lstStyle/>
                    <a:p>
                      <a:pPr algn="ctr"/>
                      <a:r>
                        <a:rPr lang="zh-TW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林為洲</a:t>
                      </a:r>
                      <a:r>
                        <a:rPr 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國，區域</a:t>
                      </a:r>
                      <a:r>
                        <a:rPr 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9-8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內政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2691">
                <a:tc>
                  <a:txBody>
                    <a:bodyPr/>
                    <a:lstStyle/>
                    <a:p>
                      <a:pPr algn="ctr"/>
                      <a:r>
                        <a:rPr lang="zh-TW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張宏陸</a:t>
                      </a:r>
                      <a:r>
                        <a:rPr 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9-7/9-4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內政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9-7/9-4</a:t>
                      </a:r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2691">
                <a:tc>
                  <a:txBody>
                    <a:bodyPr/>
                    <a:lstStyle/>
                    <a:p>
                      <a:pPr algn="ctr"/>
                      <a:r>
                        <a:rPr lang="zh-TW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吳琪銘</a:t>
                      </a:r>
                      <a:r>
                        <a:rPr 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9-6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內政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2691">
                <a:tc>
                  <a:txBody>
                    <a:bodyPr/>
                    <a:lstStyle/>
                    <a:p>
                      <a:pPr algn="ctr"/>
                      <a:r>
                        <a:rPr lang="zh-TW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蔡易餘</a:t>
                      </a:r>
                      <a:r>
                        <a:rPr 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9-4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司法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5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2691">
                <a:tc>
                  <a:txBody>
                    <a:bodyPr/>
                    <a:lstStyle/>
                    <a:p>
                      <a:pPr algn="ctr"/>
                      <a:r>
                        <a:rPr lang="zh-TW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周春米</a:t>
                      </a:r>
                      <a:r>
                        <a:rPr 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民，不分區</a:t>
                      </a:r>
                      <a:r>
                        <a:rPr 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9-7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司法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57638665"/>
                  </a:ext>
                </a:extLst>
              </a:tr>
              <a:tr h="372691">
                <a:tc>
                  <a:txBody>
                    <a:bodyPr/>
                    <a:lstStyle/>
                    <a:p>
                      <a:pPr algn="ctr"/>
                      <a:r>
                        <a:rPr lang="zh-TW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劉櫂豪</a:t>
                      </a:r>
                      <a:r>
                        <a:rPr 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9-4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司法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39035920"/>
                  </a:ext>
                </a:extLst>
              </a:tr>
              <a:tr h="372691">
                <a:tc>
                  <a:txBody>
                    <a:bodyPr/>
                    <a:lstStyle/>
                    <a:p>
                      <a:pPr algn="ctr"/>
                      <a:r>
                        <a:rPr lang="zh-TW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許淑華</a:t>
                      </a:r>
                      <a:r>
                        <a:rPr 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國，區域</a:t>
                      </a:r>
                      <a:r>
                        <a:rPr 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9-2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司法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39454479"/>
                  </a:ext>
                </a:extLst>
              </a:tr>
              <a:tr h="372691">
                <a:tc>
                  <a:txBody>
                    <a:bodyPr/>
                    <a:lstStyle/>
                    <a:p>
                      <a:pPr algn="ctr"/>
                      <a:r>
                        <a:rPr lang="zh-TW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蔡適應</a:t>
                      </a:r>
                      <a:r>
                        <a:rPr 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9-7/9-5/9-4/9-3/9-2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外交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 algn="l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9-7/9-5/9-4/9-3/</a:t>
                      </a:r>
                      <a:r>
                        <a:rPr lang="zh-TW" alt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9-2</a:t>
                      </a:r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56429320"/>
                  </a:ext>
                </a:extLst>
              </a:tr>
              <a:tr h="372691">
                <a:tc>
                  <a:txBody>
                    <a:bodyPr/>
                    <a:lstStyle/>
                    <a:p>
                      <a:pPr algn="ctr"/>
                      <a:r>
                        <a:rPr lang="zh-TW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王定宇</a:t>
                      </a:r>
                      <a:r>
                        <a:rPr 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9-4/9-2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外交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9-4/9-2</a:t>
                      </a:r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74150736"/>
                  </a:ext>
                </a:extLst>
              </a:tr>
              <a:tr h="372691">
                <a:tc>
                  <a:txBody>
                    <a:bodyPr/>
                    <a:lstStyle/>
                    <a:p>
                      <a:pPr algn="ctr"/>
                      <a:r>
                        <a:rPr lang="zh-TW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江啟臣</a:t>
                      </a:r>
                      <a:r>
                        <a:rPr 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國，區域</a:t>
                      </a:r>
                      <a:r>
                        <a:rPr 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9-3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外交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86361084"/>
                  </a:ext>
                </a:extLst>
              </a:tr>
              <a:tr h="372691">
                <a:tc>
                  <a:txBody>
                    <a:bodyPr/>
                    <a:lstStyle/>
                    <a:p>
                      <a:pPr algn="ctr"/>
                      <a:r>
                        <a:rPr lang="zh-TW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羅致政</a:t>
                      </a:r>
                      <a:r>
                        <a:rPr 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9-3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外交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036509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2823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="" xmlns:a16="http://schemas.microsoft.com/office/drawing/2014/main" id="{BA62B5F3-AA26-4268-89E4-2E923DE558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711" y="-20598"/>
            <a:ext cx="12215711" cy="6878598"/>
          </a:xfrm>
          <a:prstGeom prst="rect">
            <a:avLst/>
          </a:prstGeom>
        </p:spPr>
      </p:pic>
      <p:sp>
        <p:nvSpPr>
          <p:cNvPr id="21" name="矩形: 圓角 20">
            <a:extLst>
              <a:ext uri="{FF2B5EF4-FFF2-40B4-BE49-F238E27FC236}">
                <a16:creationId xmlns="" xmlns:a16="http://schemas.microsoft.com/office/drawing/2014/main" id="{36BBC586-2887-4DE7-A583-6CD049D2D14E}"/>
              </a:ext>
            </a:extLst>
          </p:cNvPr>
          <p:cNvSpPr/>
          <p:nvPr/>
        </p:nvSpPr>
        <p:spPr>
          <a:xfrm>
            <a:off x="0" y="48510"/>
            <a:ext cx="2669327" cy="5371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zh-TW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4.</a:t>
            </a:r>
            <a:r>
              <a:rPr kumimoji="1" lang="zh-TW" altLang="en-US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受推薦連任立委</a:t>
            </a:r>
            <a:endParaRPr kumimoji="1" lang="en-US" altLang="zh-TW" sz="2400" b="1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儷黑 Pro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="" xmlns:a16="http://schemas.microsoft.com/office/drawing/2014/main" id="{B0ABE440-F8E4-4965-94A4-552038FE6B9F}"/>
              </a:ext>
            </a:extLst>
          </p:cNvPr>
          <p:cNvSpPr txBox="1"/>
          <p:nvPr/>
        </p:nvSpPr>
        <p:spPr>
          <a:xfrm>
            <a:off x="2189184" y="174298"/>
            <a:ext cx="853168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just"/>
            <a:r>
              <a:rPr lang="zh-TW" altLang="zh-TW" sz="2800" b="1" u="sng" kern="10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第九屆受推薦各委員會表現優良以上的連任立委</a:t>
            </a:r>
          </a:p>
        </p:txBody>
      </p:sp>
      <p:graphicFrame>
        <p:nvGraphicFramePr>
          <p:cNvPr id="8" name="內容版面配置區 3">
            <a:extLst>
              <a:ext uri="{FF2B5EF4-FFF2-40B4-BE49-F238E27FC236}">
                <a16:creationId xmlns="" xmlns:a16="http://schemas.microsoft.com/office/drawing/2014/main" id="{07217759-374F-4FBD-A1A3-A0C8FBC247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9779440"/>
              </p:ext>
            </p:extLst>
          </p:nvPr>
        </p:nvGraphicFramePr>
        <p:xfrm>
          <a:off x="707793" y="823306"/>
          <a:ext cx="10908819" cy="5586828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9644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3609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21520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40303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09005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14059">
                <a:tc>
                  <a:txBody>
                    <a:bodyPr/>
                    <a:lstStyle/>
                    <a:p>
                      <a:pPr marL="304800" algn="ctr"/>
                      <a:r>
                        <a:rPr lang="zh-TW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立委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ctr"/>
                      <a:r>
                        <a:rPr lang="zh-TW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受推薦會期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ctr"/>
                      <a:r>
                        <a:rPr lang="zh-TW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委員會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ctr"/>
                      <a:r>
                        <a:rPr lang="zh-TW" sz="1600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總★數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ctr"/>
                      <a:r>
                        <a:rPr lang="zh-TW" sz="1600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評價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1742">
                <a:tc>
                  <a:txBody>
                    <a:bodyPr/>
                    <a:lstStyle/>
                    <a:p>
                      <a:pPr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李昆澤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9-5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交通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62402">
                <a:tc>
                  <a:txBody>
                    <a:bodyPr/>
                    <a:lstStyle/>
                    <a:p>
                      <a:pPr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陳明文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9-7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交通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01742">
                <a:tc>
                  <a:txBody>
                    <a:bodyPr/>
                    <a:lstStyle/>
                    <a:p>
                      <a:pPr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林俊憲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9-5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交通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59983">
                <a:tc>
                  <a:txBody>
                    <a:bodyPr/>
                    <a:lstStyle/>
                    <a:p>
                      <a:pPr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劉建國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9-8/9-7/9-4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衛環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9-7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9-8/9-4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59983">
                <a:tc>
                  <a:txBody>
                    <a:bodyPr/>
                    <a:lstStyle/>
                    <a:p>
                      <a:pPr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黃秀芳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9-8/9-7/9-5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衛環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9-8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 </a:t>
                      </a:r>
                    </a:p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9-7/9-5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9-8: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 </a:t>
                      </a:r>
                      <a:endParaRPr lang="en-US" alt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9-7/9-5: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9983">
                <a:tc>
                  <a:txBody>
                    <a:bodyPr/>
                    <a:lstStyle/>
                    <a:p>
                      <a:pPr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吳玉琴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民，不分區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9-7/9-6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衛環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9-6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 </a:t>
                      </a:r>
                    </a:p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9-7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9-6: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9-7: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01742">
                <a:tc>
                  <a:txBody>
                    <a:bodyPr/>
                    <a:lstStyle/>
                    <a:p>
                      <a:pPr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邱泰源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民，不分區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9-7/9-6/9-4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衛環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01742">
                <a:tc>
                  <a:txBody>
                    <a:bodyPr/>
                    <a:lstStyle/>
                    <a:p>
                      <a:pPr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蔡易餘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9-7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財政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5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57638665"/>
                  </a:ext>
                </a:extLst>
              </a:tr>
              <a:tr h="459983">
                <a:tc>
                  <a:txBody>
                    <a:bodyPr/>
                    <a:lstStyle/>
                    <a:p>
                      <a:pPr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曾銘宗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國，不分區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9-7/9-6/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9-5/9-1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財政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9-6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 </a:t>
                      </a:r>
                    </a:p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9-7/9-5/9-1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9-6: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  <a:endParaRPr lang="en-US" alt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9-7/9-5/9-1: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39035920"/>
                  </a:ext>
                </a:extLst>
              </a:tr>
              <a:tr h="459983">
                <a:tc>
                  <a:txBody>
                    <a:bodyPr/>
                    <a:lstStyle/>
                    <a:p>
                      <a:pPr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賴士葆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國，區域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9-6/9-4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財政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9-6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9-4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9-6: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</a:p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9-4: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39454479"/>
                  </a:ext>
                </a:extLst>
              </a:tr>
              <a:tr h="401742">
                <a:tc>
                  <a:txBody>
                    <a:bodyPr/>
                    <a:lstStyle/>
                    <a:p>
                      <a:pPr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吳秉叡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9-5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財政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56429320"/>
                  </a:ext>
                </a:extLst>
              </a:tr>
              <a:tr h="401742">
                <a:tc>
                  <a:txBody>
                    <a:bodyPr/>
                    <a:lstStyle/>
                    <a:p>
                      <a:pPr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江永昌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9-3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財政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741507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8161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="" xmlns:a16="http://schemas.microsoft.com/office/drawing/2014/main" id="{BA62B5F3-AA26-4268-89E4-2E923DE558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711" y="-20598"/>
            <a:ext cx="12215711" cy="6878598"/>
          </a:xfrm>
          <a:prstGeom prst="rect">
            <a:avLst/>
          </a:prstGeom>
        </p:spPr>
      </p:pic>
      <p:sp>
        <p:nvSpPr>
          <p:cNvPr id="21" name="矩形: 圓角 20">
            <a:extLst>
              <a:ext uri="{FF2B5EF4-FFF2-40B4-BE49-F238E27FC236}">
                <a16:creationId xmlns="" xmlns:a16="http://schemas.microsoft.com/office/drawing/2014/main" id="{36BBC586-2887-4DE7-A583-6CD049D2D14E}"/>
              </a:ext>
            </a:extLst>
          </p:cNvPr>
          <p:cNvSpPr/>
          <p:nvPr/>
        </p:nvSpPr>
        <p:spPr>
          <a:xfrm>
            <a:off x="0" y="48510"/>
            <a:ext cx="2669327" cy="5371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zh-TW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4.</a:t>
            </a:r>
            <a:r>
              <a:rPr kumimoji="1" lang="zh-TW" altLang="en-US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受推薦連任立委</a:t>
            </a:r>
            <a:endParaRPr kumimoji="1" lang="en-US" altLang="zh-TW" sz="2400" b="1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儷黑 Pro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="" xmlns:a16="http://schemas.microsoft.com/office/drawing/2014/main" id="{B0ABE440-F8E4-4965-94A4-552038FE6B9F}"/>
              </a:ext>
            </a:extLst>
          </p:cNvPr>
          <p:cNvSpPr txBox="1"/>
          <p:nvPr/>
        </p:nvSpPr>
        <p:spPr>
          <a:xfrm>
            <a:off x="2189184" y="174298"/>
            <a:ext cx="853168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just"/>
            <a:r>
              <a:rPr lang="zh-TW" altLang="zh-TW" sz="2800" b="1" u="sng" kern="10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第九屆受推薦各委員會表現優良以上的連任立委</a:t>
            </a:r>
          </a:p>
        </p:txBody>
      </p:sp>
      <p:graphicFrame>
        <p:nvGraphicFramePr>
          <p:cNvPr id="8" name="內容版面配置區 3">
            <a:extLst>
              <a:ext uri="{FF2B5EF4-FFF2-40B4-BE49-F238E27FC236}">
                <a16:creationId xmlns="" xmlns:a16="http://schemas.microsoft.com/office/drawing/2014/main" id="{07217759-374F-4FBD-A1A3-A0C8FBC247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1568015"/>
              </p:ext>
            </p:extLst>
          </p:nvPr>
        </p:nvGraphicFramePr>
        <p:xfrm>
          <a:off x="287027" y="764584"/>
          <a:ext cx="11617945" cy="5901364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09212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8145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3592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55924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22592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240353">
                <a:tc>
                  <a:txBody>
                    <a:bodyPr/>
                    <a:lstStyle/>
                    <a:p>
                      <a:pPr marL="304800" algn="ctr"/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立委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ctr"/>
                      <a:r>
                        <a:rPr lang="zh-TW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受推薦會期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ctr"/>
                      <a:r>
                        <a:rPr lang="zh-TW" sz="16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委員會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ctr"/>
                      <a:r>
                        <a:rPr lang="zh-TW" sz="1600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總★數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0" algn="ctr"/>
                      <a:r>
                        <a:rPr lang="zh-TW" sz="1600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評價</a:t>
                      </a:r>
                      <a:endParaRPr lang="zh-TW" sz="16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30926">
                <a:tc>
                  <a:txBody>
                    <a:bodyPr/>
                    <a:lstStyle/>
                    <a:p>
                      <a:pPr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張廖萬堅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9-6/9-5/9-4/9-3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教育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9-4/9-5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 </a:t>
                      </a:r>
                    </a:p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9-6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 </a:t>
                      </a:r>
                    </a:p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9-3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9-6/9-5/9-4: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 </a:t>
                      </a:r>
                    </a:p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9-3: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30926">
                <a:tc>
                  <a:txBody>
                    <a:bodyPr/>
                    <a:lstStyle/>
                    <a:p>
                      <a:pPr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吳思瑤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9-8/9-7/9-6/9-5/9-4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教育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9-4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 </a:t>
                      </a:r>
                    </a:p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9-7/9-5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 </a:t>
                      </a:r>
                    </a:p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9-8/9-6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9-7/9-5/9-4: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 </a:t>
                      </a:r>
                      <a:endParaRPr lang="en-US" alt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9-8/9-6: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5794">
                <a:tc>
                  <a:txBody>
                    <a:bodyPr/>
                    <a:lstStyle/>
                    <a:p>
                      <a:pPr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黃國書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9-6/9-1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教育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9-6/9-1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9-6/9-1: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20618">
                <a:tc>
                  <a:txBody>
                    <a:bodyPr/>
                    <a:lstStyle/>
                    <a:p>
                      <a:pPr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陳亭妃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9-6/9-4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教育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9-6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 </a:t>
                      </a:r>
                    </a:p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9-4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9-6: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9-4: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2879">
                <a:tc>
                  <a:txBody>
                    <a:bodyPr/>
                    <a:lstStyle/>
                    <a:p>
                      <a:pPr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蘇巧慧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9-5/9-4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教育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9-5/9-4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2879">
                <a:tc>
                  <a:txBody>
                    <a:bodyPr/>
                    <a:lstStyle/>
                    <a:p>
                      <a:pPr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何欣純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9-4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教育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55794">
                <a:tc>
                  <a:txBody>
                    <a:bodyPr/>
                    <a:lstStyle/>
                    <a:p>
                      <a:pPr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鍾佳濱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9-5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教育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55794">
                <a:tc>
                  <a:txBody>
                    <a:bodyPr/>
                    <a:lstStyle/>
                    <a:p>
                      <a:pPr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許智傑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9-4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教育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57638665"/>
                  </a:ext>
                </a:extLst>
              </a:tr>
              <a:tr h="292879">
                <a:tc>
                  <a:txBody>
                    <a:bodyPr/>
                    <a:lstStyle/>
                    <a:p>
                      <a:pPr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鄭天財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國，區域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9-8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經濟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5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39035920"/>
                  </a:ext>
                </a:extLst>
              </a:tr>
              <a:tr h="420618">
                <a:tc>
                  <a:txBody>
                    <a:bodyPr/>
                    <a:lstStyle/>
                    <a:p>
                      <a:pPr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陳亭妃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9-8/9-7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經濟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9-7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  </a:t>
                      </a:r>
                    </a:p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9-8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9-7: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9-8:</a:t>
                      </a:r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89386855"/>
                  </a:ext>
                </a:extLst>
              </a:tr>
              <a:tr h="292879">
                <a:tc>
                  <a:txBody>
                    <a:bodyPr/>
                    <a:lstStyle/>
                    <a:p>
                      <a:pPr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廖國棟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國，區域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9-2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經濟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34604834"/>
                  </a:ext>
                </a:extLst>
              </a:tr>
              <a:tr h="292879">
                <a:tc>
                  <a:txBody>
                    <a:bodyPr/>
                    <a:lstStyle/>
                    <a:p>
                      <a:pPr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賴瑞隆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9-7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經濟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18468428"/>
                  </a:ext>
                </a:extLst>
              </a:tr>
              <a:tr h="292879">
                <a:tc>
                  <a:txBody>
                    <a:bodyPr/>
                    <a:lstStyle/>
                    <a:p>
                      <a:pPr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邱志偉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9-3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經濟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08612642"/>
                  </a:ext>
                </a:extLst>
              </a:tr>
              <a:tr h="480706">
                <a:tc>
                  <a:txBody>
                    <a:bodyPr/>
                    <a:lstStyle/>
                    <a:p>
                      <a:pPr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莊瑞雄</a:t>
                      </a:r>
                      <a:endParaRPr lang="en-US" alt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民，區域轉不分區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9-8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經濟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39454479"/>
                  </a:ext>
                </a:extLst>
              </a:tr>
              <a:tr h="255794">
                <a:tc>
                  <a:txBody>
                    <a:bodyPr/>
                    <a:lstStyle/>
                    <a:p>
                      <a:pPr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蘇治芬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9-7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經濟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56429320"/>
                  </a:ext>
                </a:extLst>
              </a:tr>
              <a:tr h="255794">
                <a:tc>
                  <a:txBody>
                    <a:bodyPr/>
                    <a:lstStyle/>
                    <a:p>
                      <a:pPr algn="l"/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孔文吉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國，區域</a:t>
                      </a: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6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9-3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經濟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en-US" sz="1400" b="1" kern="1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zh-TW" sz="1400" b="1" kern="1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0"/>
                      <a:r>
                        <a:rPr lang="zh-TW" sz="1400" b="1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741507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2568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="" xmlns:a16="http://schemas.microsoft.com/office/drawing/2014/main" id="{BA62B5F3-AA26-4268-89E4-2E923DE558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711" y="-20598"/>
            <a:ext cx="12215711" cy="6878598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="" xmlns:a16="http://schemas.microsoft.com/office/drawing/2014/main" id="{88C8F634-082E-4465-A85B-266CC1881B48}"/>
              </a:ext>
            </a:extLst>
          </p:cNvPr>
          <p:cNvSpPr/>
          <p:nvPr/>
        </p:nvSpPr>
        <p:spPr>
          <a:xfrm>
            <a:off x="3097007" y="1583540"/>
            <a:ext cx="999130" cy="841209"/>
          </a:xfrm>
          <a:prstGeom prst="rect">
            <a:avLst/>
          </a:prstGeom>
          <a:solidFill>
            <a:srgbClr val="FBD7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endParaRPr lang="zh-CN" altLang="en-US" sz="2800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B69F0487-F919-46DB-AC18-2B47C8B297B0}"/>
              </a:ext>
            </a:extLst>
          </p:cNvPr>
          <p:cNvSpPr/>
          <p:nvPr/>
        </p:nvSpPr>
        <p:spPr>
          <a:xfrm>
            <a:off x="3097006" y="2680822"/>
            <a:ext cx="999131" cy="841210"/>
          </a:xfrm>
          <a:prstGeom prst="rect">
            <a:avLst/>
          </a:prstGeom>
          <a:solidFill>
            <a:srgbClr val="C4D7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endParaRPr lang="zh-CN" altLang="en-US" sz="2800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="" xmlns:a16="http://schemas.microsoft.com/office/drawing/2014/main" id="{575DEFAD-B1C5-4E8E-A1A3-519B84DDCC61}"/>
              </a:ext>
            </a:extLst>
          </p:cNvPr>
          <p:cNvSpPr/>
          <p:nvPr/>
        </p:nvSpPr>
        <p:spPr>
          <a:xfrm>
            <a:off x="3097006" y="3778105"/>
            <a:ext cx="999131" cy="841210"/>
          </a:xfrm>
          <a:prstGeom prst="rect">
            <a:avLst/>
          </a:prstGeom>
          <a:solidFill>
            <a:srgbClr val="FBD7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endParaRPr lang="zh-CN" altLang="en-US" sz="2800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="" xmlns:a16="http://schemas.microsoft.com/office/drawing/2014/main" id="{9F6070FE-54B6-49FD-B572-C7DE55C32773}"/>
              </a:ext>
            </a:extLst>
          </p:cNvPr>
          <p:cNvSpPr/>
          <p:nvPr/>
        </p:nvSpPr>
        <p:spPr>
          <a:xfrm>
            <a:off x="3097006" y="4856791"/>
            <a:ext cx="999131" cy="841211"/>
          </a:xfrm>
          <a:prstGeom prst="rect">
            <a:avLst/>
          </a:prstGeom>
          <a:solidFill>
            <a:srgbClr val="C4D7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4.</a:t>
            </a:r>
            <a:endParaRPr lang="zh-CN" altLang="en-US" sz="2800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2" name="文本框 51">
            <a:extLst>
              <a:ext uri="{FF2B5EF4-FFF2-40B4-BE49-F238E27FC236}">
                <a16:creationId xmlns="" xmlns:a16="http://schemas.microsoft.com/office/drawing/2014/main" id="{8EBC7D55-CFA7-47B9-8ABE-EF4A3406887A}"/>
              </a:ext>
            </a:extLst>
          </p:cNvPr>
          <p:cNvSpPr txBox="1"/>
          <p:nvPr/>
        </p:nvSpPr>
        <p:spPr>
          <a:xfrm>
            <a:off x="3856841" y="396750"/>
            <a:ext cx="4454606" cy="76944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目錄</a:t>
            </a:r>
            <a:r>
              <a:rPr kumimoji="0" lang="en-US" altLang="zh-TW" sz="44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endParaRPr kumimoji="0" lang="zh-CN" altLang="en-US" sz="4400" b="1" i="1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="" xmlns:a16="http://schemas.microsoft.com/office/drawing/2014/main" id="{9FEC3DE4-3849-4C7A-8078-FECF500D40DC}"/>
              </a:ext>
            </a:extLst>
          </p:cNvPr>
          <p:cNvSpPr/>
          <p:nvPr/>
        </p:nvSpPr>
        <p:spPr>
          <a:xfrm>
            <a:off x="4096137" y="1583539"/>
            <a:ext cx="4758613" cy="84120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b="1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全院</a:t>
            </a:r>
            <a:endParaRPr lang="zh-CN" altLang="en-US" sz="4000" b="1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="" xmlns:a16="http://schemas.microsoft.com/office/drawing/2014/main" id="{F9C47BE8-44E6-4EEA-B3D8-01ADB16906B7}"/>
              </a:ext>
            </a:extLst>
          </p:cNvPr>
          <p:cNvSpPr/>
          <p:nvPr/>
        </p:nvSpPr>
        <p:spPr>
          <a:xfrm>
            <a:off x="4096137" y="2680821"/>
            <a:ext cx="4758613" cy="84120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b="1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委員會</a:t>
            </a:r>
            <a:endParaRPr lang="en-US" altLang="zh-TW" sz="4000" b="1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="" xmlns:a16="http://schemas.microsoft.com/office/drawing/2014/main" id="{8A38C8E6-D6D5-474A-B381-D64C89DC373B}"/>
              </a:ext>
            </a:extLst>
          </p:cNvPr>
          <p:cNvSpPr/>
          <p:nvPr/>
        </p:nvSpPr>
        <p:spPr>
          <a:xfrm>
            <a:off x="4096137" y="3778106"/>
            <a:ext cx="4758613" cy="84120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b="1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黨團</a:t>
            </a:r>
            <a:endParaRPr lang="en-US" altLang="zh-TW" sz="4000" b="1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="" xmlns:a16="http://schemas.microsoft.com/office/drawing/2014/main" id="{4F83C1E5-8F6D-4F7B-9CF1-1A7195319B58}"/>
              </a:ext>
            </a:extLst>
          </p:cNvPr>
          <p:cNvSpPr/>
          <p:nvPr/>
        </p:nvSpPr>
        <p:spPr>
          <a:xfrm>
            <a:off x="4096137" y="4856793"/>
            <a:ext cx="4758613" cy="84120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b="1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受推薦連任立委</a:t>
            </a:r>
            <a:endParaRPr lang="zh-CN" altLang="en-US" sz="4000" b="1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="" xmlns:a16="http://schemas.microsoft.com/office/drawing/2014/main" id="{D81EFF9E-99FE-4B88-BF75-090EEDB4E617}"/>
              </a:ext>
            </a:extLst>
          </p:cNvPr>
          <p:cNvSpPr/>
          <p:nvPr/>
        </p:nvSpPr>
        <p:spPr>
          <a:xfrm>
            <a:off x="3097006" y="5912169"/>
            <a:ext cx="999130" cy="841209"/>
          </a:xfrm>
          <a:prstGeom prst="rect">
            <a:avLst/>
          </a:prstGeom>
          <a:solidFill>
            <a:srgbClr val="FBD7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5.</a:t>
            </a:r>
            <a:endParaRPr lang="zh-CN" altLang="en-US" sz="2800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="" xmlns:a16="http://schemas.microsoft.com/office/drawing/2014/main" id="{D2D91231-B7EA-4BED-BAE4-5E368868B1D2}"/>
              </a:ext>
            </a:extLst>
          </p:cNvPr>
          <p:cNvSpPr/>
          <p:nvPr/>
        </p:nvSpPr>
        <p:spPr>
          <a:xfrm>
            <a:off x="4096136" y="5912168"/>
            <a:ext cx="4758613" cy="84120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b="1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新科立委</a:t>
            </a:r>
            <a:endParaRPr lang="zh-CN" altLang="en-US" sz="4000" b="1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66325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="" xmlns:a16="http://schemas.microsoft.com/office/drawing/2014/main" id="{BA62B5F3-AA26-4268-89E4-2E923DE558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711" y="-20598"/>
            <a:ext cx="12215711" cy="6878598"/>
          </a:xfrm>
          <a:prstGeom prst="rect">
            <a:avLst/>
          </a:prstGeom>
        </p:spPr>
      </p:pic>
      <p:sp>
        <p:nvSpPr>
          <p:cNvPr id="21" name="矩形: 圓角 20">
            <a:extLst>
              <a:ext uri="{FF2B5EF4-FFF2-40B4-BE49-F238E27FC236}">
                <a16:creationId xmlns="" xmlns:a16="http://schemas.microsoft.com/office/drawing/2014/main" id="{36BBC586-2887-4DE7-A583-6CD049D2D14E}"/>
              </a:ext>
            </a:extLst>
          </p:cNvPr>
          <p:cNvSpPr/>
          <p:nvPr/>
        </p:nvSpPr>
        <p:spPr>
          <a:xfrm>
            <a:off x="0" y="48510"/>
            <a:ext cx="2669327" cy="5371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zh-TW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4.</a:t>
            </a:r>
            <a:r>
              <a:rPr kumimoji="1" lang="zh-TW" altLang="en-US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受推薦連任立委</a:t>
            </a:r>
            <a:endParaRPr kumimoji="1" lang="en-US" altLang="zh-TW" sz="2400" b="1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儷黑 Pro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="" xmlns:a16="http://schemas.microsoft.com/office/drawing/2014/main" id="{B0ABE440-F8E4-4965-94A4-552038FE6B9F}"/>
              </a:ext>
            </a:extLst>
          </p:cNvPr>
          <p:cNvSpPr txBox="1"/>
          <p:nvPr/>
        </p:nvSpPr>
        <p:spPr>
          <a:xfrm>
            <a:off x="5004318" y="317088"/>
            <a:ext cx="218336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just"/>
            <a:r>
              <a:rPr lang="zh-TW" altLang="en-US" sz="3600" b="1" u="sng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總</a:t>
            </a:r>
            <a:r>
              <a:rPr lang="zh-TW" altLang="en-US" sz="3600" b="1" u="sng" kern="100" dirty="0" smtClean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結</a:t>
            </a:r>
            <a:endParaRPr lang="zh-TW" altLang="zh-TW" sz="3600" b="1" u="sng" kern="10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="" xmlns:a16="http://schemas.microsoft.com/office/drawing/2014/main" id="{3CC0517D-CE4D-436F-89EC-F0CC54A8AC3D}"/>
              </a:ext>
            </a:extLst>
          </p:cNvPr>
          <p:cNvSpPr txBox="1"/>
          <p:nvPr/>
        </p:nvSpPr>
        <p:spPr>
          <a:xfrm>
            <a:off x="717583" y="1585188"/>
            <a:ext cx="1117982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charset="2"/>
              <a:buChar char=""/>
            </a:pPr>
            <a:r>
              <a:rPr lang="zh-TW" altLang="zh-TW" sz="22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第十屆立法委員中，共有</a:t>
            </a:r>
            <a:r>
              <a:rPr lang="en-US" altLang="zh-TW" sz="22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38</a:t>
            </a:r>
            <a:r>
              <a:rPr lang="zh-TW" altLang="zh-TW" sz="22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位委員（含全院及委員會），由口袋國會評選為問政優良以上的立法委員，並順利連任第十屆立法委員。</a:t>
            </a:r>
            <a:endParaRPr lang="en-US" altLang="zh-TW" sz="2200" kern="10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buFont typeface="Wingdings" charset="2"/>
              <a:buChar char=""/>
            </a:pPr>
            <a:endParaRPr lang="en-US" altLang="zh-TW" sz="2200" kern="10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buFont typeface="Wingdings" charset="2"/>
              <a:buChar char=""/>
            </a:pPr>
            <a:r>
              <a:rPr lang="zh-TW" altLang="zh-TW" sz="22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其中第九屆在</a:t>
            </a:r>
            <a:r>
              <a:rPr lang="zh-TW" altLang="zh-TW" sz="2200" b="1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全院受推薦的區域立委總數</a:t>
            </a:r>
            <a:r>
              <a:rPr lang="zh-TW" altLang="zh-TW" sz="22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為</a:t>
            </a:r>
            <a:r>
              <a:rPr lang="en-US" altLang="zh-TW" sz="22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17</a:t>
            </a:r>
            <a:r>
              <a:rPr lang="zh-TW" altLang="zh-TW" sz="22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位，</a:t>
            </a:r>
            <a:r>
              <a:rPr lang="zh-TW" altLang="zh-TW" sz="2200" b="1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順利連任的區域立委總數</a:t>
            </a:r>
            <a:r>
              <a:rPr lang="zh-TW" altLang="zh-TW" sz="22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為</a:t>
            </a:r>
            <a:r>
              <a:rPr lang="en-US" altLang="zh-TW" sz="22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12</a:t>
            </a:r>
            <a:r>
              <a:rPr lang="zh-TW" altLang="zh-TW" sz="22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位，連</a:t>
            </a:r>
            <a:endParaRPr lang="en-US" altLang="zh-TW" sz="2200" kern="10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r>
              <a:rPr lang="zh-TW" altLang="zh-TW" sz="22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任的比率高達</a:t>
            </a:r>
            <a:r>
              <a:rPr lang="en-US" altLang="zh-TW" sz="22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70.6%</a:t>
            </a:r>
          </a:p>
          <a:p>
            <a:r>
              <a:rPr lang="zh-TW" altLang="en-US" sz="22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   </a:t>
            </a:r>
            <a:r>
              <a:rPr lang="zh-TW" altLang="zh-TW" sz="22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第九屆在</a:t>
            </a:r>
            <a:r>
              <a:rPr lang="zh-TW" altLang="zh-TW" sz="2200" b="1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委員會受推薦的區域立委總數</a:t>
            </a:r>
            <a:r>
              <a:rPr lang="zh-TW" altLang="zh-TW" sz="22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為</a:t>
            </a:r>
            <a:r>
              <a:rPr lang="en-US" altLang="zh-TW" sz="22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47</a:t>
            </a:r>
            <a:r>
              <a:rPr lang="zh-TW" altLang="zh-TW" sz="22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位，</a:t>
            </a:r>
            <a:r>
              <a:rPr lang="zh-TW" altLang="zh-TW" sz="2200" b="1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順利連任的區域立委總數</a:t>
            </a:r>
            <a:r>
              <a:rPr lang="zh-TW" altLang="zh-TW" sz="22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為</a:t>
            </a:r>
            <a:r>
              <a:rPr lang="en-US" altLang="zh-TW" sz="22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33</a:t>
            </a:r>
            <a:r>
              <a:rPr lang="zh-TW" altLang="zh-TW" sz="22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位，連任的比率高達</a:t>
            </a:r>
            <a:r>
              <a:rPr lang="en-US" altLang="zh-TW" sz="22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70.2%</a:t>
            </a:r>
            <a:r>
              <a:rPr lang="zh-TW" altLang="zh-TW" sz="22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。</a:t>
            </a:r>
            <a:endParaRPr lang="en-US" altLang="zh-TW" sz="2200" kern="10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buFont typeface="Wingdings" charset="2"/>
              <a:buChar char=""/>
            </a:pPr>
            <a:endParaRPr lang="en-US" altLang="zh-TW" sz="2200" kern="10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buFont typeface="Wingdings" charset="2"/>
              <a:buChar char=""/>
            </a:pPr>
            <a:r>
              <a:rPr lang="zh-TW" altLang="zh-TW" sz="22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從以上統計結果可知，口袋國會立法院第九屆區域委員，獲口袋國會肯定問政表現優異，並向推薦選民的區域委員，連任的比率高達</a:t>
            </a:r>
            <a:r>
              <a:rPr lang="en-US" altLang="zh-TW" sz="22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7</a:t>
            </a:r>
            <a:r>
              <a:rPr lang="zh-TW" altLang="zh-TW" sz="22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成以上。</a:t>
            </a:r>
            <a:r>
              <a:rPr kumimoji="1"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/>
            </a:r>
            <a:br>
              <a:rPr kumimoji="1"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</a:br>
            <a:endParaRPr lang="zh-TW" altLang="zh-TW" sz="2000" kern="10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632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="" xmlns:a16="http://schemas.microsoft.com/office/drawing/2014/main" id="{BA62B5F3-AA26-4268-89E4-2E923DE558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711" y="-20598"/>
            <a:ext cx="12215711" cy="6878598"/>
          </a:xfrm>
          <a:prstGeom prst="rect">
            <a:avLst/>
          </a:prstGeom>
        </p:spPr>
      </p:pic>
      <p:sp>
        <p:nvSpPr>
          <p:cNvPr id="21" name="矩形: 圓角 20">
            <a:extLst>
              <a:ext uri="{FF2B5EF4-FFF2-40B4-BE49-F238E27FC236}">
                <a16:creationId xmlns="" xmlns:a16="http://schemas.microsoft.com/office/drawing/2014/main" id="{36BBC586-2887-4DE7-A583-6CD049D2D14E}"/>
              </a:ext>
            </a:extLst>
          </p:cNvPr>
          <p:cNvSpPr/>
          <p:nvPr/>
        </p:nvSpPr>
        <p:spPr>
          <a:xfrm>
            <a:off x="1" y="48510"/>
            <a:ext cx="1828800" cy="5371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zh-TW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5.</a:t>
            </a:r>
            <a:r>
              <a:rPr kumimoji="1" lang="zh-TW" altLang="en-US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 新科立委</a:t>
            </a:r>
            <a:endParaRPr kumimoji="1" lang="en-US" altLang="zh-TW" sz="2400" b="1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儷黑 Pro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="" xmlns:a16="http://schemas.microsoft.com/office/drawing/2014/main" id="{B0ABE440-F8E4-4965-94A4-552038FE6B9F}"/>
              </a:ext>
            </a:extLst>
          </p:cNvPr>
          <p:cNvSpPr txBox="1"/>
          <p:nvPr/>
        </p:nvSpPr>
        <p:spPr>
          <a:xfrm>
            <a:off x="3302543" y="-60664"/>
            <a:ext cx="503542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just"/>
            <a:r>
              <a:rPr lang="zh-TW" altLang="en-US" sz="3200" b="1" u="sng" kern="10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第十屆新科立委分析</a:t>
            </a:r>
            <a:endParaRPr lang="zh-TW" altLang="zh-TW" sz="3200" b="1" u="sng" kern="10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="" xmlns:a16="http://schemas.microsoft.com/office/drawing/2014/main" id="{7854C5C7-2B5B-4CE9-B47E-471F9315B9D8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22" y="509762"/>
            <a:ext cx="5436510" cy="270001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圖片 7">
            <a:extLst>
              <a:ext uri="{FF2B5EF4-FFF2-40B4-BE49-F238E27FC236}">
                <a16:creationId xmlns="" xmlns:a16="http://schemas.microsoft.com/office/drawing/2014/main" id="{8CC66D50-8B56-435F-949F-5E149B8B5004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0253" y="585667"/>
            <a:ext cx="5507110" cy="27000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圖片 9">
            <a:extLst>
              <a:ext uri="{FF2B5EF4-FFF2-40B4-BE49-F238E27FC236}">
                <a16:creationId xmlns="" xmlns:a16="http://schemas.microsoft.com/office/drawing/2014/main" id="{1E885778-EBA9-4F3A-B691-9333D705E7A0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1808" y="2975739"/>
            <a:ext cx="2685239" cy="4549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圖片 10">
            <a:extLst>
              <a:ext uri="{FF2B5EF4-FFF2-40B4-BE49-F238E27FC236}">
                <a16:creationId xmlns="" xmlns:a16="http://schemas.microsoft.com/office/drawing/2014/main" id="{C620A69A-1881-4EC6-AA9F-C9070910D73D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5725" y="2975739"/>
            <a:ext cx="2839772" cy="39223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圖片 11">
            <a:extLst>
              <a:ext uri="{FF2B5EF4-FFF2-40B4-BE49-F238E27FC236}">
                <a16:creationId xmlns="" xmlns:a16="http://schemas.microsoft.com/office/drawing/2014/main" id="{240C2D4F-350B-43BB-B7DB-88D726D9698A}"/>
              </a:ext>
            </a:extLst>
          </p:cNvPr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0964" y="2975738"/>
            <a:ext cx="2839772" cy="392232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文字方塊 12">
            <a:extLst>
              <a:ext uri="{FF2B5EF4-FFF2-40B4-BE49-F238E27FC236}">
                <a16:creationId xmlns="" xmlns:a16="http://schemas.microsoft.com/office/drawing/2014/main" id="{02E2E9A6-C9D9-4118-AF28-A80236659DE6}"/>
              </a:ext>
            </a:extLst>
          </p:cNvPr>
          <p:cNvSpPr txBox="1"/>
          <p:nvPr/>
        </p:nvSpPr>
        <p:spPr>
          <a:xfrm>
            <a:off x="2172954" y="6488668"/>
            <a:ext cx="88754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0" algn="just"/>
            <a:r>
              <a:rPr lang="zh-TW" altLang="zh-TW" sz="1800" b="1" kern="10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★內政、司法、外交、財政、教育等委員會，無新科委員表現獲評優良。</a:t>
            </a:r>
            <a:endParaRPr lang="zh-TW" altLang="zh-TW" sz="1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28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="" xmlns:a16="http://schemas.microsoft.com/office/drawing/2014/main" id="{BA62B5F3-AA26-4268-89E4-2E923DE558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712" y="48510"/>
            <a:ext cx="12215711" cy="6878598"/>
          </a:xfrm>
          <a:prstGeom prst="rect">
            <a:avLst/>
          </a:prstGeom>
        </p:spPr>
      </p:pic>
      <p:sp>
        <p:nvSpPr>
          <p:cNvPr id="21" name="矩形: 圓角 20">
            <a:extLst>
              <a:ext uri="{FF2B5EF4-FFF2-40B4-BE49-F238E27FC236}">
                <a16:creationId xmlns="" xmlns:a16="http://schemas.microsoft.com/office/drawing/2014/main" id="{36BBC586-2887-4DE7-A583-6CD049D2D14E}"/>
              </a:ext>
            </a:extLst>
          </p:cNvPr>
          <p:cNvSpPr/>
          <p:nvPr/>
        </p:nvSpPr>
        <p:spPr>
          <a:xfrm>
            <a:off x="1" y="48510"/>
            <a:ext cx="1828800" cy="5371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zh-TW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5.</a:t>
            </a:r>
            <a:r>
              <a:rPr kumimoji="1" lang="zh-TW" altLang="en-US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 新科立委</a:t>
            </a:r>
            <a:endParaRPr kumimoji="1" lang="en-US" altLang="zh-TW" sz="2400" b="1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儷黑 Pro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="" xmlns:a16="http://schemas.microsoft.com/office/drawing/2014/main" id="{B0ABE440-F8E4-4965-94A4-552038FE6B9F}"/>
              </a:ext>
            </a:extLst>
          </p:cNvPr>
          <p:cNvSpPr txBox="1"/>
          <p:nvPr/>
        </p:nvSpPr>
        <p:spPr>
          <a:xfrm>
            <a:off x="4545513" y="48510"/>
            <a:ext cx="16432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zh-TW" altLang="en-US" sz="3600" b="1" u="sng" kern="10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總結</a:t>
            </a:r>
            <a:endParaRPr lang="zh-TW" altLang="zh-TW" sz="3600" b="1" u="sng" kern="10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="" xmlns:a16="http://schemas.microsoft.com/office/drawing/2014/main" id="{E211ABE2-3684-4A14-AFC4-1EA8ED09BE80}"/>
              </a:ext>
            </a:extLst>
          </p:cNvPr>
          <p:cNvSpPr txBox="1"/>
          <p:nvPr/>
        </p:nvSpPr>
        <p:spPr>
          <a:xfrm>
            <a:off x="665048" y="1305341"/>
            <a:ext cx="11047445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(1).</a:t>
            </a:r>
            <a:r>
              <a:rPr lang="zh-TW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第十屆新科立委在</a:t>
            </a:r>
            <a:r>
              <a:rPr lang="zh-TW" altLang="zh-TW" sz="1800" b="1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全院</a:t>
            </a:r>
            <a:r>
              <a:rPr lang="zh-TW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的部分：</a:t>
            </a:r>
          </a:p>
          <a:p>
            <a:r>
              <a:rPr lang="en-US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    </a:t>
            </a:r>
            <a:r>
              <a:rPr lang="zh-TW" altLang="en-US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表現優質者有</a:t>
            </a:r>
            <a:r>
              <a:rPr lang="en-US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: </a:t>
            </a:r>
            <a:r>
              <a:rPr lang="zh-TW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謝衣鳳</a:t>
            </a:r>
            <a:r>
              <a:rPr lang="en-US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國民黨、區域</a:t>
            </a:r>
            <a:r>
              <a:rPr lang="en-US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 </a:t>
            </a:r>
            <a:r>
              <a:rPr lang="zh-TW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、賴惠員</a:t>
            </a:r>
            <a:r>
              <a:rPr lang="en-US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民進黨、區域</a:t>
            </a:r>
            <a:r>
              <a:rPr lang="en-US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 </a:t>
            </a:r>
            <a:endParaRPr lang="en-US" altLang="zh-TW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r>
              <a:rPr lang="zh-TW" altLang="en-US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     </a:t>
            </a:r>
            <a:r>
              <a:rPr lang="zh-TW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表現優良者有</a:t>
            </a:r>
            <a:r>
              <a:rPr lang="en-US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:</a:t>
            </a:r>
            <a:r>
              <a:rPr lang="zh-TW" altLang="en-US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洪孟愷</a:t>
            </a:r>
            <a:r>
              <a:rPr lang="en-US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國民黨、</a:t>
            </a:r>
            <a:r>
              <a:rPr lang="zh-TW" altLang="en-US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 </a:t>
            </a:r>
            <a:r>
              <a:rPr lang="zh-TW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區域</a:t>
            </a:r>
            <a:r>
              <a:rPr lang="en-US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endParaRPr lang="en-US" altLang="zh-TW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r>
              <a:rPr lang="zh-TW" altLang="en-US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     </a:t>
            </a:r>
            <a:r>
              <a:rPr lang="zh-TW" altLang="zh-TW" sz="1800" u="sng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新科委員獲優良以上推薦的委員，佔國民黨的比例為</a:t>
            </a:r>
            <a:r>
              <a:rPr lang="en-US" altLang="zh-TW" sz="1800" u="sng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5%</a:t>
            </a:r>
            <a:r>
              <a:rPr lang="zh-TW" altLang="zh-TW" sz="1800" u="sng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，佔民進黨的比例為</a:t>
            </a:r>
            <a:r>
              <a:rPr lang="en-US" altLang="zh-TW" sz="1800" u="sng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1.6</a:t>
            </a:r>
            <a:r>
              <a:rPr lang="zh-TW" altLang="zh-TW" sz="1800" u="sng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％</a:t>
            </a:r>
            <a:endParaRPr lang="en-US" altLang="zh-TW" sz="1800" u="sng" kern="10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endParaRPr lang="zh-TW" altLang="zh-TW" sz="1800" kern="10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lvl="0"/>
            <a:r>
              <a:rPr lang="en-US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(2).</a:t>
            </a:r>
            <a:r>
              <a:rPr lang="zh-TW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第十屆新科立委在</a:t>
            </a:r>
            <a:r>
              <a:rPr lang="zh-TW" altLang="zh-TW" sz="1800" b="1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委員會</a:t>
            </a:r>
            <a:r>
              <a:rPr lang="zh-TW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的部分：</a:t>
            </a:r>
          </a:p>
          <a:p>
            <a:r>
              <a:rPr lang="zh-TW" altLang="en-US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     </a:t>
            </a:r>
            <a:r>
              <a:rPr lang="zh-TW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表現優質者有</a:t>
            </a:r>
            <a:r>
              <a:rPr lang="en-US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:</a:t>
            </a:r>
            <a:r>
              <a:rPr lang="zh-TW" altLang="en-US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張育美</a:t>
            </a:r>
            <a:r>
              <a:rPr lang="en-US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國民黨、不分區、衛環</a:t>
            </a:r>
            <a:r>
              <a:rPr lang="en-US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、謝衣鳳</a:t>
            </a:r>
            <a:r>
              <a:rPr lang="en-US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國民黨、區域、經濟</a:t>
            </a:r>
            <a:r>
              <a:rPr lang="en-US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endParaRPr lang="en-US" altLang="zh-TW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r>
              <a:rPr lang="zh-TW" altLang="en-US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     </a:t>
            </a:r>
            <a:r>
              <a:rPr lang="zh-TW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表現優良者有</a:t>
            </a:r>
            <a:r>
              <a:rPr lang="en-US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: </a:t>
            </a:r>
            <a:r>
              <a:rPr lang="zh-TW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洪孟愷</a:t>
            </a:r>
            <a:r>
              <a:rPr lang="en-US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國民黨、區域、交通</a:t>
            </a:r>
            <a:r>
              <a:rPr lang="en-US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、莊競程</a:t>
            </a:r>
            <a:r>
              <a:rPr lang="en-US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民進黨、區域、衛環</a:t>
            </a:r>
            <a:r>
              <a:rPr lang="en-US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</a:p>
          <a:p>
            <a:r>
              <a:rPr lang="zh-TW" altLang="en-US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     </a:t>
            </a:r>
            <a:r>
              <a:rPr lang="zh-TW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新科委員在委員會的問政，獲優良以上推薦的委員，佔國民黨的比例為</a:t>
            </a:r>
            <a:r>
              <a:rPr lang="en-US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7.8%</a:t>
            </a:r>
            <a:r>
              <a:rPr lang="zh-TW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，佔民進黨的比例為</a:t>
            </a:r>
            <a:r>
              <a:rPr lang="zh-TW" altLang="en-US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1.6</a:t>
            </a:r>
            <a:r>
              <a:rPr lang="zh-TW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％</a:t>
            </a:r>
            <a:endParaRPr lang="en-US" altLang="zh-TW" sz="1800" kern="10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endParaRPr lang="zh-TW" altLang="zh-TW" sz="1800" kern="10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lvl="0"/>
            <a:r>
              <a:rPr lang="en-US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(3</a:t>
            </a:r>
            <a:r>
              <a:rPr lang="en-US" altLang="zh-TW" sz="1800" kern="100" dirty="0" smtClean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).</a:t>
            </a:r>
            <a:r>
              <a:rPr lang="zh-TW" altLang="en-US" sz="1800" b="1" kern="100" dirty="0" smtClean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最佳新人獎</a:t>
            </a:r>
            <a:r>
              <a:rPr lang="zh-TW" altLang="en-US" sz="1800" kern="100" dirty="0" smtClean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：謝衣鳳委員（國民黨，區域）。謝委員初任立委就在全院與委員會都拿下</a:t>
            </a:r>
            <a:r>
              <a:rPr lang="en-US" altLang="zh-TW" sz="1800" kern="100" dirty="0" smtClean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4</a:t>
            </a:r>
            <a:r>
              <a:rPr lang="zh-TW" altLang="en-US" sz="1800" kern="100" dirty="0" smtClean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星評價，問政表</a:t>
            </a:r>
            <a:endParaRPr lang="en-US" altLang="zh-TW" sz="1800" kern="100" dirty="0" smtClean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lvl="0"/>
            <a:r>
              <a:rPr lang="zh-TW" altLang="en-US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    </a:t>
            </a:r>
            <a:r>
              <a:rPr lang="zh-TW" altLang="en-US" sz="1800" kern="100" dirty="0" smtClean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現亮眼，是所有新科立委中唯一一位，獲得最佳新人殊榮，實至名歸！</a:t>
            </a:r>
            <a:endParaRPr lang="en-US" altLang="zh-TW" sz="1800" kern="100" dirty="0" smtClean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lvl="0"/>
            <a:endParaRPr lang="en-US" altLang="zh-TW" kern="100" dirty="0" smtClean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lvl="0"/>
            <a:r>
              <a:rPr lang="en-US" altLang="zh-TW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(4).</a:t>
            </a:r>
            <a:r>
              <a:rPr lang="zh-TW" altLang="zh-TW" sz="1800" kern="100" dirty="0" smtClean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立委</a:t>
            </a:r>
            <a:r>
              <a:rPr lang="zh-TW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問政需要專業與經驗，國會應朝</a:t>
            </a:r>
            <a:r>
              <a:rPr lang="zh-TW" altLang="zh-TW" sz="1800" b="1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資深制</a:t>
            </a:r>
            <a:r>
              <a:rPr lang="zh-TW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發展</a:t>
            </a:r>
            <a:r>
              <a:rPr lang="en-US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:</a:t>
            </a:r>
            <a:endParaRPr lang="en-US" altLang="zh-TW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lvl="0"/>
            <a:r>
              <a:rPr lang="zh-TW" altLang="en-US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     </a:t>
            </a:r>
            <a:r>
              <a:rPr lang="zh-TW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針對這一屆新科委員問政表現的觀察，兩大黨中，國民黨的新科委員，在第十屆第一會期有較好的</a:t>
            </a:r>
            <a:r>
              <a:rPr lang="zh-TW" altLang="en-US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 </a:t>
            </a:r>
            <a:endParaRPr lang="en-US" altLang="zh-TW" sz="1800" kern="10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lvl="0"/>
            <a:r>
              <a:rPr lang="zh-TW" altLang="en-US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     </a:t>
            </a:r>
            <a:r>
              <a:rPr lang="zh-TW" altLang="zh-TW" sz="1800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表現，但是新科委員在獲得推薦的人數和比例上仍偏低，可見</a:t>
            </a:r>
            <a:r>
              <a:rPr lang="zh-TW" altLang="zh-TW" sz="1800" u="sng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委員在立法院問政，的確需要專業與</a:t>
            </a:r>
            <a:endParaRPr lang="en-US" altLang="zh-TW" sz="1800" u="sng" kern="10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lvl="0"/>
            <a:r>
              <a:rPr lang="zh-TW" altLang="en-US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     </a:t>
            </a:r>
            <a:r>
              <a:rPr lang="zh-TW" altLang="zh-TW" sz="1800" u="sng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經驗的累積。</a:t>
            </a:r>
          </a:p>
        </p:txBody>
      </p:sp>
    </p:spTree>
    <p:extLst>
      <p:ext uri="{BB962C8B-B14F-4D97-AF65-F5344CB8AC3E}">
        <p14:creationId xmlns:p14="http://schemas.microsoft.com/office/powerpoint/2010/main" val="2341908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2">
            <a:extLst>
              <a:ext uri="{FF2B5EF4-FFF2-40B4-BE49-F238E27FC236}">
                <a16:creationId xmlns="" xmlns:a16="http://schemas.microsoft.com/office/drawing/2014/main" id="{44F8EC1D-4F7E-4CB0-9523-CF2EE0C768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711" y="-20598"/>
            <a:ext cx="12215711" cy="6878598"/>
          </a:xfrm>
          <a:prstGeom prst="rect">
            <a:avLst/>
          </a:prstGeom>
        </p:spPr>
      </p:pic>
      <p:sp>
        <p:nvSpPr>
          <p:cNvPr id="9" name="矩形 259"/>
          <p:cNvSpPr>
            <a:spLocks noChangeArrowheads="1"/>
          </p:cNvSpPr>
          <p:nvPr/>
        </p:nvSpPr>
        <p:spPr bwMode="auto">
          <a:xfrm>
            <a:off x="3503712" y="2481458"/>
            <a:ext cx="6144683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zh-TW" altLang="en-US" sz="7200" b="1" cap="all">
                <a:latin typeface="Arial" panose="020B0604020202020204" pitchFamily="34" charset="0"/>
                <a:cs typeface="Arial" panose="020B0604020202020204" pitchFamily="34" charset="0"/>
              </a:rPr>
              <a:t>感謝您的觀看</a:t>
            </a:r>
            <a:r>
              <a:rPr lang="zh-CN" altLang="en-US" sz="6400" b="1" cap="all">
                <a:latin typeface="Arial" panose="020B0604020202020204" pitchFamily="34" charset="0"/>
                <a:cs typeface="Arial" panose="020B0604020202020204" pitchFamily="34" charset="0"/>
              </a:rPr>
              <a:t>！</a:t>
            </a:r>
            <a:endParaRPr lang="zh-CN" altLang="en-US" sz="5333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圖形 6" descr="行銷">
            <a:extLst>
              <a:ext uri="{FF2B5EF4-FFF2-40B4-BE49-F238E27FC236}">
                <a16:creationId xmlns="" xmlns:a16="http://schemas.microsoft.com/office/drawing/2014/main" id="{8C624443-32C2-47B2-9358-69C0539AC1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9314293">
            <a:off x="1069167" y="3185323"/>
            <a:ext cx="3569143" cy="3611020"/>
          </a:xfrm>
          <a:prstGeom prst="rect">
            <a:avLst/>
          </a:prstGeom>
        </p:spPr>
      </p:pic>
      <p:pic>
        <p:nvPicPr>
          <p:cNvPr id="3" name="圖片 2">
            <a:extLst>
              <a:ext uri="{FF2B5EF4-FFF2-40B4-BE49-F238E27FC236}">
                <a16:creationId xmlns="" xmlns:a16="http://schemas.microsoft.com/office/drawing/2014/main" id="{2BA2BFCE-EC8C-4D61-BEB2-1037C701AB9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3284376" cy="144633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57010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="" xmlns:a16="http://schemas.microsoft.com/office/drawing/2014/main" id="{BA62B5F3-AA26-4268-89E4-2E923DE558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711" y="-20598"/>
            <a:ext cx="12215711" cy="6878598"/>
          </a:xfrm>
          <a:prstGeom prst="rect">
            <a:avLst/>
          </a:prstGeom>
        </p:spPr>
      </p:pic>
      <p:graphicFrame>
        <p:nvGraphicFramePr>
          <p:cNvPr id="2" name="資料圖表 4">
            <a:extLst>
              <a:ext uri="{FF2B5EF4-FFF2-40B4-BE49-F238E27FC236}">
                <a16:creationId xmlns="" xmlns:a16="http://schemas.microsoft.com/office/drawing/2014/main" id="{952029B0-23A1-43FA-B55C-B82F84AAB9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8312352"/>
              </p:ext>
            </p:extLst>
          </p:nvPr>
        </p:nvGraphicFramePr>
        <p:xfrm>
          <a:off x="1680967" y="1674761"/>
          <a:ext cx="8830065" cy="50512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矩形: 圓角 5">
            <a:extLst>
              <a:ext uri="{FF2B5EF4-FFF2-40B4-BE49-F238E27FC236}">
                <a16:creationId xmlns="" xmlns:a16="http://schemas.microsoft.com/office/drawing/2014/main" id="{D828CF6E-F8BD-444D-8B91-C56AE29ED99F}"/>
              </a:ext>
            </a:extLst>
          </p:cNvPr>
          <p:cNvSpPr/>
          <p:nvPr/>
        </p:nvSpPr>
        <p:spPr>
          <a:xfrm>
            <a:off x="344462" y="131980"/>
            <a:ext cx="1120444" cy="5371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zh-TW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1.</a:t>
            </a:r>
            <a:r>
              <a:rPr kumimoji="1" lang="zh-TW" altLang="en-US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全院</a:t>
            </a:r>
            <a:endParaRPr kumimoji="1" lang="zh-TW" altLang="en-US" sz="2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儷黑 Pro"/>
            </a:endParaRPr>
          </a:p>
        </p:txBody>
      </p:sp>
      <p:sp>
        <p:nvSpPr>
          <p:cNvPr id="17" name="文字方塊 16">
            <a:extLst>
              <a:ext uri="{FF2B5EF4-FFF2-40B4-BE49-F238E27FC236}">
                <a16:creationId xmlns="" xmlns:a16="http://schemas.microsoft.com/office/drawing/2014/main" id="{04EC557B-C2ED-4315-AD6D-EDE1FA4A8305}"/>
              </a:ext>
            </a:extLst>
          </p:cNvPr>
          <p:cNvSpPr txBox="1"/>
          <p:nvPr/>
        </p:nvSpPr>
        <p:spPr>
          <a:xfrm>
            <a:off x="4352935" y="400558"/>
            <a:ext cx="397131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zh-TW" altLang="en-US" sz="3600" b="1" u="sng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評比指標：全院</a:t>
            </a:r>
            <a:endParaRPr kumimoji="1" lang="zh-TW" altLang="en-US" sz="3600" b="1" u="sng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儷黑 Pro"/>
            </a:endParaRPr>
          </a:p>
        </p:txBody>
      </p:sp>
    </p:spTree>
    <p:extLst>
      <p:ext uri="{BB962C8B-B14F-4D97-AF65-F5344CB8AC3E}">
        <p14:creationId xmlns:p14="http://schemas.microsoft.com/office/powerpoint/2010/main" val="4203438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="" xmlns:a16="http://schemas.microsoft.com/office/drawing/2014/main" id="{BA62B5F3-AA26-4268-89E4-2E923DE558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711" y="-20598"/>
            <a:ext cx="12215711" cy="6878598"/>
          </a:xfrm>
          <a:prstGeom prst="rect">
            <a:avLst/>
          </a:prstGeom>
        </p:spPr>
      </p:pic>
      <p:sp>
        <p:nvSpPr>
          <p:cNvPr id="19" name="文字方塊 18">
            <a:extLst>
              <a:ext uri="{FF2B5EF4-FFF2-40B4-BE49-F238E27FC236}">
                <a16:creationId xmlns="" xmlns:a16="http://schemas.microsoft.com/office/drawing/2014/main" id="{1B3C463B-4C53-41AB-A8F0-F3FAC474AE65}"/>
              </a:ext>
            </a:extLst>
          </p:cNvPr>
          <p:cNvSpPr txBox="1"/>
          <p:nvPr/>
        </p:nvSpPr>
        <p:spPr>
          <a:xfrm>
            <a:off x="4110912" y="580475"/>
            <a:ext cx="39701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zh-TW" altLang="en-US" sz="3600" b="1" u="sng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全院各指標縱覽</a:t>
            </a:r>
            <a:endParaRPr kumimoji="1" lang="zh-TW" altLang="en-US" sz="3600" b="1" u="sng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儷黑 Pro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="" xmlns:a16="http://schemas.microsoft.com/office/drawing/2014/main" id="{2E5F5197-BD39-4B35-9038-A9EECD4B6F13}"/>
              </a:ext>
            </a:extLst>
          </p:cNvPr>
          <p:cNvSpPr/>
          <p:nvPr/>
        </p:nvSpPr>
        <p:spPr>
          <a:xfrm>
            <a:off x="344462" y="131980"/>
            <a:ext cx="1120444" cy="5371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zh-TW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1.</a:t>
            </a:r>
            <a:r>
              <a:rPr kumimoji="1" lang="zh-TW" altLang="en-US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全院</a:t>
            </a:r>
            <a:endParaRPr kumimoji="1" lang="zh-TW" altLang="en-US" sz="2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儷黑 Pro"/>
            </a:endParaRPr>
          </a:p>
        </p:txBody>
      </p:sp>
      <p:grpSp>
        <p:nvGrpSpPr>
          <p:cNvPr id="18" name="群組 17">
            <a:extLst>
              <a:ext uri="{FF2B5EF4-FFF2-40B4-BE49-F238E27FC236}">
                <a16:creationId xmlns="" xmlns:a16="http://schemas.microsoft.com/office/drawing/2014/main" id="{7F1414DC-97B0-4F52-A7A3-1DBFC3BDF489}"/>
              </a:ext>
            </a:extLst>
          </p:cNvPr>
          <p:cNvGrpSpPr/>
          <p:nvPr/>
        </p:nvGrpSpPr>
        <p:grpSpPr>
          <a:xfrm>
            <a:off x="1585681" y="1889681"/>
            <a:ext cx="8756436" cy="4440906"/>
            <a:chOff x="650436" y="1194241"/>
            <a:chExt cx="8756436" cy="4440906"/>
          </a:xfrm>
        </p:grpSpPr>
        <p:sp>
          <p:nvSpPr>
            <p:cNvPr id="20" name="手繪多邊形: 圖案 19">
              <a:extLst>
                <a:ext uri="{FF2B5EF4-FFF2-40B4-BE49-F238E27FC236}">
                  <a16:creationId xmlns="" xmlns:a16="http://schemas.microsoft.com/office/drawing/2014/main" id="{5070F136-3B6B-482B-9D40-5EAB08E32E41}"/>
                </a:ext>
              </a:extLst>
            </p:cNvPr>
            <p:cNvSpPr/>
            <p:nvPr/>
          </p:nvSpPr>
          <p:spPr>
            <a:xfrm>
              <a:off x="3844454" y="1194241"/>
              <a:ext cx="5562418" cy="683216"/>
            </a:xfrm>
            <a:custGeom>
              <a:avLst/>
              <a:gdLst>
                <a:gd name="connsiteX0" fmla="*/ 0 w 7329426"/>
                <a:gd name="connsiteY0" fmla="*/ 85402 h 683216"/>
                <a:gd name="connsiteX1" fmla="*/ 6987818 w 7329426"/>
                <a:gd name="connsiteY1" fmla="*/ 85402 h 683216"/>
                <a:gd name="connsiteX2" fmla="*/ 6987818 w 7329426"/>
                <a:gd name="connsiteY2" fmla="*/ 0 h 683216"/>
                <a:gd name="connsiteX3" fmla="*/ 7329426 w 7329426"/>
                <a:gd name="connsiteY3" fmla="*/ 341608 h 683216"/>
                <a:gd name="connsiteX4" fmla="*/ 6987818 w 7329426"/>
                <a:gd name="connsiteY4" fmla="*/ 683216 h 683216"/>
                <a:gd name="connsiteX5" fmla="*/ 6987818 w 7329426"/>
                <a:gd name="connsiteY5" fmla="*/ 597814 h 683216"/>
                <a:gd name="connsiteX6" fmla="*/ 0 w 7329426"/>
                <a:gd name="connsiteY6" fmla="*/ 597814 h 683216"/>
                <a:gd name="connsiteX7" fmla="*/ 0 w 7329426"/>
                <a:gd name="connsiteY7" fmla="*/ 85402 h 683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329426" h="683216">
                  <a:moveTo>
                    <a:pt x="0" y="85402"/>
                  </a:moveTo>
                  <a:lnTo>
                    <a:pt x="6987818" y="85402"/>
                  </a:lnTo>
                  <a:lnTo>
                    <a:pt x="6987818" y="0"/>
                  </a:lnTo>
                  <a:lnTo>
                    <a:pt x="7329426" y="341608"/>
                  </a:lnTo>
                  <a:lnTo>
                    <a:pt x="6987818" y="683216"/>
                  </a:lnTo>
                  <a:lnTo>
                    <a:pt x="6987818" y="597814"/>
                  </a:lnTo>
                  <a:lnTo>
                    <a:pt x="0" y="597814"/>
                  </a:lnTo>
                  <a:lnTo>
                    <a:pt x="0" y="85402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10160" tIns="95562" rIns="266366" bIns="95562" numCol="1" spcCol="1270" anchor="ctr" anchorCtr="0">
              <a:noAutofit/>
            </a:bodyPr>
            <a:lstStyle/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zh-TW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平均值</a:t>
              </a:r>
              <a:r>
                <a:rPr lang="en-US" altLang="zh-TW" b="1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1.26</a:t>
              </a:r>
              <a:r>
                <a:rPr lang="zh-TW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，最大值</a:t>
              </a:r>
              <a:r>
                <a:rPr lang="en-US" altLang="zh-TW" b="1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8</a:t>
              </a:r>
              <a:r>
                <a:rPr lang="zh-TW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，最小值</a:t>
              </a:r>
              <a:r>
                <a:rPr lang="en-US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0</a:t>
              </a:r>
              <a:r>
                <a:rPr lang="zh-TW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，前標</a:t>
              </a:r>
              <a:r>
                <a:rPr lang="en-US" altLang="zh-TW" b="1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2</a:t>
              </a:r>
              <a:r>
                <a:rPr lang="zh-TW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，後標</a:t>
              </a:r>
              <a:r>
                <a:rPr lang="en-US" altLang="zh-TW" b="1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0</a:t>
              </a:r>
              <a:r>
                <a:rPr lang="zh-TW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，標準差</a:t>
              </a:r>
              <a:r>
                <a:rPr lang="en-US" altLang="zh-TW" b="1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1.74</a:t>
              </a:r>
              <a:r>
                <a:rPr lang="zh-TW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 ，</a:t>
              </a:r>
              <a:r>
                <a:rPr lang="zh-TW" altLang="en-US" b="1" kern="12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總數</a:t>
              </a:r>
              <a:r>
                <a:rPr lang="en-US" altLang="zh-TW" b="1" kern="12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140</a:t>
              </a:r>
              <a:r>
                <a:rPr lang="zh-TW" altLang="en-US" b="1" kern="12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案</a:t>
              </a:r>
              <a:endParaRPr lang="zh-TW" altLang="en-US" sz="2000" kern="1200" dirty="0"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endParaRPr>
            </a:p>
          </p:txBody>
        </p:sp>
        <p:sp>
          <p:nvSpPr>
            <p:cNvPr id="21" name="手繪多邊形: 圖案 20">
              <a:extLst>
                <a:ext uri="{FF2B5EF4-FFF2-40B4-BE49-F238E27FC236}">
                  <a16:creationId xmlns="" xmlns:a16="http://schemas.microsoft.com/office/drawing/2014/main" id="{26335DF0-A383-4BEA-A6ED-B6185E1EB835}"/>
                </a:ext>
              </a:extLst>
            </p:cNvPr>
            <p:cNvSpPr/>
            <p:nvPr/>
          </p:nvSpPr>
          <p:spPr>
            <a:xfrm>
              <a:off x="650438" y="1194241"/>
              <a:ext cx="3194015" cy="683216"/>
            </a:xfrm>
            <a:custGeom>
              <a:avLst/>
              <a:gdLst>
                <a:gd name="connsiteX0" fmla="*/ 0 w 3194017"/>
                <a:gd name="connsiteY0" fmla="*/ 113872 h 683216"/>
                <a:gd name="connsiteX1" fmla="*/ 113872 w 3194017"/>
                <a:gd name="connsiteY1" fmla="*/ 0 h 683216"/>
                <a:gd name="connsiteX2" fmla="*/ 3080145 w 3194017"/>
                <a:gd name="connsiteY2" fmla="*/ 0 h 683216"/>
                <a:gd name="connsiteX3" fmla="*/ 3194017 w 3194017"/>
                <a:gd name="connsiteY3" fmla="*/ 113872 h 683216"/>
                <a:gd name="connsiteX4" fmla="*/ 3194017 w 3194017"/>
                <a:gd name="connsiteY4" fmla="*/ 569344 h 683216"/>
                <a:gd name="connsiteX5" fmla="*/ 3080145 w 3194017"/>
                <a:gd name="connsiteY5" fmla="*/ 683216 h 683216"/>
                <a:gd name="connsiteX6" fmla="*/ 113872 w 3194017"/>
                <a:gd name="connsiteY6" fmla="*/ 683216 h 683216"/>
                <a:gd name="connsiteX7" fmla="*/ 0 w 3194017"/>
                <a:gd name="connsiteY7" fmla="*/ 569344 h 683216"/>
                <a:gd name="connsiteX8" fmla="*/ 0 w 3194017"/>
                <a:gd name="connsiteY8" fmla="*/ 113872 h 683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94017" h="683216">
                  <a:moveTo>
                    <a:pt x="0" y="113872"/>
                  </a:moveTo>
                  <a:cubicBezTo>
                    <a:pt x="0" y="50982"/>
                    <a:pt x="50982" y="0"/>
                    <a:pt x="113872" y="0"/>
                  </a:cubicBezTo>
                  <a:lnTo>
                    <a:pt x="3080145" y="0"/>
                  </a:lnTo>
                  <a:cubicBezTo>
                    <a:pt x="3143035" y="0"/>
                    <a:pt x="3194017" y="50982"/>
                    <a:pt x="3194017" y="113872"/>
                  </a:cubicBezTo>
                  <a:lnTo>
                    <a:pt x="3194017" y="569344"/>
                  </a:lnTo>
                  <a:cubicBezTo>
                    <a:pt x="3194017" y="632234"/>
                    <a:pt x="3143035" y="683216"/>
                    <a:pt x="3080145" y="683216"/>
                  </a:cubicBezTo>
                  <a:lnTo>
                    <a:pt x="113872" y="683216"/>
                  </a:lnTo>
                  <a:cubicBezTo>
                    <a:pt x="50982" y="683216"/>
                    <a:pt x="0" y="632234"/>
                    <a:pt x="0" y="569344"/>
                  </a:cubicBezTo>
                  <a:lnTo>
                    <a:pt x="0" y="113872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101932" tIns="67642" rIns="101932" bIns="67642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800" b="1" kern="1200" dirty="0">
                  <a:latin typeface="微軟正黑體"/>
                  <a:ea typeface="微軟正黑體"/>
                  <a:cs typeface="微軟正黑體"/>
                </a:rPr>
                <a:t>法律全文主提案量</a:t>
              </a:r>
            </a:p>
          </p:txBody>
        </p:sp>
        <p:sp>
          <p:nvSpPr>
            <p:cNvPr id="22" name="手繪多邊形: 圖案 21">
              <a:extLst>
                <a:ext uri="{FF2B5EF4-FFF2-40B4-BE49-F238E27FC236}">
                  <a16:creationId xmlns="" xmlns:a16="http://schemas.microsoft.com/office/drawing/2014/main" id="{9C29FAD7-11C5-4E72-936C-4A8EC3C85FD3}"/>
                </a:ext>
              </a:extLst>
            </p:cNvPr>
            <p:cNvSpPr/>
            <p:nvPr/>
          </p:nvSpPr>
          <p:spPr>
            <a:xfrm>
              <a:off x="3844453" y="1945779"/>
              <a:ext cx="5562417" cy="683216"/>
            </a:xfrm>
            <a:custGeom>
              <a:avLst/>
              <a:gdLst>
                <a:gd name="connsiteX0" fmla="*/ 0 w 7329426"/>
                <a:gd name="connsiteY0" fmla="*/ 85402 h 683216"/>
                <a:gd name="connsiteX1" fmla="*/ 6987818 w 7329426"/>
                <a:gd name="connsiteY1" fmla="*/ 85402 h 683216"/>
                <a:gd name="connsiteX2" fmla="*/ 6987818 w 7329426"/>
                <a:gd name="connsiteY2" fmla="*/ 0 h 683216"/>
                <a:gd name="connsiteX3" fmla="*/ 7329426 w 7329426"/>
                <a:gd name="connsiteY3" fmla="*/ 341608 h 683216"/>
                <a:gd name="connsiteX4" fmla="*/ 6987818 w 7329426"/>
                <a:gd name="connsiteY4" fmla="*/ 683216 h 683216"/>
                <a:gd name="connsiteX5" fmla="*/ 6987818 w 7329426"/>
                <a:gd name="connsiteY5" fmla="*/ 597814 h 683216"/>
                <a:gd name="connsiteX6" fmla="*/ 0 w 7329426"/>
                <a:gd name="connsiteY6" fmla="*/ 597814 h 683216"/>
                <a:gd name="connsiteX7" fmla="*/ 0 w 7329426"/>
                <a:gd name="connsiteY7" fmla="*/ 85402 h 683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329426" h="683216">
                  <a:moveTo>
                    <a:pt x="0" y="85402"/>
                  </a:moveTo>
                  <a:lnTo>
                    <a:pt x="6987818" y="85402"/>
                  </a:lnTo>
                  <a:lnTo>
                    <a:pt x="6987818" y="0"/>
                  </a:lnTo>
                  <a:lnTo>
                    <a:pt x="7329426" y="341608"/>
                  </a:lnTo>
                  <a:lnTo>
                    <a:pt x="6987818" y="683216"/>
                  </a:lnTo>
                  <a:lnTo>
                    <a:pt x="6987818" y="597814"/>
                  </a:lnTo>
                  <a:lnTo>
                    <a:pt x="0" y="597814"/>
                  </a:lnTo>
                  <a:lnTo>
                    <a:pt x="0" y="85402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11430" tIns="96832" rIns="267636" bIns="96832" numCol="1" spcCol="1270" anchor="ctr" anchorCtr="0">
              <a:noAutofit/>
            </a:bodyPr>
            <a:lstStyle/>
            <a:p>
              <a:pPr marL="171450" lvl="1" indent="-171450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zh-TW" altLang="en-US" b="1" kern="1200">
                  <a:latin typeface="微軟正黑體"/>
                  <a:ea typeface="微軟正黑體"/>
                  <a:cs typeface="微軟正黑體"/>
                </a:rPr>
                <a:t>平均值</a:t>
              </a:r>
              <a:r>
                <a:rPr lang="en-US" altLang="en-US" b="1" kern="1200">
                  <a:latin typeface="微軟正黑體"/>
                  <a:ea typeface="微軟正黑體"/>
                  <a:cs typeface="微軟正黑體"/>
                </a:rPr>
                <a:t>0.</a:t>
              </a:r>
              <a:r>
                <a:rPr lang="en-US" altLang="zh-TW" b="1" kern="1200">
                  <a:latin typeface="微軟正黑體"/>
                  <a:ea typeface="微軟正黑體"/>
                  <a:cs typeface="微軟正黑體"/>
                </a:rPr>
                <a:t>37</a:t>
              </a:r>
              <a:r>
                <a:rPr lang="zh-TW" altLang="en-US" b="1" kern="1200">
                  <a:latin typeface="微軟正黑體"/>
                  <a:ea typeface="微軟正黑體"/>
                  <a:cs typeface="微軟正黑體"/>
                </a:rPr>
                <a:t>，最大值</a:t>
              </a:r>
              <a:r>
                <a:rPr lang="en-US" altLang="zh-TW" b="1" dirty="0">
                  <a:latin typeface="微軟正黑體"/>
                  <a:ea typeface="微軟正黑體"/>
                  <a:cs typeface="微軟正黑體"/>
                </a:rPr>
                <a:t>3</a:t>
              </a:r>
              <a:r>
                <a:rPr lang="zh-TW" altLang="en-US" b="1" kern="1200">
                  <a:latin typeface="微軟正黑體"/>
                  <a:ea typeface="微軟正黑體"/>
                  <a:cs typeface="微軟正黑體"/>
                </a:rPr>
                <a:t>，</a:t>
              </a:r>
              <a:r>
                <a:rPr lang="zh-TW" altLang="en-US" b="1" kern="1200" dirty="0">
                  <a:latin typeface="微軟正黑體"/>
                  <a:ea typeface="微軟正黑體"/>
                  <a:cs typeface="微軟正黑體"/>
                </a:rPr>
                <a:t>最小值</a:t>
              </a:r>
              <a:r>
                <a:rPr lang="en-US" altLang="en-US" b="1" kern="1200">
                  <a:latin typeface="微軟正黑體"/>
                  <a:ea typeface="微軟正黑體"/>
                  <a:cs typeface="微軟正黑體"/>
                </a:rPr>
                <a:t>0</a:t>
              </a:r>
              <a:r>
                <a:rPr lang="zh-TW" altLang="en-US" b="1" kern="1200">
                  <a:latin typeface="微軟正黑體"/>
                  <a:ea typeface="微軟正黑體"/>
                  <a:cs typeface="微軟正黑體"/>
                </a:rPr>
                <a:t>，前標</a:t>
              </a:r>
              <a:r>
                <a:rPr lang="en-US" altLang="zh-TW" b="1">
                  <a:latin typeface="微軟正黑體"/>
                  <a:ea typeface="微軟正黑體"/>
                  <a:cs typeface="微軟正黑體"/>
                </a:rPr>
                <a:t>1</a:t>
              </a:r>
              <a:r>
                <a:rPr lang="zh-TW" altLang="en-US" b="1" kern="1200">
                  <a:latin typeface="微軟正黑體"/>
                  <a:ea typeface="微軟正黑體"/>
                  <a:cs typeface="微軟正黑體"/>
                </a:rPr>
                <a:t>，後標</a:t>
              </a:r>
              <a:r>
                <a:rPr lang="en-US" altLang="zh-TW" b="1" kern="1200">
                  <a:latin typeface="微軟正黑體"/>
                  <a:ea typeface="微軟正黑體"/>
                  <a:cs typeface="微軟正黑體"/>
                </a:rPr>
                <a:t>0</a:t>
              </a:r>
              <a:r>
                <a:rPr lang="zh-TW" altLang="en-US" b="1" kern="1200">
                  <a:latin typeface="微軟正黑體"/>
                  <a:ea typeface="微軟正黑體"/>
                  <a:cs typeface="微軟正黑體"/>
                </a:rPr>
                <a:t>，標準差 </a:t>
              </a:r>
              <a:r>
                <a:rPr lang="en-US" altLang="zh-TW" b="1" kern="1200">
                  <a:latin typeface="微軟正黑體"/>
                  <a:ea typeface="微軟正黑體"/>
                  <a:cs typeface="微軟正黑體"/>
                </a:rPr>
                <a:t>0.8</a:t>
              </a:r>
              <a:r>
                <a:rPr lang="zh-TW" altLang="en-US" b="1" kern="1200">
                  <a:latin typeface="微軟正黑體"/>
                  <a:ea typeface="微軟正黑體"/>
                  <a:cs typeface="微軟正黑體"/>
                </a:rPr>
                <a:t>，總數</a:t>
              </a:r>
              <a:r>
                <a:rPr lang="en-US" altLang="zh-TW" b="1">
                  <a:latin typeface="微軟正黑體"/>
                  <a:ea typeface="微軟正黑體"/>
                  <a:cs typeface="微軟正黑體"/>
                </a:rPr>
                <a:t>41</a:t>
              </a:r>
              <a:r>
                <a:rPr lang="zh-TW" altLang="en-US" b="1" kern="1200">
                  <a:latin typeface="微軟正黑體"/>
                  <a:ea typeface="微軟正黑體"/>
                  <a:cs typeface="微軟正黑體"/>
                </a:rPr>
                <a:t>案</a:t>
              </a:r>
              <a:endParaRPr lang="zh-TW" altLang="en-US" b="1" kern="1200" dirty="0">
                <a:latin typeface="微軟正黑體"/>
                <a:ea typeface="微軟正黑體"/>
                <a:cs typeface="微軟正黑體"/>
              </a:endParaRPr>
            </a:p>
          </p:txBody>
        </p:sp>
        <p:sp>
          <p:nvSpPr>
            <p:cNvPr id="23" name="手繪多邊形: 圖案 22">
              <a:extLst>
                <a:ext uri="{FF2B5EF4-FFF2-40B4-BE49-F238E27FC236}">
                  <a16:creationId xmlns="" xmlns:a16="http://schemas.microsoft.com/office/drawing/2014/main" id="{843B9454-E96C-4893-AF2B-4145550D5D06}"/>
                </a:ext>
              </a:extLst>
            </p:cNvPr>
            <p:cNvSpPr/>
            <p:nvPr/>
          </p:nvSpPr>
          <p:spPr>
            <a:xfrm>
              <a:off x="650438" y="1945779"/>
              <a:ext cx="3194016" cy="683216"/>
            </a:xfrm>
            <a:custGeom>
              <a:avLst/>
              <a:gdLst>
                <a:gd name="connsiteX0" fmla="*/ 0 w 3100738"/>
                <a:gd name="connsiteY0" fmla="*/ 113872 h 683216"/>
                <a:gd name="connsiteX1" fmla="*/ 113872 w 3100738"/>
                <a:gd name="connsiteY1" fmla="*/ 0 h 683216"/>
                <a:gd name="connsiteX2" fmla="*/ 2986866 w 3100738"/>
                <a:gd name="connsiteY2" fmla="*/ 0 h 683216"/>
                <a:gd name="connsiteX3" fmla="*/ 3100738 w 3100738"/>
                <a:gd name="connsiteY3" fmla="*/ 113872 h 683216"/>
                <a:gd name="connsiteX4" fmla="*/ 3100738 w 3100738"/>
                <a:gd name="connsiteY4" fmla="*/ 569344 h 683216"/>
                <a:gd name="connsiteX5" fmla="*/ 2986866 w 3100738"/>
                <a:gd name="connsiteY5" fmla="*/ 683216 h 683216"/>
                <a:gd name="connsiteX6" fmla="*/ 113872 w 3100738"/>
                <a:gd name="connsiteY6" fmla="*/ 683216 h 683216"/>
                <a:gd name="connsiteX7" fmla="*/ 0 w 3100738"/>
                <a:gd name="connsiteY7" fmla="*/ 569344 h 683216"/>
                <a:gd name="connsiteX8" fmla="*/ 0 w 3100738"/>
                <a:gd name="connsiteY8" fmla="*/ 113872 h 683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00738" h="683216">
                  <a:moveTo>
                    <a:pt x="0" y="113872"/>
                  </a:moveTo>
                  <a:cubicBezTo>
                    <a:pt x="0" y="50982"/>
                    <a:pt x="50982" y="0"/>
                    <a:pt x="113872" y="0"/>
                  </a:cubicBezTo>
                  <a:lnTo>
                    <a:pt x="2986866" y="0"/>
                  </a:lnTo>
                  <a:cubicBezTo>
                    <a:pt x="3049756" y="0"/>
                    <a:pt x="3100738" y="50982"/>
                    <a:pt x="3100738" y="113872"/>
                  </a:cubicBezTo>
                  <a:lnTo>
                    <a:pt x="3100738" y="569344"/>
                  </a:lnTo>
                  <a:cubicBezTo>
                    <a:pt x="3100738" y="632234"/>
                    <a:pt x="3049756" y="683216"/>
                    <a:pt x="2986866" y="683216"/>
                  </a:cubicBezTo>
                  <a:lnTo>
                    <a:pt x="113872" y="683216"/>
                  </a:lnTo>
                  <a:cubicBezTo>
                    <a:pt x="50982" y="683216"/>
                    <a:pt x="0" y="632234"/>
                    <a:pt x="0" y="569344"/>
                  </a:cubicBezTo>
                  <a:lnTo>
                    <a:pt x="0" y="113872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101932" tIns="67642" rIns="101932" bIns="67642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800" b="1" kern="1200" dirty="0">
                  <a:latin typeface="微軟正黑體"/>
                  <a:ea typeface="微軟正黑體"/>
                  <a:cs typeface="微軟正黑體"/>
                </a:rPr>
                <a:t>法律全文主提案通過量</a:t>
              </a:r>
            </a:p>
          </p:txBody>
        </p:sp>
        <p:sp>
          <p:nvSpPr>
            <p:cNvPr id="24" name="手繪多邊形: 圖案 23">
              <a:extLst>
                <a:ext uri="{FF2B5EF4-FFF2-40B4-BE49-F238E27FC236}">
                  <a16:creationId xmlns="" xmlns:a16="http://schemas.microsoft.com/office/drawing/2014/main" id="{D4216CC5-6C28-4B80-8B33-23EB0370BABF}"/>
                </a:ext>
              </a:extLst>
            </p:cNvPr>
            <p:cNvSpPr/>
            <p:nvPr/>
          </p:nvSpPr>
          <p:spPr>
            <a:xfrm>
              <a:off x="3844454" y="2697317"/>
              <a:ext cx="5562416" cy="683216"/>
            </a:xfrm>
            <a:custGeom>
              <a:avLst/>
              <a:gdLst>
                <a:gd name="connsiteX0" fmla="*/ 0 w 7329426"/>
                <a:gd name="connsiteY0" fmla="*/ 85402 h 683216"/>
                <a:gd name="connsiteX1" fmla="*/ 6987818 w 7329426"/>
                <a:gd name="connsiteY1" fmla="*/ 85402 h 683216"/>
                <a:gd name="connsiteX2" fmla="*/ 6987818 w 7329426"/>
                <a:gd name="connsiteY2" fmla="*/ 0 h 683216"/>
                <a:gd name="connsiteX3" fmla="*/ 7329426 w 7329426"/>
                <a:gd name="connsiteY3" fmla="*/ 341608 h 683216"/>
                <a:gd name="connsiteX4" fmla="*/ 6987818 w 7329426"/>
                <a:gd name="connsiteY4" fmla="*/ 683216 h 683216"/>
                <a:gd name="connsiteX5" fmla="*/ 6987818 w 7329426"/>
                <a:gd name="connsiteY5" fmla="*/ 597814 h 683216"/>
                <a:gd name="connsiteX6" fmla="*/ 0 w 7329426"/>
                <a:gd name="connsiteY6" fmla="*/ 597814 h 683216"/>
                <a:gd name="connsiteX7" fmla="*/ 0 w 7329426"/>
                <a:gd name="connsiteY7" fmla="*/ 85402 h 683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329426" h="683216">
                  <a:moveTo>
                    <a:pt x="0" y="85402"/>
                  </a:moveTo>
                  <a:lnTo>
                    <a:pt x="6987818" y="85402"/>
                  </a:lnTo>
                  <a:lnTo>
                    <a:pt x="6987818" y="0"/>
                  </a:lnTo>
                  <a:lnTo>
                    <a:pt x="7329426" y="341608"/>
                  </a:lnTo>
                  <a:lnTo>
                    <a:pt x="6987818" y="683216"/>
                  </a:lnTo>
                  <a:lnTo>
                    <a:pt x="6987818" y="597814"/>
                  </a:lnTo>
                  <a:lnTo>
                    <a:pt x="0" y="597814"/>
                  </a:lnTo>
                  <a:lnTo>
                    <a:pt x="0" y="85402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11430" tIns="96832" rIns="267636" bIns="96832" numCol="1" spcCol="1270" anchor="ctr" anchorCtr="0">
              <a:noAutofit/>
            </a:bodyPr>
            <a:lstStyle/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zh-TW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平均值</a:t>
              </a:r>
              <a:r>
                <a:rPr lang="en-US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6.74</a:t>
              </a:r>
              <a:r>
                <a:rPr lang="zh-TW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，最大值</a:t>
              </a:r>
              <a:r>
                <a:rPr lang="en-US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37</a:t>
              </a:r>
              <a:r>
                <a:rPr lang="zh-TW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，最小值</a:t>
              </a:r>
              <a:r>
                <a:rPr lang="en-US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0</a:t>
              </a:r>
              <a:r>
                <a:rPr lang="zh-TW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，前標</a:t>
              </a:r>
              <a:r>
                <a:rPr lang="en-US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9</a:t>
              </a:r>
              <a:r>
                <a:rPr lang="zh-TW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，後標</a:t>
              </a:r>
              <a:r>
                <a:rPr lang="en-US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3</a:t>
              </a:r>
              <a:r>
                <a:rPr lang="zh-TW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，標準差</a:t>
              </a:r>
              <a:r>
                <a:rPr lang="en-US" altLang="zh-TW" b="1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5.42</a:t>
              </a:r>
              <a:r>
                <a:rPr lang="zh-TW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，</a:t>
              </a:r>
              <a:r>
                <a:rPr lang="zh-TW" altLang="en-US" b="1" kern="12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總數</a:t>
              </a:r>
              <a:r>
                <a:rPr lang="en-US" altLang="zh-TW" b="1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748</a:t>
              </a:r>
              <a:r>
                <a:rPr lang="zh-TW" altLang="en-US" b="1" kern="12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案</a:t>
              </a:r>
              <a:endParaRPr lang="zh-TW" altLang="en-US" sz="2000" kern="1200" dirty="0"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endParaRPr>
            </a:p>
          </p:txBody>
        </p:sp>
        <p:sp>
          <p:nvSpPr>
            <p:cNvPr id="25" name="手繪多邊形: 圖案 24">
              <a:extLst>
                <a:ext uri="{FF2B5EF4-FFF2-40B4-BE49-F238E27FC236}">
                  <a16:creationId xmlns="" xmlns:a16="http://schemas.microsoft.com/office/drawing/2014/main" id="{E201FE96-B53D-416E-A0B4-E1D75B0924DC}"/>
                </a:ext>
              </a:extLst>
            </p:cNvPr>
            <p:cNvSpPr/>
            <p:nvPr/>
          </p:nvSpPr>
          <p:spPr>
            <a:xfrm>
              <a:off x="650438" y="2697317"/>
              <a:ext cx="3194016" cy="683216"/>
            </a:xfrm>
            <a:custGeom>
              <a:avLst/>
              <a:gdLst>
                <a:gd name="connsiteX0" fmla="*/ 0 w 3119403"/>
                <a:gd name="connsiteY0" fmla="*/ 113872 h 683216"/>
                <a:gd name="connsiteX1" fmla="*/ 113872 w 3119403"/>
                <a:gd name="connsiteY1" fmla="*/ 0 h 683216"/>
                <a:gd name="connsiteX2" fmla="*/ 3005531 w 3119403"/>
                <a:gd name="connsiteY2" fmla="*/ 0 h 683216"/>
                <a:gd name="connsiteX3" fmla="*/ 3119403 w 3119403"/>
                <a:gd name="connsiteY3" fmla="*/ 113872 h 683216"/>
                <a:gd name="connsiteX4" fmla="*/ 3119403 w 3119403"/>
                <a:gd name="connsiteY4" fmla="*/ 569344 h 683216"/>
                <a:gd name="connsiteX5" fmla="*/ 3005531 w 3119403"/>
                <a:gd name="connsiteY5" fmla="*/ 683216 h 683216"/>
                <a:gd name="connsiteX6" fmla="*/ 113872 w 3119403"/>
                <a:gd name="connsiteY6" fmla="*/ 683216 h 683216"/>
                <a:gd name="connsiteX7" fmla="*/ 0 w 3119403"/>
                <a:gd name="connsiteY7" fmla="*/ 569344 h 683216"/>
                <a:gd name="connsiteX8" fmla="*/ 0 w 3119403"/>
                <a:gd name="connsiteY8" fmla="*/ 113872 h 683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19403" h="683216">
                  <a:moveTo>
                    <a:pt x="0" y="113872"/>
                  </a:moveTo>
                  <a:cubicBezTo>
                    <a:pt x="0" y="50982"/>
                    <a:pt x="50982" y="0"/>
                    <a:pt x="113872" y="0"/>
                  </a:cubicBezTo>
                  <a:lnTo>
                    <a:pt x="3005531" y="0"/>
                  </a:lnTo>
                  <a:cubicBezTo>
                    <a:pt x="3068421" y="0"/>
                    <a:pt x="3119403" y="50982"/>
                    <a:pt x="3119403" y="113872"/>
                  </a:cubicBezTo>
                  <a:lnTo>
                    <a:pt x="3119403" y="569344"/>
                  </a:lnTo>
                  <a:cubicBezTo>
                    <a:pt x="3119403" y="632234"/>
                    <a:pt x="3068421" y="683216"/>
                    <a:pt x="3005531" y="683216"/>
                  </a:cubicBezTo>
                  <a:lnTo>
                    <a:pt x="113872" y="683216"/>
                  </a:lnTo>
                  <a:cubicBezTo>
                    <a:pt x="50982" y="683216"/>
                    <a:pt x="0" y="632234"/>
                    <a:pt x="0" y="569344"/>
                  </a:cubicBezTo>
                  <a:lnTo>
                    <a:pt x="0" y="113872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101932" tIns="67642" rIns="101932" bIns="67642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800" b="1" kern="1200" dirty="0">
                  <a:latin typeface="微軟正黑體"/>
                  <a:ea typeface="微軟正黑體"/>
                  <a:cs typeface="微軟正黑體"/>
                </a:rPr>
                <a:t>法律部分條文修正提案量</a:t>
              </a:r>
            </a:p>
          </p:txBody>
        </p:sp>
        <p:sp>
          <p:nvSpPr>
            <p:cNvPr id="26" name="手繪多邊形: 圖案 25">
              <a:extLst>
                <a:ext uri="{FF2B5EF4-FFF2-40B4-BE49-F238E27FC236}">
                  <a16:creationId xmlns="" xmlns:a16="http://schemas.microsoft.com/office/drawing/2014/main" id="{34123C38-B120-40A8-987E-B0C27136CF0C}"/>
                </a:ext>
              </a:extLst>
            </p:cNvPr>
            <p:cNvSpPr/>
            <p:nvPr/>
          </p:nvSpPr>
          <p:spPr>
            <a:xfrm>
              <a:off x="3844453" y="3448855"/>
              <a:ext cx="5562417" cy="683216"/>
            </a:xfrm>
            <a:custGeom>
              <a:avLst/>
              <a:gdLst>
                <a:gd name="connsiteX0" fmla="*/ 0 w 7329426"/>
                <a:gd name="connsiteY0" fmla="*/ 85402 h 683216"/>
                <a:gd name="connsiteX1" fmla="*/ 6987818 w 7329426"/>
                <a:gd name="connsiteY1" fmla="*/ 85402 h 683216"/>
                <a:gd name="connsiteX2" fmla="*/ 6987818 w 7329426"/>
                <a:gd name="connsiteY2" fmla="*/ 0 h 683216"/>
                <a:gd name="connsiteX3" fmla="*/ 7329426 w 7329426"/>
                <a:gd name="connsiteY3" fmla="*/ 341608 h 683216"/>
                <a:gd name="connsiteX4" fmla="*/ 6987818 w 7329426"/>
                <a:gd name="connsiteY4" fmla="*/ 683216 h 683216"/>
                <a:gd name="connsiteX5" fmla="*/ 6987818 w 7329426"/>
                <a:gd name="connsiteY5" fmla="*/ 597814 h 683216"/>
                <a:gd name="connsiteX6" fmla="*/ 0 w 7329426"/>
                <a:gd name="connsiteY6" fmla="*/ 597814 h 683216"/>
                <a:gd name="connsiteX7" fmla="*/ 0 w 7329426"/>
                <a:gd name="connsiteY7" fmla="*/ 85402 h 683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329426" h="683216">
                  <a:moveTo>
                    <a:pt x="0" y="85402"/>
                  </a:moveTo>
                  <a:lnTo>
                    <a:pt x="6987818" y="85402"/>
                  </a:lnTo>
                  <a:lnTo>
                    <a:pt x="6987818" y="0"/>
                  </a:lnTo>
                  <a:lnTo>
                    <a:pt x="7329426" y="341608"/>
                  </a:lnTo>
                  <a:lnTo>
                    <a:pt x="6987818" y="683216"/>
                  </a:lnTo>
                  <a:lnTo>
                    <a:pt x="6987818" y="597814"/>
                  </a:lnTo>
                  <a:lnTo>
                    <a:pt x="0" y="597814"/>
                  </a:lnTo>
                  <a:lnTo>
                    <a:pt x="0" y="85402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11430" tIns="96832" rIns="267636" bIns="96832" numCol="1" spcCol="1270" anchor="ctr" anchorCtr="0">
              <a:noAutofit/>
            </a:bodyPr>
            <a:lstStyle/>
            <a:p>
              <a:pPr marL="171450" lvl="1" indent="-171450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zh-TW" altLang="en-US" sz="1800" b="1" kern="1200">
                  <a:latin typeface="微軟正黑體" panose="020B0604030504040204" pitchFamily="34" charset="-120"/>
                  <a:ea typeface="微軟正黑體" panose="020B0604030504040204" pitchFamily="34" charset="-120"/>
                  <a:cs typeface="微軟正黑體"/>
                </a:rPr>
                <a:t>平均值</a:t>
              </a:r>
              <a:r>
                <a:rPr lang="en-US" altLang="zh-TW" b="1">
                  <a:latin typeface="微軟正黑體" panose="020B0604030504040204" pitchFamily="34" charset="-120"/>
                  <a:ea typeface="微軟正黑體" panose="020B0604030504040204" pitchFamily="34" charset="-120"/>
                  <a:cs typeface="微軟正黑體"/>
                </a:rPr>
                <a:t>0.49</a:t>
              </a:r>
              <a:r>
                <a:rPr lang="zh-TW" altLang="en-US" sz="1800" b="1" kern="1200">
                  <a:latin typeface="微軟正黑體" panose="020B0604030504040204" pitchFamily="34" charset="-120"/>
                  <a:ea typeface="微軟正黑體" panose="020B0604030504040204" pitchFamily="34" charset="-120"/>
                  <a:cs typeface="微軟正黑體"/>
                </a:rPr>
                <a:t>，最大值</a:t>
              </a:r>
              <a:r>
                <a:rPr lang="en-US" altLang="zh-TW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微軟正黑體"/>
                </a:rPr>
                <a:t>6</a:t>
              </a:r>
              <a:r>
                <a:rPr lang="zh-TW" altLang="en-US" sz="1800" b="1" kern="1200">
                  <a:latin typeface="微軟正黑體" panose="020B0604030504040204" pitchFamily="34" charset="-120"/>
                  <a:ea typeface="微軟正黑體" panose="020B0604030504040204" pitchFamily="34" charset="-120"/>
                  <a:cs typeface="微軟正黑體"/>
                </a:rPr>
                <a:t>，</a:t>
              </a:r>
              <a:r>
                <a:rPr lang="zh-TW" altLang="en-US" sz="1800" b="1" kern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微軟正黑體"/>
                </a:rPr>
                <a:t>最小值</a:t>
              </a:r>
              <a:r>
                <a:rPr lang="en-US" altLang="zh-TW" sz="1800" b="1" kern="1200">
                  <a:latin typeface="微軟正黑體" panose="020B0604030504040204" pitchFamily="34" charset="-120"/>
                  <a:ea typeface="微軟正黑體" panose="020B0604030504040204" pitchFamily="34" charset="-120"/>
                  <a:cs typeface="微軟正黑體"/>
                </a:rPr>
                <a:t>0</a:t>
              </a:r>
              <a:r>
                <a:rPr lang="zh-TW" altLang="en-US" sz="1800" b="1" kern="1200">
                  <a:latin typeface="微軟正黑體" panose="020B0604030504040204" pitchFamily="34" charset="-120"/>
                  <a:ea typeface="微軟正黑體" panose="020B0604030504040204" pitchFamily="34" charset="-120"/>
                  <a:cs typeface="微軟正黑體"/>
                </a:rPr>
                <a:t>，前標</a:t>
              </a:r>
              <a:r>
                <a:rPr lang="en-US" altLang="zh-TW" sz="1800" b="1" kern="1200">
                  <a:latin typeface="微軟正黑體" panose="020B0604030504040204" pitchFamily="34" charset="-120"/>
                  <a:ea typeface="微軟正黑體" panose="020B0604030504040204" pitchFamily="34" charset="-120"/>
                  <a:cs typeface="微軟正黑體"/>
                </a:rPr>
                <a:t>1</a:t>
              </a:r>
              <a:r>
                <a:rPr lang="zh-TW" altLang="en-US" b="1" kern="1200">
                  <a:latin typeface="微軟正黑體"/>
                  <a:ea typeface="微軟正黑體"/>
                  <a:cs typeface="微軟正黑體"/>
                </a:rPr>
                <a:t>，後標</a:t>
              </a:r>
              <a:r>
                <a:rPr lang="en-US" altLang="zh-TW" b="1" kern="1200">
                  <a:latin typeface="微軟正黑體"/>
                  <a:ea typeface="微軟正黑體"/>
                  <a:cs typeface="微軟正黑體"/>
                </a:rPr>
                <a:t>0</a:t>
              </a:r>
              <a:r>
                <a:rPr lang="zh-TW" altLang="en-US" b="1" kern="1200">
                  <a:latin typeface="微軟正黑體"/>
                  <a:ea typeface="微軟正黑體"/>
                  <a:cs typeface="微軟正黑體"/>
                </a:rPr>
                <a:t>，標準差</a:t>
              </a:r>
              <a:r>
                <a:rPr lang="en-US" altLang="zh-TW" b="1" kern="1200">
                  <a:latin typeface="微軟正黑體"/>
                  <a:ea typeface="微軟正黑體"/>
                  <a:cs typeface="微軟正黑體"/>
                </a:rPr>
                <a:t>0.97</a:t>
              </a:r>
              <a:r>
                <a:rPr lang="zh-TW" altLang="en-US" b="1" kern="1200">
                  <a:latin typeface="微軟正黑體"/>
                  <a:ea typeface="微軟正黑體"/>
                  <a:cs typeface="微軟正黑體"/>
                </a:rPr>
                <a:t>，</a:t>
              </a:r>
              <a:r>
                <a:rPr lang="zh-TW" altLang="en-US" sz="1800" b="1" kern="1200">
                  <a:latin typeface="微軟正黑體" panose="020B0604030504040204" pitchFamily="34" charset="-120"/>
                  <a:ea typeface="微軟正黑體" panose="020B0604030504040204" pitchFamily="34" charset="-120"/>
                  <a:cs typeface="微軟正黑體"/>
                </a:rPr>
                <a:t>總數</a:t>
              </a:r>
              <a:r>
                <a:rPr lang="en-US" altLang="zh-TW" b="1">
                  <a:latin typeface="微軟正黑體" panose="020B0604030504040204" pitchFamily="34" charset="-120"/>
                  <a:ea typeface="微軟正黑體" panose="020B0604030504040204" pitchFamily="34" charset="-120"/>
                  <a:cs typeface="微軟正黑體"/>
                </a:rPr>
                <a:t>55</a:t>
              </a:r>
              <a:r>
                <a:rPr lang="zh-TW" altLang="en-US" sz="1800" b="1" kern="1200">
                  <a:latin typeface="微軟正黑體" panose="020B0604030504040204" pitchFamily="34" charset="-120"/>
                  <a:ea typeface="微軟正黑體" panose="020B0604030504040204" pitchFamily="34" charset="-120"/>
                  <a:cs typeface="微軟正黑體"/>
                </a:rPr>
                <a:t>案</a:t>
              </a:r>
              <a:endParaRPr lang="zh-TW" altLang="en-US" sz="1800" b="1" kern="1200" dirty="0"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endParaRPr>
            </a:p>
          </p:txBody>
        </p:sp>
        <p:sp>
          <p:nvSpPr>
            <p:cNvPr id="27" name="手繪多邊形: 圖案 26">
              <a:extLst>
                <a:ext uri="{FF2B5EF4-FFF2-40B4-BE49-F238E27FC236}">
                  <a16:creationId xmlns="" xmlns:a16="http://schemas.microsoft.com/office/drawing/2014/main" id="{9B8F1E59-39C4-417A-A19F-A2A6CD580652}"/>
                </a:ext>
              </a:extLst>
            </p:cNvPr>
            <p:cNvSpPr/>
            <p:nvPr/>
          </p:nvSpPr>
          <p:spPr>
            <a:xfrm>
              <a:off x="650437" y="3448855"/>
              <a:ext cx="3194017" cy="683216"/>
            </a:xfrm>
            <a:custGeom>
              <a:avLst/>
              <a:gdLst>
                <a:gd name="connsiteX0" fmla="*/ 0 w 3212683"/>
                <a:gd name="connsiteY0" fmla="*/ 113872 h 683216"/>
                <a:gd name="connsiteX1" fmla="*/ 113872 w 3212683"/>
                <a:gd name="connsiteY1" fmla="*/ 0 h 683216"/>
                <a:gd name="connsiteX2" fmla="*/ 3098811 w 3212683"/>
                <a:gd name="connsiteY2" fmla="*/ 0 h 683216"/>
                <a:gd name="connsiteX3" fmla="*/ 3212683 w 3212683"/>
                <a:gd name="connsiteY3" fmla="*/ 113872 h 683216"/>
                <a:gd name="connsiteX4" fmla="*/ 3212683 w 3212683"/>
                <a:gd name="connsiteY4" fmla="*/ 569344 h 683216"/>
                <a:gd name="connsiteX5" fmla="*/ 3098811 w 3212683"/>
                <a:gd name="connsiteY5" fmla="*/ 683216 h 683216"/>
                <a:gd name="connsiteX6" fmla="*/ 113872 w 3212683"/>
                <a:gd name="connsiteY6" fmla="*/ 683216 h 683216"/>
                <a:gd name="connsiteX7" fmla="*/ 0 w 3212683"/>
                <a:gd name="connsiteY7" fmla="*/ 569344 h 683216"/>
                <a:gd name="connsiteX8" fmla="*/ 0 w 3212683"/>
                <a:gd name="connsiteY8" fmla="*/ 113872 h 683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12683" h="683216">
                  <a:moveTo>
                    <a:pt x="0" y="113872"/>
                  </a:moveTo>
                  <a:cubicBezTo>
                    <a:pt x="0" y="50982"/>
                    <a:pt x="50982" y="0"/>
                    <a:pt x="113872" y="0"/>
                  </a:cubicBezTo>
                  <a:lnTo>
                    <a:pt x="3098811" y="0"/>
                  </a:lnTo>
                  <a:cubicBezTo>
                    <a:pt x="3161701" y="0"/>
                    <a:pt x="3212683" y="50982"/>
                    <a:pt x="3212683" y="113872"/>
                  </a:cubicBezTo>
                  <a:lnTo>
                    <a:pt x="3212683" y="569344"/>
                  </a:lnTo>
                  <a:cubicBezTo>
                    <a:pt x="3212683" y="632234"/>
                    <a:pt x="3161701" y="683216"/>
                    <a:pt x="3098811" y="683216"/>
                  </a:cubicBezTo>
                  <a:lnTo>
                    <a:pt x="113872" y="683216"/>
                  </a:lnTo>
                  <a:cubicBezTo>
                    <a:pt x="50982" y="683216"/>
                    <a:pt x="0" y="632234"/>
                    <a:pt x="0" y="569344"/>
                  </a:cubicBezTo>
                  <a:lnTo>
                    <a:pt x="0" y="113872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101932" tIns="67642" rIns="101932" bIns="67642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800" b="1" kern="1200" dirty="0">
                  <a:latin typeface="微軟正黑體"/>
                  <a:ea typeface="微軟正黑體"/>
                  <a:cs typeface="微軟正黑體"/>
                </a:rPr>
                <a:t>法律部分條文修正提案通過量</a:t>
              </a:r>
            </a:p>
          </p:txBody>
        </p:sp>
        <p:sp>
          <p:nvSpPr>
            <p:cNvPr id="28" name="手繪多邊形: 圖案 27">
              <a:extLst>
                <a:ext uri="{FF2B5EF4-FFF2-40B4-BE49-F238E27FC236}">
                  <a16:creationId xmlns="" xmlns:a16="http://schemas.microsoft.com/office/drawing/2014/main" id="{01E9273D-5C06-469C-AD2C-E1F178037570}"/>
                </a:ext>
              </a:extLst>
            </p:cNvPr>
            <p:cNvSpPr/>
            <p:nvPr/>
          </p:nvSpPr>
          <p:spPr>
            <a:xfrm>
              <a:off x="3844454" y="4200393"/>
              <a:ext cx="5562416" cy="683216"/>
            </a:xfrm>
            <a:custGeom>
              <a:avLst/>
              <a:gdLst>
                <a:gd name="connsiteX0" fmla="*/ 0 w 7438195"/>
                <a:gd name="connsiteY0" fmla="*/ 85402 h 683216"/>
                <a:gd name="connsiteX1" fmla="*/ 7096587 w 7438195"/>
                <a:gd name="connsiteY1" fmla="*/ 85402 h 683216"/>
                <a:gd name="connsiteX2" fmla="*/ 7096587 w 7438195"/>
                <a:gd name="connsiteY2" fmla="*/ 0 h 683216"/>
                <a:gd name="connsiteX3" fmla="*/ 7438195 w 7438195"/>
                <a:gd name="connsiteY3" fmla="*/ 341608 h 683216"/>
                <a:gd name="connsiteX4" fmla="*/ 7096587 w 7438195"/>
                <a:gd name="connsiteY4" fmla="*/ 683216 h 683216"/>
                <a:gd name="connsiteX5" fmla="*/ 7096587 w 7438195"/>
                <a:gd name="connsiteY5" fmla="*/ 597814 h 683216"/>
                <a:gd name="connsiteX6" fmla="*/ 0 w 7438195"/>
                <a:gd name="connsiteY6" fmla="*/ 597814 h 683216"/>
                <a:gd name="connsiteX7" fmla="*/ 0 w 7438195"/>
                <a:gd name="connsiteY7" fmla="*/ 85402 h 683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438195" h="683216">
                  <a:moveTo>
                    <a:pt x="0" y="85402"/>
                  </a:moveTo>
                  <a:lnTo>
                    <a:pt x="7096587" y="85402"/>
                  </a:lnTo>
                  <a:lnTo>
                    <a:pt x="7096587" y="0"/>
                  </a:lnTo>
                  <a:lnTo>
                    <a:pt x="7438195" y="341608"/>
                  </a:lnTo>
                  <a:lnTo>
                    <a:pt x="7096587" y="683216"/>
                  </a:lnTo>
                  <a:lnTo>
                    <a:pt x="7096587" y="597814"/>
                  </a:lnTo>
                  <a:lnTo>
                    <a:pt x="0" y="597814"/>
                  </a:lnTo>
                  <a:lnTo>
                    <a:pt x="0" y="85402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11430" tIns="96832" rIns="267636" bIns="96832" numCol="1" spcCol="1270" anchor="ctr" anchorCtr="0">
              <a:noAutofit/>
            </a:bodyPr>
            <a:lstStyle/>
            <a:p>
              <a:pPr marL="171450" lvl="1" indent="-171450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zh-TW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平均值</a:t>
              </a:r>
              <a:r>
                <a:rPr lang="en-US" altLang="zh-TW" b="1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15.1</a:t>
              </a:r>
              <a:r>
                <a:rPr lang="zh-TW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，最大值</a:t>
              </a:r>
              <a:r>
                <a:rPr lang="en-US" altLang="zh-TW" b="1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20</a:t>
              </a:r>
              <a:r>
                <a:rPr lang="zh-TW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，最小值</a:t>
              </a:r>
              <a:r>
                <a:rPr lang="en-US" altLang="zh-TW" b="1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3</a:t>
              </a:r>
              <a:r>
                <a:rPr lang="zh-TW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，前標</a:t>
              </a:r>
              <a:r>
                <a:rPr lang="en-US" altLang="zh-TW" b="1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16</a:t>
              </a:r>
              <a:r>
                <a:rPr lang="zh-TW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，後標</a:t>
              </a:r>
              <a:r>
                <a:rPr lang="en-US" altLang="zh-TW" b="1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12</a:t>
              </a:r>
              <a:r>
                <a:rPr lang="zh-TW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，標準差</a:t>
              </a:r>
              <a:r>
                <a:rPr lang="en-US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3.1</a:t>
              </a:r>
              <a:r>
                <a:rPr lang="en-US" altLang="zh-TW" b="1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，</a:t>
              </a:r>
              <a:r>
                <a:rPr lang="zh-TW" altLang="en-US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總數</a:t>
              </a:r>
              <a:r>
                <a:rPr lang="en-US" altLang="zh-TW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1681</a:t>
              </a:r>
              <a:r>
                <a:rPr lang="zh-TW" altLang="en-US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次</a:t>
              </a:r>
              <a:endParaRPr lang="zh-TW" altLang="en-US" sz="1800" kern="1200" dirty="0"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endParaRPr>
            </a:p>
          </p:txBody>
        </p:sp>
        <p:sp>
          <p:nvSpPr>
            <p:cNvPr id="29" name="手繪多邊形: 圖案 28">
              <a:extLst>
                <a:ext uri="{FF2B5EF4-FFF2-40B4-BE49-F238E27FC236}">
                  <a16:creationId xmlns="" xmlns:a16="http://schemas.microsoft.com/office/drawing/2014/main" id="{D40246C7-9952-4C89-AD8F-9BA5AF4D9F61}"/>
                </a:ext>
              </a:extLst>
            </p:cNvPr>
            <p:cNvSpPr/>
            <p:nvPr/>
          </p:nvSpPr>
          <p:spPr>
            <a:xfrm>
              <a:off x="650436" y="4200393"/>
              <a:ext cx="3194017" cy="683216"/>
            </a:xfrm>
            <a:custGeom>
              <a:avLst/>
              <a:gdLst>
                <a:gd name="connsiteX0" fmla="*/ 0 w 2911394"/>
                <a:gd name="connsiteY0" fmla="*/ 113872 h 683216"/>
                <a:gd name="connsiteX1" fmla="*/ 113872 w 2911394"/>
                <a:gd name="connsiteY1" fmla="*/ 0 h 683216"/>
                <a:gd name="connsiteX2" fmla="*/ 2797522 w 2911394"/>
                <a:gd name="connsiteY2" fmla="*/ 0 h 683216"/>
                <a:gd name="connsiteX3" fmla="*/ 2911394 w 2911394"/>
                <a:gd name="connsiteY3" fmla="*/ 113872 h 683216"/>
                <a:gd name="connsiteX4" fmla="*/ 2911394 w 2911394"/>
                <a:gd name="connsiteY4" fmla="*/ 569344 h 683216"/>
                <a:gd name="connsiteX5" fmla="*/ 2797522 w 2911394"/>
                <a:gd name="connsiteY5" fmla="*/ 683216 h 683216"/>
                <a:gd name="connsiteX6" fmla="*/ 113872 w 2911394"/>
                <a:gd name="connsiteY6" fmla="*/ 683216 h 683216"/>
                <a:gd name="connsiteX7" fmla="*/ 0 w 2911394"/>
                <a:gd name="connsiteY7" fmla="*/ 569344 h 683216"/>
                <a:gd name="connsiteX8" fmla="*/ 0 w 2911394"/>
                <a:gd name="connsiteY8" fmla="*/ 113872 h 683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11394" h="683216">
                  <a:moveTo>
                    <a:pt x="0" y="113872"/>
                  </a:moveTo>
                  <a:cubicBezTo>
                    <a:pt x="0" y="50982"/>
                    <a:pt x="50982" y="0"/>
                    <a:pt x="113872" y="0"/>
                  </a:cubicBezTo>
                  <a:lnTo>
                    <a:pt x="2797522" y="0"/>
                  </a:lnTo>
                  <a:cubicBezTo>
                    <a:pt x="2860412" y="0"/>
                    <a:pt x="2911394" y="50982"/>
                    <a:pt x="2911394" y="113872"/>
                  </a:cubicBezTo>
                  <a:lnTo>
                    <a:pt x="2911394" y="569344"/>
                  </a:lnTo>
                  <a:cubicBezTo>
                    <a:pt x="2911394" y="632234"/>
                    <a:pt x="2860412" y="683216"/>
                    <a:pt x="2797522" y="683216"/>
                  </a:cubicBezTo>
                  <a:lnTo>
                    <a:pt x="113872" y="683216"/>
                  </a:lnTo>
                  <a:cubicBezTo>
                    <a:pt x="50982" y="683216"/>
                    <a:pt x="0" y="632234"/>
                    <a:pt x="0" y="569344"/>
                  </a:cubicBezTo>
                  <a:lnTo>
                    <a:pt x="0" y="113872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101932" tIns="67642" rIns="101932" bIns="67642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800" b="1" kern="1200" dirty="0">
                  <a:latin typeface="微軟正黑體"/>
                  <a:ea typeface="微軟正黑體"/>
                  <a:cs typeface="微軟正黑體"/>
                </a:rPr>
                <a:t>所屬委員會口頭發言總量</a:t>
              </a:r>
            </a:p>
          </p:txBody>
        </p:sp>
        <p:sp>
          <p:nvSpPr>
            <p:cNvPr id="30" name="手繪多邊形: 圖案 29">
              <a:extLst>
                <a:ext uri="{FF2B5EF4-FFF2-40B4-BE49-F238E27FC236}">
                  <a16:creationId xmlns="" xmlns:a16="http://schemas.microsoft.com/office/drawing/2014/main" id="{70049341-E486-4216-BD58-380F58A71CE6}"/>
                </a:ext>
              </a:extLst>
            </p:cNvPr>
            <p:cNvSpPr/>
            <p:nvPr/>
          </p:nvSpPr>
          <p:spPr>
            <a:xfrm>
              <a:off x="3844452" y="4951931"/>
              <a:ext cx="5562417" cy="683216"/>
            </a:xfrm>
            <a:custGeom>
              <a:avLst/>
              <a:gdLst>
                <a:gd name="connsiteX0" fmla="*/ 0 w 7329426"/>
                <a:gd name="connsiteY0" fmla="*/ 85402 h 683216"/>
                <a:gd name="connsiteX1" fmla="*/ 6987818 w 7329426"/>
                <a:gd name="connsiteY1" fmla="*/ 85402 h 683216"/>
                <a:gd name="connsiteX2" fmla="*/ 6987818 w 7329426"/>
                <a:gd name="connsiteY2" fmla="*/ 0 h 683216"/>
                <a:gd name="connsiteX3" fmla="*/ 7329426 w 7329426"/>
                <a:gd name="connsiteY3" fmla="*/ 341608 h 683216"/>
                <a:gd name="connsiteX4" fmla="*/ 6987818 w 7329426"/>
                <a:gd name="connsiteY4" fmla="*/ 683216 h 683216"/>
                <a:gd name="connsiteX5" fmla="*/ 6987818 w 7329426"/>
                <a:gd name="connsiteY5" fmla="*/ 597814 h 683216"/>
                <a:gd name="connsiteX6" fmla="*/ 0 w 7329426"/>
                <a:gd name="connsiteY6" fmla="*/ 597814 h 683216"/>
                <a:gd name="connsiteX7" fmla="*/ 0 w 7329426"/>
                <a:gd name="connsiteY7" fmla="*/ 85402 h 683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329426" h="683216">
                  <a:moveTo>
                    <a:pt x="0" y="85402"/>
                  </a:moveTo>
                  <a:lnTo>
                    <a:pt x="6987818" y="85402"/>
                  </a:lnTo>
                  <a:lnTo>
                    <a:pt x="6987818" y="0"/>
                  </a:lnTo>
                  <a:lnTo>
                    <a:pt x="7329426" y="341608"/>
                  </a:lnTo>
                  <a:lnTo>
                    <a:pt x="6987818" y="683216"/>
                  </a:lnTo>
                  <a:lnTo>
                    <a:pt x="6987818" y="597814"/>
                  </a:lnTo>
                  <a:lnTo>
                    <a:pt x="0" y="597814"/>
                  </a:lnTo>
                  <a:lnTo>
                    <a:pt x="0" y="85402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11430" tIns="96832" rIns="267636" bIns="96832" numCol="1" spcCol="1270" anchor="ctr" anchorCtr="0">
              <a:noAutofit/>
            </a:bodyPr>
            <a:lstStyle/>
            <a:p>
              <a:pPr marL="171450" lvl="1" indent="-171450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zh-TW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平均值</a:t>
              </a:r>
              <a:r>
                <a:rPr lang="en-US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9.9</a:t>
              </a:r>
              <a:r>
                <a:rPr lang="zh-TW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，最大值</a:t>
              </a:r>
              <a:r>
                <a:rPr lang="en-US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90</a:t>
              </a:r>
              <a:r>
                <a:rPr lang="zh-TW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，最小值</a:t>
              </a:r>
              <a:r>
                <a:rPr lang="en-US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0</a:t>
              </a:r>
              <a:r>
                <a:rPr lang="zh-TW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，前標</a:t>
              </a:r>
              <a:r>
                <a:rPr lang="en-US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13</a:t>
              </a:r>
              <a:r>
                <a:rPr lang="zh-TW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，後標</a:t>
              </a:r>
              <a:r>
                <a:rPr lang="en-US" altLang="zh-TW" b="1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1</a:t>
              </a:r>
              <a:r>
                <a:rPr lang="zh-TW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，標準差</a:t>
              </a:r>
              <a:r>
                <a:rPr lang="en-US" altLang="zh-TW" b="1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14.5</a:t>
              </a:r>
              <a:r>
                <a:rPr lang="zh-TW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，</a:t>
              </a:r>
              <a:r>
                <a:rPr lang="zh-TW" altLang="en-US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總數</a:t>
              </a:r>
              <a:r>
                <a:rPr lang="en-US" altLang="zh-TW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1104</a:t>
              </a:r>
              <a:r>
                <a:rPr lang="zh-TW" altLang="en-US" sz="1800" b="1"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次</a:t>
              </a:r>
              <a:endParaRPr lang="zh-TW" altLang="en-US" sz="1800" kern="1200" dirty="0"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endParaRPr>
            </a:p>
          </p:txBody>
        </p:sp>
        <p:sp>
          <p:nvSpPr>
            <p:cNvPr id="31" name="手繪多邊形: 圖案 30">
              <a:extLst>
                <a:ext uri="{FF2B5EF4-FFF2-40B4-BE49-F238E27FC236}">
                  <a16:creationId xmlns="" xmlns:a16="http://schemas.microsoft.com/office/drawing/2014/main" id="{AC622744-453C-4473-8E19-4382C1140530}"/>
                </a:ext>
              </a:extLst>
            </p:cNvPr>
            <p:cNvSpPr/>
            <p:nvPr/>
          </p:nvSpPr>
          <p:spPr>
            <a:xfrm>
              <a:off x="650436" y="4951931"/>
              <a:ext cx="3194018" cy="683216"/>
            </a:xfrm>
            <a:custGeom>
              <a:avLst/>
              <a:gdLst>
                <a:gd name="connsiteX0" fmla="*/ 0 w 2970079"/>
                <a:gd name="connsiteY0" fmla="*/ 113872 h 683216"/>
                <a:gd name="connsiteX1" fmla="*/ 113872 w 2970079"/>
                <a:gd name="connsiteY1" fmla="*/ 0 h 683216"/>
                <a:gd name="connsiteX2" fmla="*/ 2856207 w 2970079"/>
                <a:gd name="connsiteY2" fmla="*/ 0 h 683216"/>
                <a:gd name="connsiteX3" fmla="*/ 2970079 w 2970079"/>
                <a:gd name="connsiteY3" fmla="*/ 113872 h 683216"/>
                <a:gd name="connsiteX4" fmla="*/ 2970079 w 2970079"/>
                <a:gd name="connsiteY4" fmla="*/ 569344 h 683216"/>
                <a:gd name="connsiteX5" fmla="*/ 2856207 w 2970079"/>
                <a:gd name="connsiteY5" fmla="*/ 683216 h 683216"/>
                <a:gd name="connsiteX6" fmla="*/ 113872 w 2970079"/>
                <a:gd name="connsiteY6" fmla="*/ 683216 h 683216"/>
                <a:gd name="connsiteX7" fmla="*/ 0 w 2970079"/>
                <a:gd name="connsiteY7" fmla="*/ 569344 h 683216"/>
                <a:gd name="connsiteX8" fmla="*/ 0 w 2970079"/>
                <a:gd name="connsiteY8" fmla="*/ 113872 h 683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70079" h="683216">
                  <a:moveTo>
                    <a:pt x="0" y="113872"/>
                  </a:moveTo>
                  <a:cubicBezTo>
                    <a:pt x="0" y="50982"/>
                    <a:pt x="50982" y="0"/>
                    <a:pt x="113872" y="0"/>
                  </a:cubicBezTo>
                  <a:lnTo>
                    <a:pt x="2856207" y="0"/>
                  </a:lnTo>
                  <a:cubicBezTo>
                    <a:pt x="2919097" y="0"/>
                    <a:pt x="2970079" y="50982"/>
                    <a:pt x="2970079" y="113872"/>
                  </a:cubicBezTo>
                  <a:lnTo>
                    <a:pt x="2970079" y="569344"/>
                  </a:lnTo>
                  <a:cubicBezTo>
                    <a:pt x="2970079" y="632234"/>
                    <a:pt x="2919097" y="683216"/>
                    <a:pt x="2856207" y="683216"/>
                  </a:cubicBezTo>
                  <a:lnTo>
                    <a:pt x="113872" y="683216"/>
                  </a:lnTo>
                  <a:cubicBezTo>
                    <a:pt x="50982" y="683216"/>
                    <a:pt x="0" y="632234"/>
                    <a:pt x="0" y="569344"/>
                  </a:cubicBezTo>
                  <a:lnTo>
                    <a:pt x="0" y="113872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101932" tIns="67642" rIns="101932" bIns="67642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800" b="1" kern="1200" dirty="0">
                  <a:latin typeface="微軟正黑體"/>
                  <a:ea typeface="微軟正黑體"/>
                  <a:cs typeface="微軟正黑體"/>
                </a:rPr>
                <a:t>跨委員會發言總量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62142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="" xmlns:a16="http://schemas.microsoft.com/office/drawing/2014/main" id="{BA62B5F3-AA26-4268-89E4-2E923DE558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711" y="-20598"/>
            <a:ext cx="12215711" cy="6878598"/>
          </a:xfrm>
          <a:prstGeom prst="rect">
            <a:avLst/>
          </a:prstGeom>
        </p:spPr>
      </p:pic>
      <p:sp>
        <p:nvSpPr>
          <p:cNvPr id="20" name="文字方塊 19">
            <a:extLst>
              <a:ext uri="{FF2B5EF4-FFF2-40B4-BE49-F238E27FC236}">
                <a16:creationId xmlns="" xmlns:a16="http://schemas.microsoft.com/office/drawing/2014/main" id="{727832E1-07CD-4BD1-B24B-D2C0A48967AD}"/>
              </a:ext>
            </a:extLst>
          </p:cNvPr>
          <p:cNvSpPr txBox="1"/>
          <p:nvPr/>
        </p:nvSpPr>
        <p:spPr>
          <a:xfrm>
            <a:off x="3009122" y="516802"/>
            <a:ext cx="819694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zh-TW" altLang="en-US" sz="3600" b="1" u="sng"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評比方式</a:t>
            </a:r>
            <a:r>
              <a:rPr kumimoji="1" lang="en-US" altLang="zh-TW" sz="3600" b="1" u="sng"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 – </a:t>
            </a:r>
            <a:r>
              <a:rPr kumimoji="1" lang="zh-TW" altLang="en-US" sz="3600" b="1" u="sng"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全院優質、優良委員</a:t>
            </a:r>
            <a:endParaRPr kumimoji="1" lang="zh-TW" altLang="en-US" sz="3600" b="1" u="sng" dirty="0">
              <a:latin typeface="微軟正黑體" panose="020B0604030504040204" pitchFamily="34" charset="-120"/>
              <a:ea typeface="微軟正黑體" panose="020B0604030504040204" pitchFamily="34" charset="-120"/>
              <a:cs typeface="儷黑 Pro"/>
            </a:endParaRPr>
          </a:p>
        </p:txBody>
      </p:sp>
      <p:sp>
        <p:nvSpPr>
          <p:cNvPr id="22" name="文字方塊 21">
            <a:extLst>
              <a:ext uri="{FF2B5EF4-FFF2-40B4-BE49-F238E27FC236}">
                <a16:creationId xmlns="" xmlns:a16="http://schemas.microsoft.com/office/drawing/2014/main" id="{4F2836D0-C22A-452A-A0FC-A75D8F3DEF4E}"/>
              </a:ext>
            </a:extLst>
          </p:cNvPr>
          <p:cNvSpPr txBox="1"/>
          <p:nvPr/>
        </p:nvSpPr>
        <p:spPr>
          <a:xfrm>
            <a:off x="927425" y="1863048"/>
            <a:ext cx="11054050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charset="2"/>
              <a:buChar char=""/>
            </a:pPr>
            <a:r>
              <a:rPr kumimoji="1" lang="zh-TW" altLang="en-US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口袋國會整體表現優質立委是於六項指標中（全文提案通過量加權），每一指標之</a:t>
            </a:r>
            <a:r>
              <a:rPr kumimoji="1" lang="zh-TW" altLang="en-US" sz="280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前十位</a:t>
            </a:r>
            <a:r>
              <a:rPr kumimoji="1" lang="zh-TW" altLang="en-US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給予</a:t>
            </a:r>
            <a:r>
              <a:rPr kumimoji="1" lang="en-US" altLang="zh-TW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A</a:t>
            </a:r>
            <a:r>
              <a:rPr kumimoji="1" lang="zh-TW" altLang="en-US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評等，累計各指標，獲得</a:t>
            </a:r>
            <a:r>
              <a:rPr kumimoji="1" lang="en-US" altLang="zh-TW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4A</a:t>
            </a:r>
            <a:r>
              <a:rPr kumimoji="1" lang="zh-TW" altLang="en-US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以上</a:t>
            </a:r>
            <a:r>
              <a:rPr kumimoji="1" lang="en-US" altLang="zh-TW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(</a:t>
            </a:r>
            <a:r>
              <a:rPr kumimoji="1" lang="zh-TW" altLang="en-US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包括</a:t>
            </a:r>
            <a:r>
              <a:rPr kumimoji="1" lang="en-US" altLang="zh-TW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4A)</a:t>
            </a:r>
            <a:r>
              <a:rPr kumimoji="1" lang="zh-TW" altLang="en-US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為優質，獲得</a:t>
            </a:r>
            <a:r>
              <a:rPr kumimoji="1" lang="en-US" altLang="zh-TW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3A</a:t>
            </a:r>
            <a:r>
              <a:rPr kumimoji="1" lang="zh-TW" altLang="en-US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為優良。</a:t>
            </a:r>
            <a:endParaRPr kumimoji="1" lang="en-US" altLang="zh-TW" sz="280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>
              <a:buFont typeface="Wingdings" charset="2"/>
              <a:buChar char=""/>
            </a:pPr>
            <a:r>
              <a:rPr kumimoji="1" lang="en-US" altLang="zh-TW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/>
            </a:r>
            <a:br>
              <a:rPr kumimoji="1" lang="en-US" altLang="zh-TW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</a:br>
            <a:endParaRPr kumimoji="1" lang="en-US" altLang="zh-TW" sz="280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>
              <a:buFont typeface="Wingdings" charset="2"/>
              <a:buChar char=""/>
            </a:pPr>
            <a:r>
              <a:rPr kumimoji="1" lang="zh-TW" altLang="en-US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由於中途離職立委，無法累計該屆次成績，故口袋國會對於</a:t>
            </a:r>
            <a:r>
              <a:rPr kumimoji="1" lang="zh-TW" altLang="en-US" sz="280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離職立委各項指標均不予以評比</a:t>
            </a:r>
            <a:r>
              <a:rPr kumimoji="1" lang="zh-TW" altLang="en-US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。</a:t>
            </a:r>
            <a:endParaRPr kumimoji="1" lang="en-US" altLang="zh-TW" sz="280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endParaRPr kumimoji="1" lang="en-US" altLang="zh-TW" sz="280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r>
              <a:rPr kumimoji="1" lang="zh-TW" altLang="en-US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註：若指標中，第一名超過十人以上，則相同次數者皆計為</a:t>
            </a:r>
            <a:r>
              <a:rPr kumimoji="1" lang="en-US" altLang="zh-TW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A</a:t>
            </a:r>
            <a:r>
              <a:rPr kumimoji="1" lang="zh-TW" altLang="en-US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，不再選出第二名。</a:t>
            </a:r>
            <a:endParaRPr kumimoji="1" lang="en-US" altLang="zh-TW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r>
              <a:rPr kumimoji="1" lang="zh-TW" altLang="en-US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註：若第一名三人次數相同，則兩人都計為同順位，接續排名者為第四名。</a:t>
            </a:r>
            <a:endParaRPr kumimoji="1" lang="zh-TW" altLang="en-US" dirty="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</p:txBody>
      </p:sp>
      <p:sp>
        <p:nvSpPr>
          <p:cNvPr id="25" name="矩形: 圓角 24">
            <a:extLst>
              <a:ext uri="{FF2B5EF4-FFF2-40B4-BE49-F238E27FC236}">
                <a16:creationId xmlns="" xmlns:a16="http://schemas.microsoft.com/office/drawing/2014/main" id="{4650273C-9DC3-4943-8D24-6C26B7EE4285}"/>
              </a:ext>
            </a:extLst>
          </p:cNvPr>
          <p:cNvSpPr/>
          <p:nvPr/>
        </p:nvSpPr>
        <p:spPr>
          <a:xfrm>
            <a:off x="344462" y="131980"/>
            <a:ext cx="1120444" cy="5371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zh-TW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1.</a:t>
            </a:r>
            <a:r>
              <a:rPr kumimoji="1" lang="zh-TW" altLang="en-US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全院</a:t>
            </a:r>
            <a:endParaRPr kumimoji="1" lang="zh-TW" altLang="en-US" sz="2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儷黑 Pro"/>
            </a:endParaRPr>
          </a:p>
        </p:txBody>
      </p:sp>
    </p:spTree>
    <p:extLst>
      <p:ext uri="{BB962C8B-B14F-4D97-AF65-F5344CB8AC3E}">
        <p14:creationId xmlns:p14="http://schemas.microsoft.com/office/powerpoint/2010/main" val="1434283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="" xmlns:a16="http://schemas.microsoft.com/office/drawing/2014/main" id="{BA62B5F3-AA26-4268-89E4-2E923DE558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711" y="-20598"/>
            <a:ext cx="12215711" cy="6878598"/>
          </a:xfrm>
          <a:prstGeom prst="rect">
            <a:avLst/>
          </a:prstGeom>
        </p:spPr>
      </p:pic>
      <p:sp>
        <p:nvSpPr>
          <p:cNvPr id="20" name="文字方塊 19">
            <a:extLst>
              <a:ext uri="{FF2B5EF4-FFF2-40B4-BE49-F238E27FC236}">
                <a16:creationId xmlns="" xmlns:a16="http://schemas.microsoft.com/office/drawing/2014/main" id="{727832E1-07CD-4BD1-B24B-D2C0A48967AD}"/>
              </a:ext>
            </a:extLst>
          </p:cNvPr>
          <p:cNvSpPr txBox="1"/>
          <p:nvPr/>
        </p:nvSpPr>
        <p:spPr>
          <a:xfrm>
            <a:off x="3415781" y="31272"/>
            <a:ext cx="625617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zh-TW" altLang="en-US" sz="3600" b="1" u="sng" dirty="0"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全院表現優質、優良委員</a:t>
            </a:r>
          </a:p>
        </p:txBody>
      </p:sp>
      <p:graphicFrame>
        <p:nvGraphicFramePr>
          <p:cNvPr id="6" name="內容版面配置區 3">
            <a:extLst>
              <a:ext uri="{FF2B5EF4-FFF2-40B4-BE49-F238E27FC236}">
                <a16:creationId xmlns="" xmlns:a16="http://schemas.microsoft.com/office/drawing/2014/main" id="{2F7E3FCE-2E40-41FA-8FA8-DDED3C7001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1223907"/>
              </p:ext>
            </p:extLst>
          </p:nvPr>
        </p:nvGraphicFramePr>
        <p:xfrm>
          <a:off x="905069" y="704849"/>
          <a:ext cx="10095937" cy="607822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8941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3952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8653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7450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38272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20236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58083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1058083">
                  <a:extLst>
                    <a:ext uri="{9D8B030D-6E8A-4147-A177-3AD203B41FA5}">
                      <a16:colId xmlns="" xmlns:a16="http://schemas.microsoft.com/office/drawing/2014/main" val="2097827387"/>
                    </a:ext>
                  </a:extLst>
                </a:gridCol>
              </a:tblGrid>
              <a:tr h="49336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姓名</a:t>
                      </a:r>
                      <a:endParaRPr lang="zh-TW" altLang="en-US" sz="1600" b="1" i="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法律全文</a:t>
                      </a:r>
                      <a:endParaRPr lang="en-US" altLang="zh-TW" sz="1600" b="1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  <a:p>
                      <a:pPr algn="ctr" fontAlgn="b"/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主提案量</a:t>
                      </a:r>
                      <a:endParaRPr lang="zh-TW" alt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法律部分條文修正提案量</a:t>
                      </a:r>
                      <a:endParaRPr lang="zh-TW" alt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法律全文</a:t>
                      </a:r>
                      <a:endParaRPr lang="en-US" altLang="zh-TW" sz="1600" b="1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  <a:p>
                      <a:pPr algn="ctr" fontAlgn="b"/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主提案通過量</a:t>
                      </a:r>
                      <a:endParaRPr lang="zh-TW" alt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法律部分條文修正通過量</a:t>
                      </a:r>
                      <a:endParaRPr lang="zh-TW" alt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所屬委員會</a:t>
                      </a:r>
                      <a:endParaRPr lang="en-US" altLang="zh-TW" sz="1600" b="1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  <a:p>
                      <a:pPr algn="ctr" fontAlgn="b"/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發言次數</a:t>
                      </a:r>
                      <a:endParaRPr lang="zh-TW" alt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跨委員會</a:t>
                      </a:r>
                      <a:endParaRPr lang="en-US" altLang="zh-TW" sz="1600" b="1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  <a:p>
                      <a:pPr algn="ctr" fontAlgn="b"/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發言次數</a:t>
                      </a:r>
                      <a:endParaRPr lang="zh-TW" alt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zh-TW" sz="16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評價</a:t>
                      </a:r>
                      <a:endParaRPr lang="zh-TW" alt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0953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5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楊瓊瓔</a:t>
                      </a:r>
                      <a:r>
                        <a:rPr lang="en-US" altLang="zh-TW" sz="15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zh-TW" sz="15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國，區域</a:t>
                      </a:r>
                      <a:r>
                        <a:rPr lang="en-US" altLang="zh-TW" sz="15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</a:p>
                    <a:p>
                      <a:pPr algn="ctr"/>
                      <a:r>
                        <a:rPr lang="en-US" altLang="zh-TW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5A</a:t>
                      </a:r>
                      <a:endParaRPr lang="zh-TW" altLang="zh-TW" sz="15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50794">
                <a:tc>
                  <a:txBody>
                    <a:bodyPr/>
                    <a:lstStyle/>
                    <a:p>
                      <a:pPr algn="ctr"/>
                      <a:r>
                        <a:rPr lang="zh-TW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林奕華</a:t>
                      </a:r>
                      <a:r>
                        <a:rPr lang="en-US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國，區域</a:t>
                      </a:r>
                      <a:r>
                        <a:rPr lang="en-US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ctr"/>
                      <a:r>
                        <a:rPr lang="en-US" altLang="zh-TW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4A</a:t>
                      </a:r>
                      <a:endParaRPr lang="zh-TW" sz="15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  <a:endParaRPr lang="zh-TW" alt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50794">
                <a:tc>
                  <a:txBody>
                    <a:bodyPr/>
                    <a:lstStyle/>
                    <a:p>
                      <a:pPr algn="ctr"/>
                      <a:r>
                        <a:rPr lang="zh-TW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曾銘宗</a:t>
                      </a:r>
                      <a:r>
                        <a:rPr lang="en-US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國，不分區</a:t>
                      </a:r>
                      <a:r>
                        <a:rPr lang="en-US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4A</a:t>
                      </a:r>
                      <a:endParaRPr lang="zh-TW" altLang="zh-TW" sz="15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50794">
                <a:tc>
                  <a:txBody>
                    <a:bodyPr/>
                    <a:lstStyle/>
                    <a:p>
                      <a:pPr algn="ctr"/>
                      <a:r>
                        <a:rPr lang="zh-TW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劉建國</a:t>
                      </a:r>
                      <a:r>
                        <a:rPr lang="en-US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4A</a:t>
                      </a:r>
                      <a:endParaRPr lang="zh-TW" altLang="zh-TW" sz="15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  <a:endParaRPr lang="zh-TW" alt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50794">
                <a:tc>
                  <a:txBody>
                    <a:bodyPr/>
                    <a:lstStyle/>
                    <a:p>
                      <a:pPr algn="ctr"/>
                      <a:r>
                        <a:rPr lang="zh-TW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賴惠員</a:t>
                      </a:r>
                      <a:r>
                        <a:rPr lang="en-US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4A</a:t>
                      </a:r>
                      <a:endParaRPr lang="zh-TW" altLang="zh-TW" sz="15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0794">
                <a:tc>
                  <a:txBody>
                    <a:bodyPr/>
                    <a:lstStyle/>
                    <a:p>
                      <a:pPr algn="ctr"/>
                      <a:r>
                        <a:rPr lang="zh-TW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賴瑞隆</a:t>
                      </a:r>
                      <a:r>
                        <a:rPr lang="en-US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4A</a:t>
                      </a:r>
                      <a:endParaRPr lang="zh-TW" altLang="zh-TW" sz="15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  <a:endParaRPr lang="zh-TW" alt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50794">
                <a:tc>
                  <a:txBody>
                    <a:bodyPr/>
                    <a:lstStyle/>
                    <a:p>
                      <a:pPr algn="ctr"/>
                      <a:r>
                        <a:rPr lang="zh-TW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謝衣鳯</a:t>
                      </a:r>
                      <a:r>
                        <a:rPr lang="en-US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國，區域</a:t>
                      </a:r>
                      <a:r>
                        <a:rPr lang="en-US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4A</a:t>
                      </a:r>
                      <a:endParaRPr lang="zh-TW" altLang="zh-TW" sz="15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50794">
                <a:tc>
                  <a:txBody>
                    <a:bodyPr/>
                    <a:lstStyle/>
                    <a:p>
                      <a:pPr algn="ctr"/>
                      <a:r>
                        <a:rPr lang="zh-TW" sz="15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鍾佳濱</a:t>
                      </a:r>
                      <a:r>
                        <a:rPr lang="en-US" sz="15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5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5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5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4A</a:t>
                      </a:r>
                      <a:endParaRPr lang="zh-TW" altLang="zh-TW" sz="15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F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F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F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F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F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F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F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優質</a:t>
                      </a:r>
                      <a:endParaRPr lang="zh-TW" alt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F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778008148"/>
                  </a:ext>
                </a:extLst>
              </a:tr>
              <a:tr h="450794">
                <a:tc>
                  <a:txBody>
                    <a:bodyPr/>
                    <a:lstStyle/>
                    <a:p>
                      <a:pPr algn="ctr"/>
                      <a:r>
                        <a:rPr lang="zh-TW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洪孟楷</a:t>
                      </a:r>
                      <a:r>
                        <a:rPr lang="en-US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國，區域</a:t>
                      </a:r>
                      <a:r>
                        <a:rPr lang="en-US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ctr"/>
                      <a:r>
                        <a:rPr lang="en-US" altLang="zh-TW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3A</a:t>
                      </a:r>
                      <a:endParaRPr lang="zh-TW" sz="15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F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F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F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F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F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F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F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F0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984745767"/>
                  </a:ext>
                </a:extLst>
              </a:tr>
              <a:tr h="450794">
                <a:tc>
                  <a:txBody>
                    <a:bodyPr/>
                    <a:lstStyle/>
                    <a:p>
                      <a:pPr algn="ctr"/>
                      <a:r>
                        <a:rPr lang="zh-TW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鄭天財</a:t>
                      </a:r>
                      <a:r>
                        <a:rPr lang="en-US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國，區域</a:t>
                      </a:r>
                      <a:r>
                        <a:rPr lang="en-US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3A</a:t>
                      </a:r>
                      <a:endParaRPr lang="zh-TW" altLang="zh-TW" sz="15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  <a:endParaRPr lang="zh-TW" alt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654160393"/>
                  </a:ext>
                </a:extLst>
              </a:tr>
              <a:tr h="450794">
                <a:tc>
                  <a:txBody>
                    <a:bodyPr/>
                    <a:lstStyle/>
                    <a:p>
                      <a:pPr algn="ctr"/>
                      <a:r>
                        <a:rPr lang="zh-TW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陳亭妃</a:t>
                      </a:r>
                      <a:r>
                        <a:rPr lang="en-US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3A</a:t>
                      </a:r>
                      <a:endParaRPr lang="zh-TW" altLang="zh-TW" sz="15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  <a:endParaRPr lang="zh-TW" alt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4238205238"/>
                  </a:ext>
                </a:extLst>
              </a:tr>
              <a:tr h="450794">
                <a:tc>
                  <a:txBody>
                    <a:bodyPr/>
                    <a:lstStyle/>
                    <a:p>
                      <a:pPr algn="ctr"/>
                      <a:r>
                        <a:rPr lang="zh-TW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蘇巧慧</a:t>
                      </a:r>
                      <a:r>
                        <a:rPr lang="en-US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民，區域</a:t>
                      </a:r>
                      <a:r>
                        <a:rPr lang="en-US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5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3A</a:t>
                      </a:r>
                      <a:endParaRPr lang="zh-TW" altLang="zh-TW" sz="15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20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20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  <a:endParaRPr lang="zh-TW" altLang="zh-TW" sz="16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886679379"/>
                  </a:ext>
                </a:extLst>
              </a:tr>
            </a:tbl>
          </a:graphicData>
        </a:graphic>
      </p:graphicFrame>
      <p:sp>
        <p:nvSpPr>
          <p:cNvPr id="3" name="矩形: 圓角 2">
            <a:extLst>
              <a:ext uri="{FF2B5EF4-FFF2-40B4-BE49-F238E27FC236}">
                <a16:creationId xmlns="" xmlns:a16="http://schemas.microsoft.com/office/drawing/2014/main" id="{62CCB854-930C-4ED9-B432-98BB79697AFB}"/>
              </a:ext>
            </a:extLst>
          </p:cNvPr>
          <p:cNvSpPr/>
          <p:nvPr/>
        </p:nvSpPr>
        <p:spPr>
          <a:xfrm>
            <a:off x="344462" y="131980"/>
            <a:ext cx="1120444" cy="5371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zh-TW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1.</a:t>
            </a:r>
            <a:r>
              <a:rPr kumimoji="1" lang="zh-TW" altLang="en-US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全院</a:t>
            </a:r>
            <a:endParaRPr kumimoji="1" lang="zh-TW" altLang="en-US" sz="2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儷黑 Pro"/>
            </a:endParaRPr>
          </a:p>
        </p:txBody>
      </p:sp>
    </p:spTree>
    <p:extLst>
      <p:ext uri="{BB962C8B-B14F-4D97-AF65-F5344CB8AC3E}">
        <p14:creationId xmlns:p14="http://schemas.microsoft.com/office/powerpoint/2010/main" val="1223337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="" xmlns:a16="http://schemas.microsoft.com/office/drawing/2014/main" id="{BA62B5F3-AA26-4268-89E4-2E923DE558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711" y="-20598"/>
            <a:ext cx="12215711" cy="6878598"/>
          </a:xfrm>
          <a:prstGeom prst="rect">
            <a:avLst/>
          </a:prstGeom>
        </p:spPr>
      </p:pic>
      <p:sp>
        <p:nvSpPr>
          <p:cNvPr id="21" name="矩形: 圓角 20">
            <a:extLst>
              <a:ext uri="{FF2B5EF4-FFF2-40B4-BE49-F238E27FC236}">
                <a16:creationId xmlns="" xmlns:a16="http://schemas.microsoft.com/office/drawing/2014/main" id="{36BBC586-2887-4DE7-A583-6CD049D2D14E}"/>
              </a:ext>
            </a:extLst>
          </p:cNvPr>
          <p:cNvSpPr/>
          <p:nvPr/>
        </p:nvSpPr>
        <p:spPr>
          <a:xfrm>
            <a:off x="344461" y="131980"/>
            <a:ext cx="1419025" cy="5371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zh-TW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2.</a:t>
            </a:r>
            <a:r>
              <a:rPr kumimoji="1" lang="zh-TW" altLang="en-US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委員會</a:t>
            </a:r>
            <a:endParaRPr kumimoji="1" lang="zh-TW" altLang="en-US" sz="2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儷黑 Pro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="" xmlns:a16="http://schemas.microsoft.com/office/drawing/2014/main" id="{727832E1-07CD-4BD1-B24B-D2C0A48967AD}"/>
              </a:ext>
            </a:extLst>
          </p:cNvPr>
          <p:cNvSpPr txBox="1"/>
          <p:nvPr/>
        </p:nvSpPr>
        <p:spPr>
          <a:xfrm>
            <a:off x="4050457" y="285505"/>
            <a:ext cx="429110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zh-TW" altLang="en-US" sz="3600" b="1" u="sng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評比指標：委員會</a:t>
            </a:r>
            <a:endParaRPr kumimoji="1" lang="zh-TW" altLang="en-US" sz="3600" b="1" u="sng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儷黑 Pro"/>
            </a:endParaRPr>
          </a:p>
        </p:txBody>
      </p:sp>
      <p:graphicFrame>
        <p:nvGraphicFramePr>
          <p:cNvPr id="7" name="資料圖表 4">
            <a:extLst>
              <a:ext uri="{FF2B5EF4-FFF2-40B4-BE49-F238E27FC236}">
                <a16:creationId xmlns="" xmlns:a16="http://schemas.microsoft.com/office/drawing/2014/main" id="{9270923D-13F8-48EF-8EE0-9283D05AC7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8695597"/>
              </p:ext>
            </p:extLst>
          </p:nvPr>
        </p:nvGraphicFramePr>
        <p:xfrm>
          <a:off x="1386810" y="1073791"/>
          <a:ext cx="9618404" cy="52154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40677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="" xmlns:a16="http://schemas.microsoft.com/office/drawing/2014/main" id="{BA62B5F3-AA26-4268-89E4-2E923DE558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711" y="-20598"/>
            <a:ext cx="12215711" cy="6878598"/>
          </a:xfrm>
          <a:prstGeom prst="rect">
            <a:avLst/>
          </a:prstGeom>
        </p:spPr>
      </p:pic>
      <p:sp>
        <p:nvSpPr>
          <p:cNvPr id="2" name="文字方塊 1">
            <a:extLst>
              <a:ext uri="{FF2B5EF4-FFF2-40B4-BE49-F238E27FC236}">
                <a16:creationId xmlns="" xmlns:a16="http://schemas.microsoft.com/office/drawing/2014/main" id="{29066812-3F20-44AA-B2D7-F7307949F568}"/>
              </a:ext>
            </a:extLst>
          </p:cNvPr>
          <p:cNvSpPr txBox="1"/>
          <p:nvPr/>
        </p:nvSpPr>
        <p:spPr>
          <a:xfrm>
            <a:off x="2566864" y="400558"/>
            <a:ext cx="74915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3600" b="1" u="sng" dirty="0"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評比</a:t>
            </a:r>
            <a:r>
              <a:rPr kumimoji="1" lang="zh-TW" altLang="en-US" sz="3600" b="1" u="sng"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方式</a:t>
            </a:r>
            <a:r>
              <a:rPr kumimoji="1" lang="en-US" altLang="zh-TW" sz="3600" b="1" u="sng"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 -</a:t>
            </a:r>
            <a:r>
              <a:rPr kumimoji="1" lang="zh-TW" altLang="en-US" sz="3600" b="1" u="sng"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各</a:t>
            </a:r>
            <a:r>
              <a:rPr kumimoji="1" lang="zh-TW" altLang="en-US" sz="3600" b="1" u="sng" dirty="0"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委員會優質、優良委員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="" xmlns:a16="http://schemas.microsoft.com/office/drawing/2014/main" id="{FDC60FD0-A032-4C38-AD5D-199D6A00EA37}"/>
              </a:ext>
            </a:extLst>
          </p:cNvPr>
          <p:cNvSpPr txBox="1"/>
          <p:nvPr/>
        </p:nvSpPr>
        <p:spPr>
          <a:xfrm>
            <a:off x="588606" y="1468045"/>
            <a:ext cx="11014788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charset="2"/>
              <a:buChar char=""/>
            </a:pPr>
            <a:r>
              <a:rPr kumimoji="1" lang="zh-TW" altLang="en-US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委員會優質立委提案計算，僅計算</a:t>
            </a:r>
            <a:r>
              <a:rPr kumimoji="1" lang="zh-TW" altLang="en-US" sz="280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交付所屬委員會</a:t>
            </a:r>
            <a:r>
              <a:rPr kumimoji="1" lang="zh-TW" altLang="en-US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之提案，並排除跨委員會發言，以彰顯委員會中心主義。</a:t>
            </a:r>
            <a:r>
              <a:rPr kumimoji="1" lang="en-US" altLang="zh-TW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/>
            </a:r>
            <a:br>
              <a:rPr kumimoji="1" lang="en-US" altLang="zh-TW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</a:br>
            <a:endParaRPr kumimoji="1" lang="en-US" altLang="zh-TW" sz="280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>
              <a:buFont typeface="Wingdings" charset="2"/>
              <a:buChar char=""/>
            </a:pPr>
            <a:r>
              <a:rPr kumimoji="1" lang="zh-TW" altLang="en-US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委員會表現優質立委是於五項指標（全文提案通過量加權）中，每一指標之</a:t>
            </a:r>
            <a:r>
              <a:rPr kumimoji="1" lang="zh-TW" altLang="en-US" sz="280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前三位</a:t>
            </a:r>
            <a:r>
              <a:rPr kumimoji="1" lang="zh-TW" altLang="en-US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給予</a:t>
            </a:r>
            <a:r>
              <a:rPr kumimoji="1" lang="en-US" altLang="zh-TW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A</a:t>
            </a:r>
            <a:r>
              <a:rPr kumimoji="1" lang="zh-TW" altLang="en-US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評等，累計各指標，獲得</a:t>
            </a:r>
            <a:r>
              <a:rPr kumimoji="1" lang="en-US" altLang="zh-TW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4A</a:t>
            </a:r>
            <a:r>
              <a:rPr kumimoji="1" lang="zh-TW" altLang="en-US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以上</a:t>
            </a:r>
            <a:r>
              <a:rPr kumimoji="1" lang="en-US" altLang="zh-TW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(</a:t>
            </a:r>
            <a:r>
              <a:rPr kumimoji="1" lang="zh-TW" altLang="en-US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包括</a:t>
            </a:r>
            <a:r>
              <a:rPr kumimoji="1" lang="en-US" altLang="zh-TW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4A)</a:t>
            </a:r>
            <a:r>
              <a:rPr kumimoji="1" lang="zh-TW" altLang="en-US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為優質立委，獲得</a:t>
            </a:r>
            <a:r>
              <a:rPr kumimoji="1" lang="en-US" altLang="zh-TW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3A</a:t>
            </a:r>
            <a:r>
              <a:rPr kumimoji="1" lang="zh-TW" altLang="en-US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為優良立委。</a:t>
            </a:r>
            <a:endParaRPr kumimoji="1" lang="en-US" altLang="zh-TW" sz="280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endParaRPr kumimoji="1" lang="en-US" altLang="zh-TW" sz="280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>
              <a:buFont typeface="Wingdings" charset="2"/>
              <a:buChar char=""/>
            </a:pPr>
            <a:r>
              <a:rPr kumimoji="1" lang="zh-TW" altLang="en-US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由於中途離職立委，無法累計該屆次成績，故口袋國會對於離職立委各項指標均不予以評比。</a:t>
            </a:r>
            <a:r>
              <a:rPr kumimoji="1" lang="en-US" altLang="zh-TW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/>
            </a:r>
            <a:br>
              <a:rPr kumimoji="1" lang="en-US" altLang="zh-TW" sz="280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</a:br>
            <a:endParaRPr kumimoji="1" lang="en-US" altLang="zh-TW" sz="200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r>
              <a:rPr kumimoji="1" lang="zh-TW" altLang="en-US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註：若指標中，第一名超過三人以上，則相同次數者皆計為</a:t>
            </a:r>
            <a:r>
              <a:rPr kumimoji="1" lang="en-US" altLang="zh-TW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A</a:t>
            </a:r>
            <a:r>
              <a:rPr kumimoji="1" lang="zh-TW" altLang="en-US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，不再選出第二名。</a:t>
            </a:r>
            <a:endParaRPr kumimoji="1" lang="en-US" altLang="zh-TW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r>
              <a:rPr kumimoji="1" lang="zh-TW" altLang="en-US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註：若第一名兩人次數相同，則兩人都計為同順位，接續排名者為第三名。</a:t>
            </a:r>
            <a:endParaRPr kumimoji="1" lang="en-US" altLang="zh-TW" dirty="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</p:txBody>
      </p:sp>
      <p:sp>
        <p:nvSpPr>
          <p:cNvPr id="5" name="矩形: 圓角 4">
            <a:extLst>
              <a:ext uri="{FF2B5EF4-FFF2-40B4-BE49-F238E27FC236}">
                <a16:creationId xmlns="" xmlns:a16="http://schemas.microsoft.com/office/drawing/2014/main" id="{EBC1F5DB-F8CD-43B6-938E-E92D8124A733}"/>
              </a:ext>
            </a:extLst>
          </p:cNvPr>
          <p:cNvSpPr/>
          <p:nvPr/>
        </p:nvSpPr>
        <p:spPr>
          <a:xfrm>
            <a:off x="344461" y="131980"/>
            <a:ext cx="1419025" cy="5371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zh-TW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2.</a:t>
            </a:r>
            <a:r>
              <a:rPr kumimoji="1" lang="zh-TW" altLang="en-US" sz="24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委員會</a:t>
            </a:r>
            <a:endParaRPr kumimoji="1" lang="zh-TW" altLang="en-US" sz="2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儷黑 Pro"/>
            </a:endParaRPr>
          </a:p>
        </p:txBody>
      </p:sp>
    </p:spTree>
    <p:extLst>
      <p:ext uri="{BB962C8B-B14F-4D97-AF65-F5344CB8AC3E}">
        <p14:creationId xmlns:p14="http://schemas.microsoft.com/office/powerpoint/2010/main" val="98021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="" xmlns:a16="http://schemas.microsoft.com/office/drawing/2014/main" id="{BA62B5F3-AA26-4268-89E4-2E923DE558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711" y="-20598"/>
            <a:ext cx="12215711" cy="6878598"/>
          </a:xfrm>
          <a:prstGeom prst="rect">
            <a:avLst/>
          </a:prstGeom>
        </p:spPr>
      </p:pic>
      <p:sp>
        <p:nvSpPr>
          <p:cNvPr id="3" name="文字方塊 2">
            <a:extLst>
              <a:ext uri="{FF2B5EF4-FFF2-40B4-BE49-F238E27FC236}">
                <a16:creationId xmlns="" xmlns:a16="http://schemas.microsoft.com/office/drawing/2014/main" id="{F9072900-AE86-487D-97EF-9A9BB291A66A}"/>
              </a:ext>
            </a:extLst>
          </p:cNvPr>
          <p:cNvSpPr txBox="1"/>
          <p:nvPr/>
        </p:nvSpPr>
        <p:spPr>
          <a:xfrm>
            <a:off x="3126166" y="13475"/>
            <a:ext cx="5636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2800" b="1" u="sng" dirty="0"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各委員會優質、優良委員</a:t>
            </a:r>
          </a:p>
        </p:txBody>
      </p:sp>
      <p:graphicFrame>
        <p:nvGraphicFramePr>
          <p:cNvPr id="8" name="內容版面配置區 3">
            <a:extLst>
              <a:ext uri="{FF2B5EF4-FFF2-40B4-BE49-F238E27FC236}">
                <a16:creationId xmlns="" xmlns:a16="http://schemas.microsoft.com/office/drawing/2014/main" id="{EC219400-3523-4F48-A812-B44C17A54C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7125896"/>
              </p:ext>
            </p:extLst>
          </p:nvPr>
        </p:nvGraphicFramePr>
        <p:xfrm>
          <a:off x="905669" y="637699"/>
          <a:ext cx="10476332" cy="6138601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7166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50014">
                  <a:extLst>
                    <a:ext uri="{9D8B030D-6E8A-4147-A177-3AD203B41FA5}">
                      <a16:colId xmlns="" xmlns:a16="http://schemas.microsoft.com/office/drawing/2014/main" val="1534792530"/>
                    </a:ext>
                  </a:extLst>
                </a:gridCol>
                <a:gridCol w="115001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0905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9682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0693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22342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223420">
                  <a:extLst>
                    <a:ext uri="{9D8B030D-6E8A-4147-A177-3AD203B41FA5}">
                      <a16:colId xmlns="" xmlns:a16="http://schemas.microsoft.com/office/drawing/2014/main" val="2156710996"/>
                    </a:ext>
                  </a:extLst>
                </a:gridCol>
              </a:tblGrid>
              <a:tr h="49745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姓名</a:t>
                      </a:r>
                      <a:endParaRPr lang="zh-TW" altLang="en-US" sz="1400" b="1" i="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zh-TW" sz="16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所屬委員會</a:t>
                      </a:r>
                      <a:endParaRPr lang="zh-TW" alt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法律全文</a:t>
                      </a:r>
                      <a:endParaRPr lang="en-US" altLang="zh-TW" sz="1600" b="1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  <a:p>
                      <a:pPr algn="ctr" fontAlgn="b"/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主提案量</a:t>
                      </a:r>
                      <a:endParaRPr lang="zh-TW" alt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法律部分條文修正提案量</a:t>
                      </a:r>
                      <a:endParaRPr lang="zh-TW" alt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法律全文</a:t>
                      </a:r>
                      <a:endParaRPr lang="en-US" altLang="zh-TW" sz="1600" b="1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  <a:p>
                      <a:pPr algn="ctr" fontAlgn="b"/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主提案通過量</a:t>
                      </a:r>
                      <a:endParaRPr lang="zh-TW" alt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法律部分條文修正通過量</a:t>
                      </a:r>
                      <a:endParaRPr lang="zh-TW" alt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所屬委員會</a:t>
                      </a:r>
                      <a:endParaRPr lang="en-US" altLang="zh-TW" sz="1600" b="1" u="none" strike="noStrike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  <a:p>
                      <a:pPr algn="ctr" fontAlgn="b"/>
                      <a:r>
                        <a:rPr lang="zh-TW" altLang="en-US" sz="1600" b="1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發言次數</a:t>
                      </a:r>
                      <a:endParaRPr lang="zh-TW" alt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zh-TW" sz="16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評價</a:t>
                      </a:r>
                      <a:endParaRPr lang="zh-TW" alt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66371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4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鄭天財</a:t>
                      </a:r>
                      <a:r>
                        <a:rPr lang="en-US" altLang="zh-TW" sz="14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zh-TW" sz="14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國，區域</a:t>
                      </a:r>
                      <a:r>
                        <a:rPr lang="en-US" altLang="zh-TW" sz="14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</a:p>
                    <a:p>
                      <a:pPr algn="ctr"/>
                      <a:r>
                        <a:rPr lang="en-US" alt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4A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內政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優質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36962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4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周春米</a:t>
                      </a:r>
                      <a:r>
                        <a:rPr lang="en-US" altLang="zh-TW" sz="14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zh-TW" sz="14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民，不</a:t>
                      </a:r>
                      <a:r>
                        <a:rPr lang="zh-TW" altLang="en-US" sz="14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分</a:t>
                      </a:r>
                      <a:r>
                        <a:rPr lang="zh-TW" altLang="zh-TW" sz="14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區</a:t>
                      </a:r>
                      <a:r>
                        <a:rPr lang="en-US" altLang="zh-TW" sz="14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</a:p>
                    <a:p>
                      <a:pPr algn="ctr"/>
                      <a:r>
                        <a:rPr lang="en-US" alt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5A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司法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優質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3696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</a:t>
                      </a:r>
                      <a:r>
                        <a:rPr lang="zh-TW" altLang="zh-TW" sz="14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李貴敏</a:t>
                      </a:r>
                      <a:r>
                        <a:rPr lang="en-US" altLang="zh-TW" sz="14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zh-TW" sz="14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國，不分區）</a:t>
                      </a:r>
                      <a:r>
                        <a:rPr lang="en-US" alt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3A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司法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36962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4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鍾佳濱（民，區域）</a:t>
                      </a:r>
                      <a:r>
                        <a:rPr lang="en-US" alt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3A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司法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  <a:endParaRPr lang="zh-TW" alt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36962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4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趙天麟（民，區域）</a:t>
                      </a:r>
                      <a:r>
                        <a:rPr lang="en-US" alt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3A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外交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  <a:endParaRPr lang="zh-TW" alt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36962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4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林俊憲（民，區域）</a:t>
                      </a:r>
                      <a:r>
                        <a:rPr lang="en-US" alt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3A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交通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  <a:endParaRPr lang="zh-TW" alt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24229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4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洪孟楷（國，區域）</a:t>
                      </a:r>
                      <a:r>
                        <a:rPr lang="en-US" alt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3A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交通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  <a:endParaRPr lang="zh-TW" alt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24229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4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劉櫂豪（民，區域）</a:t>
                      </a:r>
                      <a:r>
                        <a:rPr lang="en-US" alt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3A</a:t>
                      </a:r>
                      <a:endParaRPr lang="zh-TW" alt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交通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  <a:endParaRPr lang="zh-TW" alt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78008148"/>
                  </a:ext>
                </a:extLst>
              </a:tr>
              <a:tr h="424229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4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劉建國（民，區域）</a:t>
                      </a:r>
                      <a:r>
                        <a:rPr lang="en-US" alt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6A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衛環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優質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84745767"/>
                  </a:ext>
                </a:extLst>
              </a:tr>
              <a:tr h="424229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4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徐志榮（國，區域）</a:t>
                      </a:r>
                      <a:r>
                        <a:rPr lang="en-US" alt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4A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衛環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優質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54160393"/>
                  </a:ext>
                </a:extLst>
              </a:tr>
              <a:tr h="424229">
                <a:tc>
                  <a:txBody>
                    <a:bodyPr/>
                    <a:lstStyle/>
                    <a:p>
                      <a:pPr algn="l"/>
                      <a:r>
                        <a:rPr lang="zh-TW" altLang="zh-TW" sz="14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張育美（國，不分區）</a:t>
                      </a:r>
                      <a:r>
                        <a:rPr lang="zh-TW" altLang="en-US" sz="14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 </a:t>
                      </a:r>
                      <a:endParaRPr lang="en-US" altLang="zh-TW" sz="1400" b="1" kern="120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l"/>
                      <a:r>
                        <a:rPr lang="zh-TW" altLang="en-US" sz="14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          </a:t>
                      </a:r>
                      <a:r>
                        <a:rPr lang="en-US" alt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4A</a:t>
                      </a:r>
                      <a:endParaRPr lang="zh-TW" alt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衛環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優質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38205238"/>
                  </a:ext>
                </a:extLst>
              </a:tr>
              <a:tr h="424229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4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蘇巧慧（民，區域）</a:t>
                      </a:r>
                      <a:r>
                        <a:rPr lang="en-US" alt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4A</a:t>
                      </a:r>
                      <a:endParaRPr lang="zh-TW" alt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衛環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優質</a:t>
                      </a:r>
                      <a:endParaRPr lang="zh-TW" sz="16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86679379"/>
                  </a:ext>
                </a:extLst>
              </a:tr>
              <a:tr h="424229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400" b="1" kern="120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莊競程（民，區域）</a:t>
                      </a:r>
                      <a:r>
                        <a:rPr lang="en-US" altLang="zh-TW" sz="14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3A</a:t>
                      </a:r>
                      <a:endParaRPr lang="zh-TW" sz="14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衛環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新細明體" panose="02020500000000000000" pitchFamily="18" charset="-120"/>
                        </a:rPr>
                        <a:t> </a:t>
                      </a:r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800" b="1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800" b="1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★</a:t>
                      </a: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優良</a:t>
                      </a:r>
                      <a:endParaRPr lang="zh-TW" altLang="zh-TW" sz="16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8922356"/>
                  </a:ext>
                </a:extLst>
              </a:tr>
            </a:tbl>
          </a:graphicData>
        </a:graphic>
      </p:graphicFrame>
      <p:sp>
        <p:nvSpPr>
          <p:cNvPr id="5" name="矩形: 圓角 4">
            <a:extLst>
              <a:ext uri="{FF2B5EF4-FFF2-40B4-BE49-F238E27FC236}">
                <a16:creationId xmlns="" xmlns:a16="http://schemas.microsoft.com/office/drawing/2014/main" id="{30A14C58-7D27-4022-9801-B0D78AB3C265}"/>
              </a:ext>
            </a:extLst>
          </p:cNvPr>
          <p:cNvSpPr/>
          <p:nvPr/>
        </p:nvSpPr>
        <p:spPr>
          <a:xfrm>
            <a:off x="104775" y="50435"/>
            <a:ext cx="1534886" cy="55245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TW" sz="2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2.</a:t>
            </a:r>
            <a:r>
              <a:rPr kumimoji="1" lang="zh-TW" altLang="en-US" sz="2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儷黑 Pro"/>
              </a:rPr>
              <a:t>委員會</a:t>
            </a:r>
          </a:p>
        </p:txBody>
      </p:sp>
    </p:spTree>
    <p:extLst>
      <p:ext uri="{BB962C8B-B14F-4D97-AF65-F5344CB8AC3E}">
        <p14:creationId xmlns:p14="http://schemas.microsoft.com/office/powerpoint/2010/main" val="1588891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活动策划案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921</TotalTime>
  <Words>2897</Words>
  <Application>Microsoft Office PowerPoint</Application>
  <PresentationFormat>寬螢幕</PresentationFormat>
  <Paragraphs>848</Paragraphs>
  <Slides>23</Slides>
  <Notes>23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23</vt:i4>
      </vt:variant>
    </vt:vector>
  </HeadingPairs>
  <TitlesOfParts>
    <vt:vector size="36" baseType="lpstr">
      <vt:lpstr>等线</vt:lpstr>
      <vt:lpstr>等线 Light</vt:lpstr>
      <vt:lpstr>微软雅黑</vt:lpstr>
      <vt:lpstr>Yuanti TC</vt:lpstr>
      <vt:lpstr>儷黑 Pro</vt:lpstr>
      <vt:lpstr>微軟正黑體</vt:lpstr>
      <vt:lpstr>新細明體</vt:lpstr>
      <vt:lpstr>標楷體</vt:lpstr>
      <vt:lpstr>Arial</vt:lpstr>
      <vt:lpstr>Calibri</vt:lpstr>
      <vt:lpstr>Times New Roman</vt:lpstr>
      <vt:lpstr>Wingdings</vt:lpstr>
      <vt:lpstr>Office 主题​​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dc:description>http://www.ypppt.com/</dc:description>
  <cp:lastModifiedBy>Chou</cp:lastModifiedBy>
  <cp:revision>106</cp:revision>
  <cp:lastPrinted>2020-09-28T08:05:28Z</cp:lastPrinted>
  <dcterms:created xsi:type="dcterms:W3CDTF">2019-10-08T04:53:49Z</dcterms:created>
  <dcterms:modified xsi:type="dcterms:W3CDTF">2020-09-28T15:58:26Z</dcterms:modified>
</cp:coreProperties>
</file>