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sldIdLst>
    <p:sldId id="294" r:id="rId2"/>
    <p:sldId id="293" r:id="rId3"/>
    <p:sldId id="320" r:id="rId4"/>
    <p:sldId id="321" r:id="rId5"/>
    <p:sldId id="322" r:id="rId6"/>
    <p:sldId id="323" r:id="rId7"/>
    <p:sldId id="326" r:id="rId8"/>
    <p:sldId id="324" r:id="rId9"/>
    <p:sldId id="325" r:id="rId10"/>
    <p:sldId id="278" r:id="rId11"/>
    <p:sldId id="312" r:id="rId12"/>
    <p:sldId id="308" r:id="rId13"/>
    <p:sldId id="309" r:id="rId14"/>
    <p:sldId id="310" r:id="rId15"/>
    <p:sldId id="311" r:id="rId16"/>
    <p:sldId id="313" r:id="rId17"/>
    <p:sldId id="314" r:id="rId18"/>
    <p:sldId id="315" r:id="rId19"/>
    <p:sldId id="316" r:id="rId20"/>
    <p:sldId id="317" r:id="rId21"/>
    <p:sldId id="307" r:id="rId22"/>
    <p:sldId id="280" r:id="rId23"/>
    <p:sldId id="281" r:id="rId24"/>
    <p:sldId id="282" r:id="rId25"/>
    <p:sldId id="283" r:id="rId26"/>
    <p:sldId id="292" r:id="rId27"/>
    <p:sldId id="285" r:id="rId28"/>
    <p:sldId id="256" r:id="rId29"/>
    <p:sldId id="275" r:id="rId30"/>
    <p:sldId id="276" r:id="rId31"/>
    <p:sldId id="261" r:id="rId32"/>
    <p:sldId id="262" r:id="rId33"/>
    <p:sldId id="318" r:id="rId34"/>
    <p:sldId id="264" r:id="rId35"/>
    <p:sldId id="265" r:id="rId36"/>
    <p:sldId id="266" r:id="rId37"/>
    <p:sldId id="267" r:id="rId38"/>
    <p:sldId id="268" r:id="rId39"/>
    <p:sldId id="269" r:id="rId40"/>
    <p:sldId id="271" r:id="rId41"/>
    <p:sldId id="270" r:id="rId42"/>
    <p:sldId id="273" r:id="rId43"/>
    <p:sldId id="272" r:id="rId44"/>
    <p:sldId id="274" r:id="rId45"/>
    <p:sldId id="319" r:id="rId4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4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 smtClean="0"/>
              <a:t>按一下以編輯母片子標題樣式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2095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3105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1145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5789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7324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252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5049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9010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2224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4236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7042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ECA1-6F68-4F4E-9589-EC1F01672766}" type="datetimeFigureOut">
              <a:rPr lang="zh-TW" altLang="en-US" smtClean="0"/>
              <a:pPr/>
              <a:t>2015/5/18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741AA-6E96-4E53-ADDF-F5E4585868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71914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608" y="2636912"/>
            <a:ext cx="7272808" cy="172819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rgbClr val="FFFFFF"/>
                </a:solidFill>
                <a:latin typeface="微軟正黑體"/>
                <a:ea typeface="微軟正黑體"/>
                <a:cs typeface="微軟正黑體"/>
              </a:rPr>
              <a:t>政黨法草案分析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0" y="5949280"/>
            <a:ext cx="885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400" dirty="0" smtClean="0"/>
              <a:t>第七組：黃于萱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謝宜儒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溫庭如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許家懷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陳奕蕙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馬繹筑</a:t>
            </a:r>
            <a:r>
              <a:rPr kumimoji="1" lang="en-US" altLang="zh-TW" sz="2400" dirty="0" smtClean="0"/>
              <a:t> </a:t>
            </a:r>
            <a:r>
              <a:rPr kumimoji="1" lang="zh-TW" altLang="en-US" sz="2400" dirty="0" smtClean="0"/>
              <a:t>明立錦</a:t>
            </a:r>
            <a:endParaRPr kumimoji="1"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0307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政黨組織及活動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比較各版本條文數量與內容後，發現各版本並沒有較大的差異，只一些部分有小差別，因此各版本的立場沒有明顯的差別。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81156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>
            <a:normAutofit/>
          </a:bodyPr>
          <a:lstStyle/>
          <a:p>
            <a:r>
              <a:rPr kumimoji="1" lang="zh-TW" altLang="en-US" sz="4800" b="1" dirty="0" smtClean="0">
                <a:latin typeface="微軟正黑體"/>
                <a:ea typeface="微軟正黑體"/>
                <a:cs typeface="微軟正黑體"/>
              </a:rPr>
              <a:t>政黨之財務</a:t>
            </a:r>
            <a:endParaRPr kumimoji="1" lang="zh-TW" altLang="en-US" sz="4800" b="1" dirty="0">
              <a:latin typeface="微軟正黑體"/>
              <a:ea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7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民進黨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各版本政黨補助門檻</a:t>
            </a:r>
            <a:endParaRPr lang="en-US" altLang="zh-TW" dirty="0" smtClean="0"/>
          </a:p>
          <a:p>
            <a:r>
              <a:rPr lang="zh-TW" altLang="en-US" dirty="0" smtClean="0"/>
              <a:t>柯建銘</a:t>
            </a:r>
            <a:r>
              <a:rPr lang="en-US" altLang="zh-TW" dirty="0" smtClean="0"/>
              <a:t>5%</a:t>
            </a:r>
          </a:p>
          <a:p>
            <a:r>
              <a:rPr lang="zh-TW" altLang="en-US" dirty="0" smtClean="0"/>
              <a:t>陳其邁</a:t>
            </a:r>
            <a:r>
              <a:rPr lang="en-US" altLang="zh-TW" dirty="0" smtClean="0"/>
              <a:t>5%</a:t>
            </a:r>
          </a:p>
          <a:p>
            <a:r>
              <a:rPr lang="zh-TW" altLang="en-US" dirty="0" smtClean="0"/>
              <a:t>吳秉叡</a:t>
            </a:r>
            <a:r>
              <a:rPr lang="en-US" altLang="zh-TW" dirty="0" smtClean="0"/>
              <a:t>3%</a:t>
            </a:r>
          </a:p>
          <a:p>
            <a:r>
              <a:rPr lang="zh-TW" altLang="en-US" dirty="0" smtClean="0"/>
              <a:t>管碧玲</a:t>
            </a:r>
            <a:r>
              <a:rPr lang="en-US" altLang="zh-TW" dirty="0" smtClean="0"/>
              <a:t>2%</a:t>
            </a:r>
            <a:r>
              <a:rPr lang="zh-TW" altLang="en-US" dirty="0" smtClean="0"/>
              <a:t>→認為現今台灣政黨政治經驗尚淺，提倡政黨多元性。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1595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民進黨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尤美女等提案：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政黨補助門檻立法委員選舉得票率達</a:t>
            </a:r>
            <a:r>
              <a:rPr lang="en-US" altLang="zh-TW" dirty="0" smtClean="0"/>
              <a:t>2%</a:t>
            </a:r>
            <a:r>
              <a:rPr lang="zh-TW" altLang="en-US" dirty="0" smtClean="0"/>
              <a:t>以上之政黨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 smtClean="0"/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政黨補助金</a:t>
            </a:r>
            <a:r>
              <a:rPr lang="en-US" altLang="zh-TW" dirty="0" smtClean="0"/>
              <a:t>5%</a:t>
            </a:r>
            <a:r>
              <a:rPr lang="zh-TW" altLang="en-US" dirty="0" smtClean="0"/>
              <a:t>需用於培育女性</a:t>
            </a:r>
            <a:r>
              <a:rPr lang="zh-TW" altLang="en-US" dirty="0" smtClean="0">
                <a:latin typeface="新細明體"/>
                <a:ea typeface="新細明體"/>
              </a:rPr>
              <a:t>、</a:t>
            </a:r>
            <a:r>
              <a:rPr lang="zh-TW" altLang="en-US" dirty="0" smtClean="0"/>
              <a:t>農漁民</a:t>
            </a:r>
            <a:r>
              <a:rPr lang="en-US" altLang="zh-TW" dirty="0">
                <a:latin typeface="新細明體"/>
                <a:ea typeface="新細明體"/>
              </a:rPr>
              <a:t>、</a:t>
            </a:r>
            <a:r>
              <a:rPr lang="zh-TW" altLang="en-US" dirty="0" smtClean="0"/>
              <a:t>勞工</a:t>
            </a:r>
            <a:r>
              <a:rPr lang="en-US" altLang="zh-TW" dirty="0">
                <a:latin typeface="新細明體"/>
              </a:rPr>
              <a:t>、</a:t>
            </a:r>
            <a:r>
              <a:rPr lang="zh-TW" altLang="en-US" dirty="0" smtClean="0"/>
              <a:t>身心障礙者</a:t>
            </a:r>
            <a:r>
              <a:rPr lang="en-US" altLang="zh-TW" dirty="0">
                <a:latin typeface="新細明體"/>
              </a:rPr>
              <a:t>、</a:t>
            </a:r>
            <a:r>
              <a:rPr lang="zh-TW" altLang="en-US" dirty="0" smtClean="0"/>
              <a:t>原住民新移民等參政人才，且女性經費不得低於總額之</a:t>
            </a:r>
            <a:r>
              <a:rPr lang="en-US" altLang="zh-TW" dirty="0" smtClean="0"/>
              <a:t>1/2</a:t>
            </a:r>
          </a:p>
          <a:p>
            <a:pPr marL="0" indent="0">
              <a:buNone/>
            </a:pPr>
            <a:r>
              <a:rPr lang="en-US" altLang="zh-TW" dirty="0" smtClean="0"/>
              <a:t>→</a:t>
            </a:r>
            <a:r>
              <a:rPr lang="zh-TW" altLang="en-US" dirty="0" smtClean="0"/>
              <a:t>委員提案個人信念強烈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706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親民黨黨團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dirty="0" smtClean="0"/>
              <a:t>李桐豪等人提案</a:t>
            </a:r>
          </a:p>
          <a:p>
            <a:r>
              <a:rPr lang="en-US" altLang="zh-TW" dirty="0" smtClean="0"/>
              <a:t>1.</a:t>
            </a:r>
            <a:r>
              <a:rPr lang="zh-TW" altLang="en-US" dirty="0" smtClean="0"/>
              <a:t>捐獻收入開收據，於當年度結束後兩個月內將第二聯送給國稅局備查。</a:t>
            </a:r>
          </a:p>
          <a:p>
            <a:r>
              <a:rPr lang="en-US" altLang="zh-TW" dirty="0" smtClean="0"/>
              <a:t>2.①</a:t>
            </a:r>
            <a:r>
              <a:rPr lang="zh-TW" altLang="en-US" dirty="0" smtClean="0"/>
              <a:t>政黨補助門檻 </a:t>
            </a:r>
            <a:r>
              <a:rPr lang="en-US" altLang="zh-TW" dirty="0" smtClean="0"/>
              <a:t>2%</a:t>
            </a:r>
            <a:r>
              <a:rPr lang="zh-TW" altLang="en-US" dirty="0" smtClean="0"/>
              <a:t>。每政黨每屆至多</a:t>
            </a:r>
            <a:r>
              <a:rPr lang="en-US" altLang="zh-TW" dirty="0" smtClean="0"/>
              <a:t>500</a:t>
            </a:r>
            <a:r>
              <a:rPr lang="zh-TW" altLang="en-US" dirty="0" smtClean="0"/>
              <a:t>萬票為限②未達</a:t>
            </a:r>
            <a:r>
              <a:rPr lang="en-US" altLang="zh-TW" dirty="0" smtClean="0"/>
              <a:t>25%</a:t>
            </a:r>
            <a:r>
              <a:rPr lang="zh-TW" altLang="en-US" dirty="0" smtClean="0"/>
              <a:t>以上之政黨可依特殊需求，附理由書預支下年度補助款，上限不得超過該年度政黨補助金總額</a:t>
            </a:r>
            <a:r>
              <a:rPr lang="en-US" altLang="zh-TW" dirty="0" smtClean="0"/>
              <a:t>1/3</a:t>
            </a:r>
            <a:r>
              <a:rPr lang="zh-TW" altLang="en-US" dirty="0" smtClean="0"/>
              <a:t>。受理後</a:t>
            </a:r>
            <a:r>
              <a:rPr lang="en-US" altLang="zh-TW" dirty="0" smtClean="0"/>
              <a:t>45</a:t>
            </a:r>
            <a:r>
              <a:rPr lang="zh-TW" altLang="en-US" dirty="0" smtClean="0"/>
              <a:t>日公開及刊登。</a:t>
            </a:r>
          </a:p>
          <a:p>
            <a:r>
              <a:rPr lang="en-US" altLang="zh-TW" dirty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 辦公使用之不動產於購入日起算，十年內不得有出售或出租之行為。→避免政黨利用出售或出租不動產等方式賺錢，因此嚴格限制。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070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6677" y="116632"/>
            <a:ext cx="8424936" cy="1152128"/>
          </a:xfrm>
        </p:spPr>
        <p:txBody>
          <a:bodyPr/>
          <a:lstStyle/>
          <a:p>
            <a:r>
              <a:rPr lang="zh-TW" altLang="zh-TW" dirty="0"/>
              <a:t>台灣團結聯盟黨團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7992888" cy="2304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zh-TW" dirty="0" smtClean="0"/>
              <a:t>黃文玲</a:t>
            </a:r>
            <a:r>
              <a:rPr lang="zh-TW" altLang="en-US" dirty="0" smtClean="0"/>
              <a:t>等人提案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向監察院提出上一年財政報表</a:t>
            </a:r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政黨收受政治捐助應設立專門帳戶。</a:t>
            </a:r>
          </a:p>
          <a:p>
            <a:pPr marL="0" indent="0">
              <a:buNone/>
            </a:pPr>
            <a:r>
              <a:rPr lang="en-US" altLang="zh-TW" dirty="0" smtClean="0"/>
              <a:t>3.</a:t>
            </a:r>
            <a:r>
              <a:rPr lang="zh-TW" altLang="en-US" dirty="0"/>
              <a:t>政黨補助</a:t>
            </a:r>
            <a:r>
              <a:rPr lang="zh-TW" altLang="en-US" dirty="0" smtClean="0"/>
              <a:t>門檻</a:t>
            </a:r>
            <a:r>
              <a:rPr lang="en-US" altLang="zh-TW" dirty="0" smtClean="0"/>
              <a:t>1%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25144"/>
            <a:ext cx="4876800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3563888" y="3789040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cs typeface="+mj-cs"/>
              </a:rPr>
              <a:t>行政院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3386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政黨之處分、解散及合併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民進黨所提出的五份</a:t>
            </a:r>
            <a:r>
              <a:rPr lang="en-US" altLang="zh-TW" dirty="0"/>
              <a:t>(</a:t>
            </a:r>
            <a:r>
              <a:rPr lang="zh-TW" altLang="zh-TW" dirty="0"/>
              <a:t>包括：民進黨黨團、陳其邁、李俊俋、尤美女、吳秉叡</a:t>
            </a:r>
            <a:r>
              <a:rPr lang="en-US" altLang="zh-TW" dirty="0" smtClean="0"/>
              <a:t>)</a:t>
            </a:r>
            <a:r>
              <a:rPr lang="zh-TW" altLang="zh-TW" dirty="0" smtClean="0"/>
              <a:t>在</a:t>
            </a:r>
            <a:r>
              <a:rPr lang="zh-TW" altLang="zh-TW" dirty="0"/>
              <a:t>政黨之處分、解散及合併之條文上相同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而</a:t>
            </a:r>
            <a:r>
              <a:rPr lang="zh-TW" altLang="zh-TW" dirty="0"/>
              <a:t>其餘行政院版本、親民黨版本及台聯版本</a:t>
            </a:r>
            <a:r>
              <a:rPr lang="zh-TW" altLang="zh-TW" dirty="0" smtClean="0"/>
              <a:t>大致上</a:t>
            </a:r>
            <a:r>
              <a:rPr lang="zh-TW" altLang="en-US" dirty="0" smtClean="0"/>
              <a:t>也</a:t>
            </a:r>
            <a:r>
              <a:rPr lang="zh-TW" altLang="zh-TW" dirty="0" smtClean="0"/>
              <a:t>與</a:t>
            </a:r>
            <a:r>
              <a:rPr lang="zh-TW" altLang="zh-TW" dirty="0"/>
              <a:t>民進黨立場</a:t>
            </a:r>
            <a:r>
              <a:rPr lang="zh-TW" altLang="zh-TW" dirty="0" smtClean="0"/>
              <a:t>相同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僅多出以下兩個規定：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986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政黨之處分、解散及合併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zh-TW" altLang="zh-TW" dirty="0" smtClean="0"/>
              <a:t>行政院版本</a:t>
            </a:r>
            <a:r>
              <a:rPr lang="en-US" altLang="zh-TW" dirty="0"/>
              <a:t>§28</a:t>
            </a:r>
            <a:r>
              <a:rPr lang="zh-TW" altLang="zh-TW" dirty="0"/>
              <a:t>與台聯版本</a:t>
            </a:r>
            <a:r>
              <a:rPr lang="en-US" altLang="zh-TW" dirty="0"/>
              <a:t>§</a:t>
            </a:r>
            <a:r>
              <a:rPr lang="en-US" altLang="zh-TW" dirty="0" smtClean="0"/>
              <a:t>23 vs.</a:t>
            </a:r>
            <a:r>
              <a:rPr lang="zh-TW" altLang="zh-TW" dirty="0" smtClean="0"/>
              <a:t>民進黨</a:t>
            </a:r>
            <a:r>
              <a:rPr lang="zh-TW" altLang="zh-TW" dirty="0"/>
              <a:t>立場版本</a:t>
            </a:r>
            <a:r>
              <a:rPr lang="en-US" altLang="zh-TW" dirty="0"/>
              <a:t>§</a:t>
            </a:r>
            <a:r>
              <a:rPr lang="en-US" altLang="zh-TW" dirty="0" smtClean="0"/>
              <a:t>27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zh-TW" altLang="zh-TW" dirty="0" smtClean="0"/>
              <a:t>親</a:t>
            </a:r>
            <a:r>
              <a:rPr lang="zh-TW" altLang="zh-TW" dirty="0"/>
              <a:t>民黨版本</a:t>
            </a:r>
            <a:r>
              <a:rPr lang="en-US" altLang="zh-TW" dirty="0"/>
              <a:t>§</a:t>
            </a:r>
            <a:r>
              <a:rPr lang="en-US" altLang="zh-TW" dirty="0" smtClean="0"/>
              <a:t>28</a:t>
            </a:r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4430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政黨之處分、解散及合併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11560" y="1916832"/>
            <a:ext cx="799288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3200" dirty="0" smtClean="0"/>
              <a:t>  總結：</a:t>
            </a:r>
            <a:endParaRPr lang="en-US" altLang="zh-TW" sz="3200" dirty="0" smtClean="0"/>
          </a:p>
          <a:p>
            <a:r>
              <a:rPr lang="zh-TW" altLang="en-US" sz="3200" dirty="0" smtClean="0"/>
              <a:t>    然而，上述分析並無重大差異，因此由此  </a:t>
            </a:r>
            <a:endParaRPr lang="en-US" altLang="zh-TW" sz="3200" dirty="0" smtClean="0"/>
          </a:p>
          <a:p>
            <a:r>
              <a:rPr lang="zh-TW" altLang="en-US" sz="3200" dirty="0"/>
              <a:t> </a:t>
            </a:r>
            <a:r>
              <a:rPr lang="zh-TW" altLang="en-US" sz="3200" dirty="0" smtClean="0"/>
              <a:t>   章無法看出</a:t>
            </a:r>
            <a:r>
              <a:rPr lang="zh-TW" altLang="zh-TW" sz="3200" dirty="0" smtClean="0"/>
              <a:t>不同立場是否與政黨屬性或委</a:t>
            </a:r>
            <a:endParaRPr lang="en-US" altLang="zh-TW" sz="3200" dirty="0" smtClean="0"/>
          </a:p>
          <a:p>
            <a:r>
              <a:rPr lang="zh-TW" altLang="en-US" sz="3200" dirty="0"/>
              <a:t> </a:t>
            </a:r>
            <a:r>
              <a:rPr lang="zh-TW" altLang="en-US" sz="3200" dirty="0" smtClean="0"/>
              <a:t>   員</a:t>
            </a:r>
            <a:r>
              <a:rPr lang="zh-TW" altLang="zh-TW" sz="3200" dirty="0" smtClean="0"/>
              <a:t>個人信念有關。</a:t>
            </a:r>
            <a:endParaRPr lang="en-US" altLang="zh-TW" sz="3200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3674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罰則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zh-TW" altLang="zh-TW" dirty="0"/>
              <a:t>在罰則之條文，除了台聯外，其餘七份立場也大致相同。</a:t>
            </a:r>
          </a:p>
          <a:p>
            <a:pPr>
              <a:buNone/>
            </a:pP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282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 smtClean="0">
                <a:latin typeface="微軟正黑體"/>
                <a:ea typeface="微軟正黑體"/>
                <a:cs typeface="微軟正黑體"/>
              </a:rPr>
              <a:t>目錄</a:t>
            </a:r>
            <a:endParaRPr kumimoji="1"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517232"/>
          </a:xfrm>
        </p:spPr>
        <p:txBody>
          <a:bodyPr>
            <a:normAutofit/>
          </a:bodyPr>
          <a:lstStyle/>
          <a:p>
            <a:r>
              <a:rPr kumimoji="1" lang="zh-TW" altLang="en-US" dirty="0" smtClean="0"/>
              <a:t>為何要選政黨法</a:t>
            </a:r>
            <a:endParaRPr kumimoji="1" lang="en-US" altLang="zh-TW" dirty="0" smtClean="0"/>
          </a:p>
          <a:p>
            <a:r>
              <a:rPr kumimoji="1" lang="zh-TW" altLang="en-US" dirty="0" smtClean="0"/>
              <a:t>八個草案版本立場的異同（依章節介紹）</a:t>
            </a:r>
            <a:endParaRPr kumimoji="1" lang="en-US" altLang="zh-TW" dirty="0" smtClean="0"/>
          </a:p>
          <a:p>
            <a:pPr lvl="1"/>
            <a:r>
              <a:rPr kumimoji="1" lang="zh-TW" altLang="en-US" sz="2400" dirty="0" smtClean="0"/>
              <a:t>總則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政黨之設立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政黨之組織及活動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政黨之財務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政黨之處分解散及合併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罰則</a:t>
            </a:r>
            <a:endParaRPr kumimoji="1" lang="en-US" altLang="zh-TW" sz="2400" dirty="0" smtClean="0"/>
          </a:p>
          <a:p>
            <a:pPr lvl="1"/>
            <a:r>
              <a:rPr kumimoji="1" lang="zh-TW" altLang="en-US" sz="2400" dirty="0" smtClean="0"/>
              <a:t>附則、政黨不當黨產之處理、政黨之權利與義務</a:t>
            </a:r>
            <a:endParaRPr kumimoji="1" lang="en-US" altLang="zh-TW" sz="2400" dirty="0" smtClean="0"/>
          </a:p>
          <a:p>
            <a:r>
              <a:rPr lang="zh-TW" altLang="en-US" dirty="0" smtClean="0"/>
              <a:t>如何觀察委員於法案審查的專業性？</a:t>
            </a:r>
            <a:endParaRPr kumimoji="1" lang="en-US" altLang="zh-TW" dirty="0" smtClean="0"/>
          </a:p>
          <a:p>
            <a:pPr marL="57150" indent="0">
              <a:buNone/>
            </a:pPr>
            <a:endParaRPr kumimoji="1" lang="en-US" altLang="zh-TW" dirty="0" smtClean="0"/>
          </a:p>
          <a:p>
            <a:pPr lvl="1"/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2625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2008" y="548680"/>
            <a:ext cx="8964488" cy="604867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79912" y="5715000"/>
            <a:ext cx="8229600" cy="1143000"/>
          </a:xfrm>
        </p:spPr>
        <p:txBody>
          <a:bodyPr/>
          <a:lstStyle/>
          <a:p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罰則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與委員個人信念有關：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zh-TW" altLang="zh-TW" dirty="0" smtClean="0"/>
              <a:t>親</a:t>
            </a:r>
            <a:r>
              <a:rPr lang="zh-TW" altLang="zh-TW" dirty="0"/>
              <a:t>民黨版本</a:t>
            </a:r>
            <a:r>
              <a:rPr lang="en-US" altLang="zh-TW" dirty="0"/>
              <a:t>§</a:t>
            </a:r>
            <a:r>
              <a:rPr lang="en-US" altLang="zh-TW" dirty="0" smtClean="0"/>
              <a:t>37</a:t>
            </a:r>
            <a:r>
              <a:rPr lang="zh-TW" altLang="zh-TW" dirty="0"/>
              <a:t>相同規範於政院版本</a:t>
            </a:r>
            <a:r>
              <a:rPr lang="en-US" altLang="zh-TW" dirty="0"/>
              <a:t>§34</a:t>
            </a:r>
            <a:r>
              <a:rPr lang="zh-TW" altLang="zh-TW" dirty="0"/>
              <a:t>、民進黨立場</a:t>
            </a:r>
            <a:r>
              <a:rPr lang="en-US" altLang="zh-TW" dirty="0"/>
              <a:t>§37</a:t>
            </a:r>
            <a:r>
              <a:rPr lang="zh-TW" altLang="zh-TW" dirty="0"/>
              <a:t>中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，對於罰鍰金額有所異議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→</a:t>
            </a:r>
            <a:r>
              <a:rPr lang="zh-TW" altLang="zh-TW" dirty="0"/>
              <a:t>公平</a:t>
            </a:r>
            <a:r>
              <a:rPr lang="zh-TW" altLang="zh-TW" dirty="0" smtClean="0"/>
              <a:t>競爭</a:t>
            </a:r>
            <a:r>
              <a:rPr lang="zh-TW" altLang="en-US" dirty="0" smtClean="0"/>
              <a:t>、提倡民主政治</a:t>
            </a:r>
            <a:endParaRPr lang="en-US" altLang="zh-TW" dirty="0" smtClean="0"/>
          </a:p>
          <a:p>
            <a:pPr>
              <a:buNone/>
            </a:pPr>
            <a:endParaRPr lang="en-US" altLang="zh-TW" dirty="0"/>
          </a:p>
          <a:p>
            <a:r>
              <a:rPr lang="zh-TW" altLang="zh-TW" dirty="0"/>
              <a:t>而台聯版本雖與其餘</a:t>
            </a:r>
            <a:r>
              <a:rPr lang="en-US" altLang="zh-TW" dirty="0"/>
              <a:t>7</a:t>
            </a:r>
            <a:r>
              <a:rPr lang="zh-TW" altLang="zh-TW" dirty="0"/>
              <a:t>版本有所差異，但從條文的內容無法看出造成此不同立場，是與政黨屬性有關，應該只是規範之重點有所不同。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23528" y="764704"/>
            <a:ext cx="849694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b="1" dirty="0" smtClean="0">
                <a:solidFill>
                  <a:schemeClr val="bg1"/>
                </a:solidFill>
              </a:rPr>
              <a:t>李委員貴敏：本席不是綠黨的成員，</a:t>
            </a:r>
            <a:r>
              <a:rPr lang="zh-TW" altLang="zh-TW" sz="2800" b="1" u="sng" dirty="0" smtClean="0">
                <a:solidFill>
                  <a:schemeClr val="bg1"/>
                </a:solidFill>
              </a:rPr>
              <a:t>只是從學術、學理上來看</a:t>
            </a:r>
            <a:r>
              <a:rPr lang="zh-TW" altLang="zh-TW" sz="2800" b="1" dirty="0" smtClean="0">
                <a:solidFill>
                  <a:schemeClr val="bg1"/>
                </a:solidFill>
              </a:rPr>
              <a:t>，這就會很奇怪。本席建議，這部分還是要參考現行法規的情況來訂定，其實無論是執政黨委員或是在野黨委員，</a:t>
            </a:r>
            <a:r>
              <a:rPr lang="zh-TW" altLang="zh-TW" sz="2800" b="1" u="sng" dirty="0" smtClean="0">
                <a:solidFill>
                  <a:schemeClr val="bg1"/>
                </a:solidFill>
              </a:rPr>
              <a:t>我們所強調的精神都是回到政黨的目的是在健全我們的民主政治，我們希望台灣的民主政治，透過政黨法能夠很正常的運作</a:t>
            </a:r>
            <a:r>
              <a:rPr lang="zh-TW" altLang="zh-TW" sz="2800" b="1" dirty="0" smtClean="0">
                <a:solidFill>
                  <a:schemeClr val="bg1"/>
                </a:solidFill>
              </a:rPr>
              <a:t>，本席以前跟大陸海歸的學人在討論商業議題的茶餘飯後，他們有提到很羨慕台灣，因為他們覺得台灣像是歐洲的瑞士。基本上，我們的經濟體制雖然比不上新加坡，可是我們如果可以很自豪的建立我們的民主體制，</a:t>
            </a:r>
            <a:r>
              <a:rPr lang="zh-TW" altLang="zh-TW" sz="2800" b="1" u="sng" dirty="0" smtClean="0">
                <a:solidFill>
                  <a:schemeClr val="bg1"/>
                </a:solidFill>
              </a:rPr>
              <a:t>不要天天為了民粹打打鬧鬧，真正的為全民服務、真正的落實政黨法開宗明義所提的政黨目的</a:t>
            </a:r>
            <a:r>
              <a:rPr lang="zh-TW" altLang="zh-TW" sz="2800" b="1" dirty="0" smtClean="0">
                <a:solidFill>
                  <a:schemeClr val="bg1"/>
                </a:solidFill>
              </a:rPr>
              <a:t>，則今天的辛苦才會有代價，不知部長是否也認同這樣的概念？ </a:t>
            </a:r>
            <a:endParaRPr lang="zh-TW" altLang="zh-TW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98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附則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第一立場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民進黨黨團版本和尤美女版本</a:t>
            </a:r>
            <a:r>
              <a:rPr lang="en-US" altLang="zh-TW" b="1" dirty="0" smtClean="0"/>
              <a:t>)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此兩版本條文內容完全相同，可看出兩版本的主要提案者的立場是一樣的，除了八個版本大致相同的條文外，另外有十一條</a:t>
            </a:r>
            <a:r>
              <a:rPr lang="en-US" altLang="zh-TW" dirty="0" smtClean="0"/>
              <a:t>(</a:t>
            </a:r>
            <a:r>
              <a:rPr lang="zh-TW" altLang="en-US" dirty="0" smtClean="0"/>
              <a:t>第</a:t>
            </a:r>
            <a:r>
              <a:rPr lang="en-US" altLang="zh-TW" dirty="0" smtClean="0"/>
              <a:t>42~52</a:t>
            </a:r>
            <a:r>
              <a:rPr lang="zh-TW" altLang="en-US" dirty="0" smtClean="0"/>
              <a:t>條</a:t>
            </a:r>
            <a:r>
              <a:rPr lang="en-US" altLang="zh-TW" dirty="0" smtClean="0"/>
              <a:t>)</a:t>
            </a:r>
            <a:r>
              <a:rPr lang="zh-TW" altLang="en-US" dirty="0" smtClean="0"/>
              <a:t>都是跟黨產和不當財產有關的規定，表示這兩版本的提案者對於黨產極為重視。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921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附則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第一立場</a:t>
            </a:r>
          </a:p>
          <a:p>
            <a:pPr marL="0" indent="0">
              <a:buNone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民進黨黨團版</a:t>
            </a:r>
            <a:r>
              <a:rPr lang="zh-TW" altLang="en-US" b="1" dirty="0"/>
              <a:t>本</a:t>
            </a:r>
            <a:r>
              <a:rPr lang="zh-TW" altLang="en-US" b="1" dirty="0" smtClean="0"/>
              <a:t>和尤美女版本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政黨：民進黨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/>
              <a:t>對於黨產相關規定有很強烈的訴求，主要針對</a:t>
            </a:r>
            <a:r>
              <a:rPr lang="zh-TW" altLang="zh-TW" dirty="0" smtClean="0"/>
              <a:t>國民黨黨產</a:t>
            </a:r>
            <a:r>
              <a:rPr lang="zh-TW" altLang="en-US" dirty="0" smtClean="0"/>
              <a:t>的問題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12165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附則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b="1" dirty="0" smtClean="0"/>
              <a:t>第二立場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行政院版本</a:t>
            </a:r>
            <a:r>
              <a:rPr lang="en-US" altLang="zh-TW" b="1" dirty="0" smtClean="0"/>
              <a:t>)</a:t>
            </a:r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r>
              <a:rPr lang="zh-TW" altLang="en-US" dirty="0" smtClean="0"/>
              <a:t>政黨：國民黨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從行政院版本來看，除了第</a:t>
            </a:r>
            <a:r>
              <a:rPr lang="en-US" altLang="zh-TW" dirty="0" smtClean="0"/>
              <a:t>45</a:t>
            </a:r>
            <a:r>
              <a:rPr lang="zh-TW" altLang="en-US" dirty="0" smtClean="0"/>
              <a:t>條信託業之外，其他條文並沒有明顯的差異，相對於民進黨，國民黨處於沒有堅定改善問題的決心的立場，遭受許多質疑。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9288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附則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第三立場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親民黨黨團版本和台聯版本</a:t>
            </a:r>
            <a:r>
              <a:rPr lang="en-US" altLang="zh-TW" b="1" dirty="0" smtClean="0"/>
              <a:t>)</a:t>
            </a:r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r>
              <a:rPr lang="zh-TW" altLang="en-US" dirty="0" smtClean="0"/>
              <a:t>親民黨黨團</a:t>
            </a:r>
            <a:r>
              <a:rPr lang="zh-TW" altLang="en-US" dirty="0"/>
              <a:t>版</a:t>
            </a:r>
            <a:r>
              <a:rPr lang="zh-TW" altLang="en-US" dirty="0" smtClean="0"/>
              <a:t>除了相同條文外，有三條草案跟黨產與不當財產相關的規定，而台聯版本有一條也是，其立場與民進黨黨團版本和尤美女版本的較接近，只沒有像那兩個版本的訴求那麼強烈。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3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微軟正黑體"/>
                <a:ea typeface="微軟正黑體"/>
                <a:cs typeface="微軟正黑體"/>
              </a:rPr>
              <a:t>附則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b="1" dirty="0" smtClean="0"/>
              <a:t>第三立場</a:t>
            </a:r>
          </a:p>
          <a:p>
            <a:pPr marL="0" indent="0">
              <a:buNone/>
            </a:pPr>
            <a:r>
              <a:rPr lang="en-US" altLang="zh-TW" b="1" dirty="0"/>
              <a:t>(</a:t>
            </a:r>
            <a:r>
              <a:rPr lang="zh-TW" altLang="en-US" b="1" dirty="0"/>
              <a:t>親民黨黨團版本和台聯版本</a:t>
            </a:r>
            <a:r>
              <a:rPr lang="en-US" altLang="zh-TW" b="1" dirty="0" smtClean="0"/>
              <a:t>)</a:t>
            </a:r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r>
              <a:rPr lang="zh-TW" altLang="en-US" dirty="0" smtClean="0"/>
              <a:t>政黨：親民黨、台聯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其立場較接近民進黨，但並沒有像民進黨那麼強烈</a:t>
            </a:r>
            <a:r>
              <a:rPr lang="en-US" altLang="zh-TW" dirty="0" smtClean="0"/>
              <a:t>(</a:t>
            </a:r>
            <a:r>
              <a:rPr lang="zh-TW" altLang="en-US" dirty="0" smtClean="0"/>
              <a:t>兩個版本跟黨產有關的條文較少，台聯版本第</a:t>
            </a:r>
            <a:r>
              <a:rPr lang="en-US" altLang="zh-TW" dirty="0" smtClean="0"/>
              <a:t>62</a:t>
            </a:r>
            <a:r>
              <a:rPr lang="zh-TW" altLang="en-US" dirty="0" smtClean="0"/>
              <a:t>條跟第一</a:t>
            </a:r>
            <a:r>
              <a:rPr lang="en-US" altLang="zh-TW" dirty="0" smtClean="0"/>
              <a:t>(</a:t>
            </a:r>
            <a:r>
              <a:rPr lang="zh-TW" altLang="en-US" dirty="0" smtClean="0"/>
              <a:t>七</a:t>
            </a:r>
            <a:r>
              <a:rPr lang="en-US" altLang="zh-TW" dirty="0" smtClean="0"/>
              <a:t>)</a:t>
            </a:r>
            <a:r>
              <a:rPr lang="zh-TW" altLang="en-US" dirty="0" smtClean="0"/>
              <a:t>版本第</a:t>
            </a:r>
            <a:r>
              <a:rPr lang="en-US" altLang="zh-TW" dirty="0" smtClean="0"/>
              <a:t>50</a:t>
            </a:r>
            <a:r>
              <a:rPr lang="zh-TW" altLang="en-US" dirty="0" smtClean="0"/>
              <a:t>條的內容大致相同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5408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b="1" dirty="0">
                <a:latin typeface="微軟正黑體"/>
                <a:ea typeface="微軟正黑體"/>
                <a:cs typeface="微軟正黑體"/>
              </a:rPr>
              <a:t>政黨不當黨產之處理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dirty="0" smtClean="0"/>
              <a:t>台灣團結聯盟</a:t>
            </a:r>
            <a:r>
              <a:rPr lang="zh-TW" altLang="zh-TW" dirty="0"/>
              <a:t>版本</a:t>
            </a:r>
            <a:r>
              <a:rPr lang="en-US" altLang="zh-TW" dirty="0"/>
              <a:t>(</a:t>
            </a:r>
            <a:r>
              <a:rPr lang="zh-TW" altLang="zh-TW" dirty="0"/>
              <a:t>§</a:t>
            </a:r>
            <a:r>
              <a:rPr lang="en-US" altLang="zh-TW" dirty="0"/>
              <a:t>38~</a:t>
            </a:r>
            <a:r>
              <a:rPr lang="zh-TW" altLang="zh-TW" dirty="0"/>
              <a:t>§</a:t>
            </a:r>
            <a:r>
              <a:rPr lang="en-US" altLang="zh-TW" dirty="0"/>
              <a:t>61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主要立場：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　＊仿照德國處理前東德黨產模式</a:t>
            </a:r>
            <a:r>
              <a:rPr lang="en-US" altLang="zh-TW" dirty="0" smtClean="0"/>
              <a:t>–</a:t>
            </a:r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　</a:t>
            </a:r>
            <a:r>
              <a:rPr lang="zh-TW" altLang="zh-TW" dirty="0" smtClean="0"/>
              <a:t>不當</a:t>
            </a:r>
            <a:r>
              <a:rPr lang="zh-TW" altLang="zh-TW" dirty="0"/>
              <a:t>黨</a:t>
            </a:r>
            <a:r>
              <a:rPr lang="zh-TW" altLang="zh-TW" dirty="0" smtClean="0"/>
              <a:t>產應</a:t>
            </a:r>
            <a:r>
              <a:rPr lang="zh-TW" altLang="zh-TW" dirty="0"/>
              <a:t>全數移轉至行政院設置專供社會福利及教育文化支出之基金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＊成立</a:t>
            </a:r>
            <a:r>
              <a:rPr lang="zh-TW" altLang="zh-TW" dirty="0" smtClean="0"/>
              <a:t>政黨</a:t>
            </a:r>
            <a:r>
              <a:rPr lang="zh-TW" altLang="zh-TW" dirty="0"/>
              <a:t>財產調查處理</a:t>
            </a:r>
            <a:r>
              <a:rPr lang="zh-TW" altLang="zh-TW" dirty="0" smtClean="0"/>
              <a:t>委員會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zh-TW" dirty="0" smtClean="0"/>
              <a:t>→此立場應與政黨屬性有關，除了可以看出該黨公平正義之政治立場外，從會議記錄中也可看出其對於國民黨之呼籲（針對）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xmlns="" val="408390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b="1" dirty="0" smtClean="0">
                <a:latin typeface="微軟正黑體"/>
                <a:ea typeface="微軟正黑體"/>
                <a:cs typeface="微軟正黑體"/>
              </a:rPr>
              <a:t>政黨之權利與義務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僅由</a:t>
            </a:r>
            <a:r>
              <a:rPr lang="zh-TW" altLang="zh-TW" dirty="0"/>
              <a:t>親民黨黨團版本</a:t>
            </a:r>
            <a:r>
              <a:rPr lang="en-US" altLang="zh-TW" dirty="0"/>
              <a:t>(</a:t>
            </a:r>
            <a:r>
              <a:rPr lang="zh-TW" altLang="zh-TW" dirty="0"/>
              <a:t>§</a:t>
            </a:r>
            <a:r>
              <a:rPr lang="en-US" altLang="zh-TW" dirty="0"/>
              <a:t>14~</a:t>
            </a:r>
            <a:r>
              <a:rPr lang="zh-TW" altLang="zh-TW" dirty="0"/>
              <a:t>§</a:t>
            </a:r>
            <a:r>
              <a:rPr lang="en-US" altLang="zh-TW" dirty="0"/>
              <a:t>16</a:t>
            </a:r>
            <a:r>
              <a:rPr lang="en-US" altLang="zh-TW" dirty="0" smtClean="0"/>
              <a:t>)</a:t>
            </a:r>
            <a:r>
              <a:rPr lang="zh-TW" altLang="en-US" dirty="0" smtClean="0"/>
              <a:t>提出</a:t>
            </a:r>
            <a:endParaRPr lang="en-US" altLang="zh-TW" dirty="0" smtClean="0"/>
          </a:p>
          <a:p>
            <a:r>
              <a:rPr lang="zh-TW" altLang="zh-TW" dirty="0" smtClean="0"/>
              <a:t>§</a:t>
            </a:r>
            <a:r>
              <a:rPr lang="en-US" altLang="zh-TW" dirty="0" smtClean="0"/>
              <a:t>15</a:t>
            </a:r>
            <a:r>
              <a:rPr lang="zh-TW" altLang="en-US" dirty="0" smtClean="0"/>
              <a:t>略</a:t>
            </a:r>
            <a:endParaRPr lang="en-US" altLang="zh-TW" dirty="0" smtClean="0"/>
          </a:p>
          <a:p>
            <a:r>
              <a:rPr lang="zh-TW" altLang="zh-TW" dirty="0" smtClean="0"/>
              <a:t>§</a:t>
            </a:r>
            <a:r>
              <a:rPr lang="en-US" altLang="zh-TW" dirty="0" smtClean="0"/>
              <a:t>14</a:t>
            </a:r>
            <a:r>
              <a:rPr lang="zh-TW" altLang="en-US" dirty="0" smtClean="0"/>
              <a:t>：</a:t>
            </a:r>
            <a:r>
              <a:rPr lang="zh-TW" altLang="zh-TW" dirty="0" smtClean="0"/>
              <a:t>明</a:t>
            </a:r>
            <a:r>
              <a:rPr lang="zh-TW" altLang="zh-TW" dirty="0"/>
              <a:t>定公部門對政黨提供服務時，應一視同仁，不得有</a:t>
            </a:r>
            <a:r>
              <a:rPr lang="zh-TW" altLang="zh-TW" dirty="0" smtClean="0"/>
              <a:t>差別待遇</a:t>
            </a:r>
            <a:endParaRPr lang="en-US" altLang="zh-TW" dirty="0" smtClean="0"/>
          </a:p>
          <a:p>
            <a:r>
              <a:rPr lang="zh-TW" altLang="zh-TW" dirty="0" smtClean="0"/>
              <a:t>§</a:t>
            </a:r>
            <a:r>
              <a:rPr lang="en-US" altLang="zh-TW" dirty="0" smtClean="0"/>
              <a:t>16</a:t>
            </a:r>
            <a:r>
              <a:rPr lang="zh-TW" altLang="en-US" dirty="0" smtClean="0"/>
              <a:t>：</a:t>
            </a:r>
            <a:r>
              <a:rPr lang="zh-TW" altLang="zh-TW" dirty="0" smtClean="0"/>
              <a:t>政黨負責人應比照公職人員</a:t>
            </a:r>
            <a:r>
              <a:rPr lang="zh-TW" altLang="en-US" dirty="0" smtClean="0"/>
              <a:t>申報財產</a:t>
            </a:r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→</a:t>
            </a:r>
            <a:r>
              <a:rPr lang="zh-TW" altLang="zh-TW" dirty="0"/>
              <a:t>此立場係應與政黨屬性有關，與現今兩大黨相比親民黨實屬小黨，因此在資源的取得上較為不容易，以及有些政黨負責人之財產收入多有爭議，故希望透過立法以保障各黨之間的公平競爭。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185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2348880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微軟正黑體"/>
                <a:ea typeface="微軟正黑體"/>
                <a:cs typeface="微軟正黑體"/>
              </a:rPr>
              <a:t>如何觀察委員於</a:t>
            </a:r>
            <a:r>
              <a:rPr lang="en-US" altLang="zh-TW" sz="4800" b="1" dirty="0" smtClean="0">
                <a:latin typeface="微軟正黑體"/>
                <a:ea typeface="微軟正黑體"/>
                <a:cs typeface="微軟正黑體"/>
              </a:rPr>
              <a:t/>
            </a:r>
            <a:br>
              <a:rPr lang="en-US" altLang="zh-TW" sz="4800" b="1" dirty="0" smtClean="0">
                <a:latin typeface="微軟正黑體"/>
                <a:ea typeface="微軟正黑體"/>
                <a:cs typeface="微軟正黑體"/>
              </a:rPr>
            </a:br>
            <a:r>
              <a:rPr lang="zh-TW" altLang="en-US" sz="4800" b="1" dirty="0" smtClean="0">
                <a:latin typeface="微軟正黑體"/>
                <a:ea typeface="微軟正黑體"/>
                <a:cs typeface="微軟正黑體"/>
              </a:rPr>
              <a:t>法案審查的專業性</a:t>
            </a:r>
            <a:endParaRPr lang="zh-TW" altLang="en-US" sz="4800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6400800" cy="175260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540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專業性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專業性是主觀認定的問題，認定標準</a:t>
            </a:r>
            <a:r>
              <a:rPr lang="zh-TW" altLang="zh-TW" dirty="0" smtClean="0"/>
              <a:t>因人而異。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僅能透</a:t>
            </a:r>
            <a:r>
              <a:rPr lang="zh-TW" altLang="zh-TW" dirty="0" smtClean="0"/>
              <a:t>過</a:t>
            </a:r>
            <a:r>
              <a:rPr lang="zh-TW" altLang="zh-TW" dirty="0"/>
              <a:t>觀察委員審查法案的實際狀況著手，並以一些「相對客觀」的條件作為輔助。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6575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 descr="螢幕快照 2015-05-17 下午9.29.46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76" t="10059" r="1911" b="11761"/>
          <a:stretch/>
        </p:blipFill>
        <p:spPr>
          <a:xfrm>
            <a:off x="-271417" y="908720"/>
            <a:ext cx="9525039" cy="5328592"/>
          </a:xfrm>
        </p:spPr>
      </p:pic>
    </p:spTree>
    <p:extLst>
      <p:ext uri="{BB962C8B-B14F-4D97-AF65-F5344CB8AC3E}">
        <p14:creationId xmlns:p14="http://schemas.microsoft.com/office/powerpoint/2010/main" xmlns="" val="329452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委員的個人背景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dirty="0" smtClean="0"/>
              <a:t>經歷</a:t>
            </a:r>
            <a:r>
              <a:rPr lang="en-US" altLang="zh-TW" dirty="0" smtClean="0"/>
              <a:t>        </a:t>
            </a:r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 smtClean="0"/>
              <a:t>e.g. </a:t>
            </a:r>
            <a:r>
              <a:rPr lang="zh-TW" altLang="zh-TW" dirty="0" smtClean="0"/>
              <a:t>是否</a:t>
            </a:r>
            <a:r>
              <a:rPr lang="zh-TW" altLang="zh-TW" dirty="0"/>
              <a:t>擔任過黨</a:t>
            </a:r>
            <a:r>
              <a:rPr lang="zh-TW" altLang="zh-TW" dirty="0" smtClean="0"/>
              <a:t>職</a:t>
            </a:r>
            <a:endParaRPr lang="en-US" altLang="zh-TW" dirty="0" smtClean="0"/>
          </a:p>
          <a:p>
            <a:pPr marL="0" indent="0">
              <a:buNone/>
            </a:pPr>
            <a:endParaRPr lang="zh-TW" altLang="zh-TW" dirty="0"/>
          </a:p>
          <a:p>
            <a:r>
              <a:rPr lang="zh-TW" altLang="en-US" dirty="0"/>
              <a:t>委員會</a:t>
            </a:r>
            <a:r>
              <a:rPr lang="zh-TW" altLang="zh-TW" dirty="0" smtClean="0"/>
              <a:t>資歷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 smtClean="0"/>
              <a:t>e.g. </a:t>
            </a:r>
            <a:r>
              <a:rPr lang="zh-TW" altLang="en-US" dirty="0" smtClean="0"/>
              <a:t>任職委員會的變動程度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dirty="0" smtClean="0"/>
              <a:t>學歷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→專業</a:t>
            </a:r>
            <a:r>
              <a:rPr lang="zh-TW" altLang="en-US" dirty="0"/>
              <a:t>知識</a:t>
            </a:r>
          </a:p>
        </p:txBody>
      </p:sp>
    </p:spTree>
    <p:extLst>
      <p:ext uri="{BB962C8B-B14F-4D97-AF65-F5344CB8AC3E}">
        <p14:creationId xmlns:p14="http://schemas.microsoft.com/office/powerpoint/2010/main" xmlns="" val="108878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j-ea"/>
              </a:rPr>
              <a:t>(</a:t>
            </a:r>
            <a:r>
              <a:rPr lang="zh-TW" altLang="en-US" dirty="0" smtClean="0">
                <a:latin typeface="+mj-ea"/>
              </a:rPr>
              <a:t>例一</a:t>
            </a:r>
            <a:r>
              <a:rPr lang="en-US" altLang="zh-TW" dirty="0" smtClean="0">
                <a:latin typeface="+mj-ea"/>
              </a:rPr>
              <a:t>)</a:t>
            </a:r>
            <a:r>
              <a:rPr lang="zh-TW" altLang="en-US" dirty="0" smtClean="0">
                <a:latin typeface="+mj-ea"/>
              </a:rPr>
              <a:t>柯建銘委員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/>
              <a:t>台灣民主進步黨創黨黨員之一，曾任民進黨代理主席、中常委、財委會主任委員、政策會執行長、民進黨立法院黨團總召集人、幹事長等，擔任</a:t>
            </a:r>
            <a:r>
              <a:rPr lang="en-US" altLang="zh-TW" sz="2800" dirty="0"/>
              <a:t>4~8</a:t>
            </a:r>
            <a:r>
              <a:rPr lang="zh-TW" altLang="zh-TW" sz="2800" dirty="0"/>
              <a:t>屆立法委員時屬預算及決算委員會、司法及法制委員會，自第七屆第</a:t>
            </a:r>
            <a:r>
              <a:rPr lang="en-US" altLang="zh-TW" sz="2800" dirty="0"/>
              <a:t>1</a:t>
            </a:r>
            <a:r>
              <a:rPr lang="zh-TW" altLang="zh-TW" sz="2800" dirty="0"/>
              <a:t>會期起即屬司法及法制委員會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endParaRPr lang="zh-TW" altLang="zh-TW" dirty="0"/>
          </a:p>
          <a:p>
            <a:pPr marL="0" indent="0">
              <a:buNone/>
            </a:pPr>
            <a:r>
              <a:rPr lang="zh-TW" altLang="en-US" dirty="0" smtClean="0"/>
              <a:t>    </a:t>
            </a:r>
            <a:r>
              <a:rPr lang="zh-TW" altLang="zh-TW" sz="2800" dirty="0" smtClean="0"/>
              <a:t>→</a:t>
            </a:r>
            <a:r>
              <a:rPr lang="zh-TW" altLang="zh-TW" sz="2800" dirty="0"/>
              <a:t>政黨事務經驗豐富</a:t>
            </a:r>
            <a:r>
              <a:rPr lang="en-US" altLang="zh-TW" sz="2800" dirty="0"/>
              <a:t>(</a:t>
            </a:r>
            <a:r>
              <a:rPr lang="zh-TW" altLang="zh-TW" sz="2800" dirty="0"/>
              <a:t>黨職經歷</a:t>
            </a:r>
            <a:r>
              <a:rPr lang="en-US" altLang="zh-TW" sz="2800" dirty="0"/>
              <a:t>)</a:t>
            </a:r>
            <a:r>
              <a:rPr lang="zh-TW" altLang="zh-TW" sz="2800" dirty="0" smtClean="0"/>
              <a:t>、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      </a:t>
            </a:r>
            <a:r>
              <a:rPr lang="zh-TW" altLang="zh-TW" sz="2800" dirty="0" smtClean="0"/>
              <a:t>委員會變動</a:t>
            </a:r>
            <a:r>
              <a:rPr lang="zh-TW" altLang="zh-TW" sz="2800" dirty="0"/>
              <a:t>小</a:t>
            </a:r>
            <a:r>
              <a:rPr lang="en-US" altLang="zh-TW" sz="2800" dirty="0"/>
              <a:t>(</a:t>
            </a:r>
            <a:r>
              <a:rPr lang="zh-TW" altLang="zh-TW" sz="2800" dirty="0"/>
              <a:t>委員會資歷</a:t>
            </a:r>
            <a:r>
              <a:rPr lang="en-US" altLang="zh-TW" sz="2800" dirty="0"/>
              <a:t>)</a:t>
            </a:r>
            <a:endParaRPr lang="zh-TW" altLang="en-US" sz="2800" dirty="0"/>
          </a:p>
        </p:txBody>
      </p:sp>
      <p:pic>
        <p:nvPicPr>
          <p:cNvPr id="4" name="圖片 3" descr="ART1404171658-86430-Ico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59" y="548680"/>
            <a:ext cx="8152861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316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101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66 </a:t>
            </a:r>
            <a:r>
              <a:rPr lang="zh-TW" altLang="en-US" sz="2800" dirty="0" smtClean="0"/>
              <a:t>期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(p.188~189)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Autofit/>
          </a:bodyPr>
          <a:lstStyle/>
          <a:p>
            <a:r>
              <a:rPr lang="zh-TW" altLang="zh-TW" sz="2800" u="heavy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在</a:t>
            </a:r>
            <a:r>
              <a:rPr lang="zh-TW" altLang="zh-TW" sz="28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本席所經歷的，於立法院審查法案的這二十年裡</a:t>
            </a:r>
            <a:r>
              <a:rPr lang="zh-TW" altLang="zh-TW" sz="2800" dirty="0">
                <a:cs typeface="Times New Roman"/>
              </a:rPr>
              <a:t>，大約可分成幾類。第一個是永遠不可能過，永遠會對立抗爭的法案，而政黨法、公民投票法均屬於此類，其中都有歷史因素與糾葛，也牽動著台灣民主發展很重要的方向。而會引起高度抗爭、兩黨打架，乃至於聲請大法官釋憲的法案，如中選會</a:t>
            </a:r>
            <a:r>
              <a:rPr lang="zh-TW" altLang="zh-TW" sz="2800" dirty="0" smtClean="0">
                <a:cs typeface="Times New Roman"/>
              </a:rPr>
              <a:t>組織法</a:t>
            </a:r>
            <a:r>
              <a:rPr lang="zh-TW" altLang="zh-TW" sz="2800" dirty="0">
                <a:cs typeface="Times New Roman"/>
              </a:rPr>
              <a:t>。……現在回過頭來看，這些法案當時若未能修好，那麼所留下的後遺症是永恆的，以致造成一代又一代的人前仆後繼，為追求公平正義永不停止。站在此一角度來看待政黨法，那麼</a:t>
            </a:r>
            <a:r>
              <a:rPr lang="zh-TW" altLang="zh-TW" sz="28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政黨法的修法過程真的非常坎坷，這點只要稍做回顧就可以發現</a:t>
            </a:r>
            <a:r>
              <a:rPr lang="zh-TW" altLang="zh-TW" sz="2800" dirty="0">
                <a:cs typeface="Times New Roman"/>
              </a:rPr>
              <a:t>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18455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620688"/>
            <a:ext cx="8435280" cy="4785395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altLang="zh-TW" sz="2200" kern="100" dirty="0" smtClean="0">
                <a:cs typeface="Times New Roman"/>
              </a:rPr>
              <a:t>1993 </a:t>
            </a:r>
            <a:r>
              <a:rPr lang="zh-TW" altLang="zh-TW" sz="2200" kern="100" dirty="0">
                <a:cs typeface="Times New Roman"/>
              </a:rPr>
              <a:t>年國會全面改選，……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民進黨在</a:t>
            </a:r>
            <a:r>
              <a:rPr lang="en-US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 1993 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年國會全面改選後即提出政黨法，</a:t>
            </a:r>
            <a:r>
              <a:rPr lang="zh-TW" altLang="zh-TW" sz="2200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也提出政黨中立法，但當時執政的國民黨完全不予理會，</a:t>
            </a:r>
            <a:r>
              <a:rPr lang="zh-TW" altLang="zh-TW" sz="2200" kern="100" dirty="0">
                <a:cs typeface="Times New Roman"/>
              </a:rPr>
              <a:t>不斷以他們程序委員會的優勢封殺提案 。 </a:t>
            </a:r>
            <a:endParaRPr lang="zh-TW" altLang="zh-TW" sz="2200" kern="100" dirty="0" smtClean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sz="2200" kern="100" dirty="0" smtClean="0">
                <a:cs typeface="Times New Roman"/>
              </a:rPr>
              <a:t>在</a:t>
            </a:r>
            <a:r>
              <a:rPr lang="en-US" altLang="zh-TW" sz="2200" kern="100" dirty="0" smtClean="0">
                <a:cs typeface="Times New Roman"/>
              </a:rPr>
              <a:t> 2000 </a:t>
            </a:r>
            <a:r>
              <a:rPr lang="zh-TW" altLang="zh-TW" sz="2200" kern="100" dirty="0" smtClean="0">
                <a:cs typeface="Times New Roman"/>
              </a:rPr>
              <a:t>年總統大選前，國民黨知道終須面對民意</a:t>
            </a:r>
            <a:r>
              <a:rPr lang="zh-TW" altLang="en-US" sz="2200" kern="100" dirty="0" smtClean="0">
                <a:cs typeface="Times New Roman"/>
              </a:rPr>
              <a:t>壓</a:t>
            </a:r>
            <a:r>
              <a:rPr lang="zh-TW" altLang="zh-TW" sz="2200" kern="100" dirty="0" smtClean="0">
                <a:cs typeface="Times New Roman"/>
              </a:rPr>
              <a:t>力，……</a:t>
            </a:r>
            <a:r>
              <a:rPr lang="zh-TW" altLang="en-US" sz="2200" kern="100" dirty="0" smtClean="0">
                <a:cs typeface="Times New Roman"/>
              </a:rPr>
              <a:t>  </a:t>
            </a:r>
            <a:endParaRPr lang="en-US" altLang="zh-TW" sz="2200" kern="100" dirty="0" smtClean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第</a:t>
            </a:r>
            <a:r>
              <a:rPr lang="en-US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 4 </a:t>
            </a: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屆是案子出了委員會後進行協商，但協商破裂；可是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第</a:t>
            </a:r>
            <a:r>
              <a:rPr lang="en-US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 5 </a:t>
            </a: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屆</a:t>
            </a:r>
            <a:r>
              <a:rPr lang="zh-TW" altLang="en-US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 </a:t>
            </a:r>
            <a:endParaRPr lang="en-US" altLang="zh-TW" sz="2200" u="heavy" kern="100" dirty="0" smtClean="0">
              <a:uFill>
                <a:solidFill>
                  <a:srgbClr val="FF0000"/>
                </a:solidFill>
              </a:uFill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雖可以審查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，卻不參與協商 。</a:t>
            </a:r>
            <a:r>
              <a:rPr lang="zh-TW" altLang="zh-TW" sz="2200" kern="100" dirty="0">
                <a:cs typeface="Times New Roman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zh-TW" altLang="zh-TW" sz="2200" kern="100" dirty="0" smtClean="0">
                <a:cs typeface="Times New Roman"/>
              </a:rPr>
              <a:t>到第</a:t>
            </a:r>
            <a:r>
              <a:rPr lang="en-US" altLang="zh-TW" sz="2200" kern="100" dirty="0" smtClean="0">
                <a:cs typeface="Times New Roman"/>
              </a:rPr>
              <a:t> </a:t>
            </a:r>
            <a:r>
              <a:rPr lang="en-US" altLang="zh-TW" sz="2200" kern="100" dirty="0">
                <a:cs typeface="Times New Roman"/>
              </a:rPr>
              <a:t>6 </a:t>
            </a:r>
            <a:r>
              <a:rPr lang="zh-TW" altLang="zh-TW" sz="2200" kern="100" dirty="0">
                <a:cs typeface="Times New Roman"/>
              </a:rPr>
              <a:t>屆，國民黨的研發技術又進步了，</a:t>
            </a:r>
            <a:r>
              <a:rPr lang="zh-TW" altLang="zh-TW" sz="2200" kern="100" dirty="0" smtClean="0">
                <a:cs typeface="Times New Roman"/>
              </a:rPr>
              <a:t>案子交給委員會審查，</a:t>
            </a:r>
            <a:r>
              <a:rPr lang="en-US" altLang="zh-TW" sz="2200" kern="100" dirty="0" smtClean="0">
                <a:cs typeface="Times New Roman"/>
              </a:rPr>
              <a:t>  </a:t>
            </a:r>
            <a:r>
              <a:rPr lang="zh-TW" altLang="zh-TW" sz="2200" kern="100" dirty="0" smtClean="0">
                <a:cs typeface="Times New Roman"/>
              </a:rPr>
              <a:t>卻</a:t>
            </a:r>
            <a:r>
              <a:rPr lang="zh-TW" altLang="zh-TW" sz="2200" kern="100" dirty="0">
                <a:cs typeface="Times New Roman"/>
              </a:rPr>
              <a:t>出不了委員會，這樣比較不會造成麻煩，</a:t>
            </a:r>
            <a:r>
              <a:rPr lang="zh-TW" altLang="zh-TW" sz="2200" kern="100" dirty="0" smtClean="0">
                <a:cs typeface="Times New Roman"/>
              </a:rPr>
              <a:t>畢竟案子出了委員會就</a:t>
            </a:r>
            <a:r>
              <a:rPr lang="zh-TW" altLang="zh-TW" sz="2200" kern="100" dirty="0">
                <a:cs typeface="Times New Roman"/>
              </a:rPr>
              <a:t>得交付協商；萬一不參與協商，還</a:t>
            </a:r>
            <a:r>
              <a:rPr lang="zh-TW" altLang="zh-TW" sz="2200" kern="100" dirty="0" smtClean="0">
                <a:cs typeface="Times New Roman"/>
              </a:rPr>
              <a:t>會整天</a:t>
            </a:r>
            <a:r>
              <a:rPr lang="zh-TW" altLang="zh-TW" sz="2200" kern="100" dirty="0">
                <a:cs typeface="Times New Roman"/>
              </a:rPr>
              <a:t>挨罵。……因此</a:t>
            </a:r>
            <a:r>
              <a:rPr lang="zh-TW" altLang="zh-TW" sz="2200" kern="100" dirty="0" smtClean="0">
                <a:cs typeface="Times New Roman"/>
              </a:rPr>
              <a:t>不在程序委員會阻擋</a:t>
            </a:r>
            <a:r>
              <a:rPr lang="zh-TW" altLang="zh-TW" sz="2200" kern="100" dirty="0">
                <a:cs typeface="Times New Roman"/>
              </a:rPr>
              <a:t>了，轉而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直接</a:t>
            </a: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讓案子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進入委員會，卻又</a:t>
            </a:r>
            <a:r>
              <a:rPr lang="zh-TW" altLang="zh-TW" sz="2200" u="heavy" kern="1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出不了委員會</a:t>
            </a:r>
            <a:r>
              <a:rPr lang="zh-TW" altLang="zh-TW" sz="22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。</a:t>
            </a:r>
            <a:r>
              <a:rPr lang="zh-TW" altLang="zh-TW" sz="2200" kern="100" dirty="0">
                <a:cs typeface="Times New Roman"/>
              </a:rPr>
              <a:t>這就是第</a:t>
            </a:r>
            <a:r>
              <a:rPr lang="en-US" altLang="zh-TW" sz="2200" kern="100" dirty="0">
                <a:cs typeface="Times New Roman"/>
              </a:rPr>
              <a:t> 6 </a:t>
            </a:r>
            <a:r>
              <a:rPr lang="zh-TW" altLang="zh-TW" sz="2200" kern="100" dirty="0">
                <a:cs typeface="Times New Roman"/>
              </a:rPr>
              <a:t>屆的模式。 </a:t>
            </a:r>
          </a:p>
          <a:p>
            <a:pPr marL="0" indent="0">
              <a:buNone/>
            </a:pPr>
            <a:r>
              <a:rPr lang="zh-TW" altLang="zh-TW" sz="2200" dirty="0" smtClean="0">
                <a:cs typeface="Times New Roman"/>
              </a:rPr>
              <a:t>至於第</a:t>
            </a:r>
            <a:r>
              <a:rPr lang="en-US" altLang="zh-TW" sz="2200" dirty="0" smtClean="0">
                <a:cs typeface="Times New Roman"/>
              </a:rPr>
              <a:t> </a:t>
            </a:r>
            <a:r>
              <a:rPr lang="en-US" altLang="zh-TW" sz="2200" dirty="0">
                <a:cs typeface="Times New Roman"/>
              </a:rPr>
              <a:t>7 </a:t>
            </a:r>
            <a:r>
              <a:rPr lang="zh-TW" altLang="zh-TW" sz="2200" dirty="0">
                <a:cs typeface="Times New Roman"/>
              </a:rPr>
              <a:t>屆又更狠了，因為政權轉移，於是讓行政</a:t>
            </a:r>
            <a:r>
              <a:rPr lang="zh-TW" altLang="zh-TW" sz="2200" dirty="0" smtClean="0">
                <a:cs typeface="Times New Roman"/>
              </a:rPr>
              <a:t>院全部撤回政黨法</a:t>
            </a:r>
            <a:r>
              <a:rPr lang="zh-TW" altLang="zh-TW" sz="2200" dirty="0">
                <a:cs typeface="Times New Roman"/>
              </a:rPr>
              <a:t>，……</a:t>
            </a:r>
            <a:r>
              <a:rPr lang="zh-TW" altLang="zh-TW" sz="22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第</a:t>
            </a:r>
            <a:r>
              <a:rPr lang="en-US" altLang="zh-TW" sz="22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 7 </a:t>
            </a:r>
            <a:r>
              <a:rPr lang="zh-TW" altLang="zh-TW" sz="22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屆只有國民黨的政黨法付委，</a:t>
            </a:r>
            <a:r>
              <a:rPr lang="zh-TW" altLang="zh-TW" sz="2200" u="heavy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但委員會從未審查</a:t>
            </a:r>
            <a:r>
              <a:rPr lang="zh-TW" altLang="zh-TW" sz="2200" dirty="0">
                <a:uFill>
                  <a:solidFill>
                    <a:srgbClr val="FF0000"/>
                  </a:solidFill>
                </a:uFill>
                <a:cs typeface="Times New Roman"/>
              </a:rPr>
              <a:t>，還把行政院版撤回，其他版本則予以封殺</a:t>
            </a:r>
            <a:r>
              <a:rPr lang="zh-TW" altLang="zh-TW" sz="22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！</a:t>
            </a:r>
            <a:r>
              <a:rPr lang="zh-TW" altLang="zh-TW" sz="2400" kern="100" dirty="0" smtClean="0">
                <a:cs typeface="Times New Roman"/>
              </a:rPr>
              <a:t>……</a:t>
            </a:r>
            <a:r>
              <a:rPr lang="zh-TW" altLang="en-US" sz="24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 </a:t>
            </a:r>
            <a:endParaRPr lang="en-US" altLang="zh-TW" sz="2400" dirty="0" smtClean="0">
              <a:uFill>
                <a:solidFill>
                  <a:srgbClr val="FF0000"/>
                </a:solidFill>
              </a:uFill>
              <a:cs typeface="Times New Roman"/>
            </a:endParaRPr>
          </a:p>
          <a:p>
            <a:pPr marL="0" indent="0">
              <a:buNone/>
            </a:pPr>
            <a:endParaRPr lang="en-US" altLang="zh-TW" sz="2400" dirty="0">
              <a:uFill>
                <a:solidFill>
                  <a:srgbClr val="FF0000"/>
                </a:solidFill>
              </a:uFill>
              <a:cs typeface="Times New Roman"/>
            </a:endParaRPr>
          </a:p>
          <a:p>
            <a:pPr marL="0" indent="0">
              <a:buNone/>
            </a:pPr>
            <a:r>
              <a:rPr lang="zh-TW" altLang="en-US" sz="2400" dirty="0" smtClean="0">
                <a:uFill>
                  <a:solidFill>
                    <a:srgbClr val="FF0000"/>
                  </a:solidFill>
                </a:uFill>
                <a:cs typeface="Times New Roman"/>
              </a:rPr>
              <a:t>    →詳述政黨法立法過程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9132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473"/>
            <a:ext cx="8229600" cy="11430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r>
              <a:rPr lang="zh-TW" altLang="zh-TW" sz="2400" dirty="0">
                <a:cs typeface="Times New Roman"/>
              </a:rPr>
              <a:t>大家都知道今天這個法案非常重要，在這重新面對的歷史時刻，對於內政部方才的提案說明，本席無法接受。……希望大家秉著歷史良知及站在立法、修法原則上，重新檢視台灣社會的公平正義何在，今天是重新審視歷史痕跡的時候，</a:t>
            </a:r>
            <a:r>
              <a:rPr lang="zh-TW" altLang="zh-TW" sz="2400" u="heavy" dirty="0">
                <a:uFill>
                  <a:solidFill>
                    <a:srgbClr val="FF0000"/>
                  </a:solidFill>
                </a:uFill>
                <a:cs typeface="Times New Roman"/>
              </a:rPr>
              <a:t>本黨所提版本唯一不同處在於，對於政黨及其附隨組織不當黨產要成立調查及處理委員會，層級在行政院之下。</a:t>
            </a:r>
            <a:r>
              <a:rPr lang="zh-TW" altLang="zh-TW" sz="2400" dirty="0">
                <a:cs typeface="Times New Roman"/>
              </a:rPr>
              <a:t>不論誰執政都應該面對這個問題，凡是不當黨產都應歸還，這才是讓國民黨自黨主席以下，乃至於各政務官及立法委員能夠抬頭挺胸、光明磊落存活在政治領域的唯一之道</a:t>
            </a:r>
            <a:r>
              <a:rPr lang="zh-TW" altLang="zh-TW" sz="2400" dirty="0" smtClean="0">
                <a:cs typeface="Times New Roman"/>
              </a:rPr>
              <a:t>。</a:t>
            </a:r>
            <a:endParaRPr lang="en-US" altLang="zh-TW" sz="2400" dirty="0" smtClean="0">
              <a:cs typeface="Times New Roman"/>
            </a:endParaRPr>
          </a:p>
          <a:p>
            <a:endParaRPr lang="en-US" altLang="zh-TW" sz="2400" dirty="0">
              <a:cs typeface="Times New Roman"/>
            </a:endParaRPr>
          </a:p>
          <a:p>
            <a:pPr marL="0" indent="0">
              <a:buNone/>
            </a:pPr>
            <a:r>
              <a:rPr lang="zh-TW" altLang="en-US" sz="2400" dirty="0" smtClean="0">
                <a:cs typeface="Times New Roman"/>
              </a:rPr>
              <a:t>      →提出版本最大差異處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9103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（例二）李貴敏委員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國民黨黨員，</a:t>
            </a:r>
            <a:r>
              <a:rPr lang="zh-TW" altLang="en-US" dirty="0"/>
              <a:t>僅</a:t>
            </a:r>
            <a:r>
              <a:rPr lang="zh-TW" altLang="en-US" dirty="0" smtClean="0"/>
              <a:t>擔任第八屆立委，屬司法與法制委員會。最高學歷為美國太平洋大學法學博士，擁美國加州、中華民國律師資格。</a:t>
            </a:r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　→具法律專業背景（學歷、經歷）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圖片 4" descr="d176279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836712"/>
            <a:ext cx="6998568" cy="524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870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101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66 </a:t>
            </a:r>
            <a:r>
              <a:rPr lang="zh-TW" altLang="en-US" sz="2800" dirty="0" smtClean="0"/>
              <a:t>期</a:t>
            </a:r>
            <a:br>
              <a:rPr lang="zh-TW" altLang="en-US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(p.235~236)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145435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0"/>
              </a:spcAft>
            </a:pPr>
            <a:r>
              <a:rPr lang="zh-TW" altLang="zh-TW" sz="3400" kern="100" dirty="0">
                <a:cs typeface="Times New Roman"/>
              </a:rPr>
              <a:t>本席對於行政院的政黨法草案有兩點疑慮要請教部長。第一點，關於政黨審議委員會的規範是在政黨法第二十五條，但是在人民團體法的第五十二條也有規範，而這兩條條文的內容其實是完全一樣，除了政黨法中加入任一性別不得少於三分之一這項規定之外。因為它的內容與人民團體法很類似，所以本席現在要向部長確認，</a:t>
            </a:r>
            <a:r>
              <a:rPr lang="zh-TW" altLang="zh-TW" sz="34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條文中提到的社會公正人士，究竟何謂社會公正人士？</a:t>
            </a:r>
            <a:r>
              <a:rPr lang="zh-TW" altLang="zh-TW" sz="3400" kern="100" dirty="0">
                <a:cs typeface="Times New Roman"/>
              </a:rPr>
              <a:t>我們的公督盟是否也算是社會公正人士？將來的政黨審議委員會是否會有類似像公督盟這類的代表參與，他們就稱為社會公正人士？……目前這部政黨法對於審議委員會是採取合議制，可是一旦這個審議委員會做了決議之後，即便是它做了錯誤的決議，</a:t>
            </a:r>
            <a:r>
              <a:rPr lang="zh-TW" altLang="zh-TW" sz="3400" u="heavy" kern="100" dirty="0">
                <a:uFill>
                  <a:solidFill>
                    <a:srgbClr val="FF0000"/>
                  </a:solidFill>
                </a:uFill>
                <a:cs typeface="Times New Roman"/>
              </a:rPr>
              <a:t>難道都沒有申訴的管道嗎</a:t>
            </a:r>
            <a:r>
              <a:rPr lang="zh-TW" altLang="zh-TW" sz="3400" kern="100" dirty="0">
                <a:cs typeface="Times New Roman"/>
              </a:rPr>
              <a:t>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7981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104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12 </a:t>
            </a:r>
            <a:r>
              <a:rPr lang="zh-TW" altLang="en-US" sz="2800" dirty="0" smtClean="0"/>
              <a:t>期 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(p.70~71)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356792"/>
            <a:ext cx="8686800" cy="550120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zh-TW" altLang="zh-TW" sz="2800" kern="0" dirty="0">
                <a:latin typeface="+mn-ea"/>
                <a:cs typeface="p`ø◊gÌ"/>
              </a:rPr>
              <a:t>……在行政院提出的版本裡，第六條提到政黨使用公共場地、大眾傳播媒體以及其他公共給付時，應該要受到平等對待，不得為無正當理由之差別待遇，但這樣的條文在規定時也沒看到有處罰。當然人民有言論自由，依照憲法規定，民眾有知的權利，……不論是政治、經濟或是社會，在任何議題都可以發揮的情況下，一般人所謂的</a:t>
            </a:r>
            <a:r>
              <a:rPr lang="zh-TW" altLang="zh-TW" sz="2800" u="heavy" kern="0" dirty="0">
                <a:uFill>
                  <a:solidFill>
                    <a:srgbClr val="FF0000"/>
                  </a:solidFill>
                </a:uFill>
                <a:latin typeface="+mn-ea"/>
                <a:cs typeface="p`ø◊gÌ"/>
              </a:rPr>
              <a:t>新興媒體，例如風傳媒、新頭殼或是苦勞網，這些算不算第六條裡所謂的「大眾傳播媒體」</a:t>
            </a:r>
            <a:r>
              <a:rPr lang="zh-TW" altLang="zh-TW" sz="2800" u="heavy" kern="0" dirty="0" smtClean="0">
                <a:uFill>
                  <a:solidFill>
                    <a:srgbClr val="FF0000"/>
                  </a:solidFill>
                </a:uFill>
                <a:latin typeface="+mn-ea"/>
                <a:cs typeface="p`ø◊gÌ"/>
              </a:rPr>
              <a:t>？</a:t>
            </a:r>
            <a:endParaRPr lang="en-US" altLang="zh-TW" sz="2800" u="heavy" kern="0" dirty="0" smtClean="0">
              <a:uFill>
                <a:solidFill>
                  <a:srgbClr val="FF0000"/>
                </a:solidFill>
              </a:uFill>
              <a:latin typeface="+mn-ea"/>
              <a:cs typeface="p`ø◊gÌ"/>
            </a:endParaRPr>
          </a:p>
          <a:p>
            <a:pPr>
              <a:spcAft>
                <a:spcPts val="0"/>
              </a:spcAft>
            </a:pPr>
            <a:r>
              <a:rPr lang="en-US" altLang="zh-TW" sz="2800" dirty="0" smtClean="0">
                <a:latin typeface="+mn-ea"/>
              </a:rPr>
              <a:t>……</a:t>
            </a:r>
            <a:r>
              <a:rPr lang="zh-TW" altLang="zh-TW" sz="2800" u="heavy" kern="0" dirty="0">
                <a:uFill>
                  <a:solidFill>
                    <a:srgbClr val="FF0000"/>
                  </a:solidFill>
                </a:uFill>
                <a:cs typeface="p`ø◊gÌ"/>
              </a:rPr>
              <a:t>憲法的位階比法律的位階高，人民有言論自由</a:t>
            </a:r>
            <a:r>
              <a:rPr lang="zh-TW" altLang="en-US" sz="2800" dirty="0" smtClean="0">
                <a:latin typeface="+mn-ea"/>
              </a:rPr>
              <a:t>，但是現在有一個政黨專法， 要求這些媒體</a:t>
            </a:r>
            <a:r>
              <a:rPr lang="en-US" altLang="zh-TW" sz="2800" dirty="0" smtClean="0">
                <a:latin typeface="+mn-ea"/>
              </a:rPr>
              <a:t>……</a:t>
            </a:r>
            <a:endParaRPr lang="en-US" altLang="zh-TW" sz="2800" kern="0" dirty="0" smtClean="0">
              <a:latin typeface="+mn-ea"/>
              <a:cs typeface="p`ø◊gÌ"/>
            </a:endParaRPr>
          </a:p>
          <a:p>
            <a:pPr>
              <a:spcAft>
                <a:spcPts val="0"/>
              </a:spcAft>
            </a:pPr>
            <a:endParaRPr lang="zh-TW" altLang="zh-TW" kern="100" dirty="0">
              <a:cs typeface="Times New Roman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8609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「社會公正人士」、「大眾傳播媒體」</a:t>
            </a:r>
          </a:p>
          <a:p>
            <a:pPr marL="0" indent="0">
              <a:buNone/>
            </a:pPr>
            <a:r>
              <a:rPr lang="zh-TW" altLang="en-US" dirty="0" smtClean="0"/>
              <a:t>     →嚴格檢視法條內的名詞定義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 smtClean="0"/>
              <a:t>審議委員會做出決議後有無申訴管道？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規範</a:t>
            </a:r>
            <a:r>
              <a:rPr lang="zh-TW" altLang="en-US" dirty="0"/>
              <a:t>媒體是否牴觸憲法</a:t>
            </a:r>
            <a:r>
              <a:rPr lang="zh-TW" altLang="en-US" dirty="0" smtClean="0"/>
              <a:t>保障之言論自由？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→重視是否有權利救濟管道、法律位階等 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重要法律概念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53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j-ea"/>
              </a:rPr>
              <a:t>(</a:t>
            </a:r>
            <a:r>
              <a:rPr lang="zh-TW" altLang="en-US" dirty="0" smtClean="0">
                <a:latin typeface="+mj-ea"/>
              </a:rPr>
              <a:t>例三</a:t>
            </a:r>
            <a:r>
              <a:rPr lang="en-US" altLang="zh-TW" dirty="0" smtClean="0">
                <a:latin typeface="+mj-ea"/>
              </a:rPr>
              <a:t>)</a:t>
            </a:r>
            <a:r>
              <a:rPr lang="zh-TW" altLang="en-US" dirty="0">
                <a:latin typeface="+mj-ea"/>
              </a:rPr>
              <a:t>張曉風</a:t>
            </a:r>
            <a:r>
              <a:rPr lang="zh-TW" altLang="en-US" dirty="0" smtClean="0">
                <a:latin typeface="+mj-ea"/>
              </a:rPr>
              <a:t>委員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台灣知名散文作家。</a:t>
            </a:r>
            <a:endParaRPr lang="en-US" altLang="zh-TW" dirty="0" smtClean="0"/>
          </a:p>
          <a:p>
            <a:r>
              <a:rPr lang="zh-TW" altLang="en-US" dirty="0"/>
              <a:t>親民</a:t>
            </a:r>
            <a:r>
              <a:rPr lang="zh-TW" altLang="en-US" dirty="0" smtClean="0"/>
              <a:t>黨籍，屬於第八屆立委</a:t>
            </a:r>
            <a:r>
              <a:rPr lang="en-US" altLang="zh-TW" dirty="0" smtClean="0"/>
              <a:t>1.2</a:t>
            </a:r>
            <a:r>
              <a:rPr lang="zh-TW" altLang="en-US" dirty="0" smtClean="0"/>
              <a:t>會期內政委員會。</a:t>
            </a:r>
            <a:endParaRPr lang="zh-TW" altLang="en-US" dirty="0"/>
          </a:p>
        </p:txBody>
      </p:sp>
      <p:pic>
        <p:nvPicPr>
          <p:cNvPr id="4" name="圖片 3" descr="U417P4T8D3757218F107DT2012032010263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1556792"/>
            <a:ext cx="6138490" cy="4503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864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螢幕快照 2015-05-17 下午9.30.07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57" t="9786" r="2065" b="11522"/>
          <a:stretch/>
        </p:blipFill>
        <p:spPr>
          <a:xfrm>
            <a:off x="-180528" y="620688"/>
            <a:ext cx="9752592" cy="5668489"/>
          </a:xfrm>
        </p:spPr>
      </p:pic>
    </p:spTree>
    <p:extLst>
      <p:ext uri="{BB962C8B-B14F-4D97-AF65-F5344CB8AC3E}">
        <p14:creationId xmlns:p14="http://schemas.microsoft.com/office/powerpoint/2010/main" xmlns="" val="303331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101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66 </a:t>
            </a:r>
            <a:r>
              <a:rPr lang="zh-TW" altLang="en-US" sz="2800" dirty="0" smtClean="0"/>
              <a:t>期</a:t>
            </a:r>
            <a:br>
              <a:rPr lang="zh-TW" altLang="en-US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(p.248)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7500" lnSpcReduction="20000"/>
          </a:bodyPr>
          <a:lstStyle/>
          <a:p>
            <a:r>
              <a:rPr lang="zh-TW" altLang="zh-TW" sz="3600" dirty="0"/>
              <a:t>張委員曉風書面意見： 政黨之於國家政治，猶如萬物之於地球生態，重點不在獨鍾一物，（例如消滅難看的蝙蝠而 飼養可愛的小白兔），而在平衡和諧。台灣田野中每可見「牛背鷺」立於水牛背上，蓋因此鳥每 在水牛行動驚起草中小蟲之際，得以食之，而白鷺亦可為水牛清理藏匿牛毛中之細小昆蟲，故水牛不厭此鳥霸立其身。以此視之，萬物之相輔相生，實為造物之法則。執政黨一般常不樂見在野黨壯大，視之如天敵，故不擬多加補助，欲以百分之五的門檻設限。其實適度放寬輔助小黨，壯盛異議力量，實為大黨調整一己偏見之真助力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 smtClean="0"/>
              <a:t>     →文筆流暢，但內容</a:t>
            </a:r>
            <a:r>
              <a:rPr lang="en-US" altLang="zh-TW" sz="3600" dirty="0" smtClean="0"/>
              <a:t>……= </a:t>
            </a:r>
            <a:r>
              <a:rPr lang="en-US" altLang="zh-TW" sz="3600" dirty="0"/>
              <a:t>=</a:t>
            </a:r>
            <a:endParaRPr lang="zh-TW" altLang="zh-TW" sz="3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1814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j-ea"/>
              </a:rPr>
              <a:t>(</a:t>
            </a:r>
            <a:r>
              <a:rPr lang="zh-TW" altLang="en-US" dirty="0" smtClean="0">
                <a:latin typeface="+mj-ea"/>
              </a:rPr>
              <a:t>例四</a:t>
            </a:r>
            <a:r>
              <a:rPr lang="en-US" altLang="zh-TW" dirty="0" smtClean="0">
                <a:latin typeface="+mj-ea"/>
              </a:rPr>
              <a:t>)</a:t>
            </a:r>
            <a:r>
              <a:rPr lang="zh-TW" altLang="en-US" dirty="0">
                <a:latin typeface="+mj-ea"/>
              </a:rPr>
              <a:t>呂學樟</a:t>
            </a:r>
            <a:r>
              <a:rPr lang="zh-TW" altLang="en-US" dirty="0" smtClean="0">
                <a:latin typeface="+mj-ea"/>
              </a:rPr>
              <a:t>委員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國民黨籍，擔任第五</a:t>
            </a:r>
            <a:r>
              <a:rPr lang="en-US" altLang="zh-TW" dirty="0" smtClean="0"/>
              <a:t>~</a:t>
            </a:r>
            <a:r>
              <a:rPr lang="zh-TW" altLang="en-US" dirty="0" smtClean="0"/>
              <a:t>八屆立委，經歷</a:t>
            </a:r>
            <a:r>
              <a:rPr lang="en-US" altLang="zh-TW" dirty="0" smtClean="0"/>
              <a:t>22</a:t>
            </a:r>
            <a:r>
              <a:rPr lang="zh-TW" altLang="en-US" dirty="0" smtClean="0"/>
              <a:t>會期中有</a:t>
            </a:r>
            <a:r>
              <a:rPr lang="en-US" altLang="zh-TW" dirty="0" smtClean="0"/>
              <a:t>21</a:t>
            </a:r>
            <a:r>
              <a:rPr lang="zh-TW" altLang="en-US" dirty="0" smtClean="0"/>
              <a:t>個會期屬於司法及法制委員會</a:t>
            </a:r>
            <a:endParaRPr lang="en-US" altLang="zh-TW" dirty="0" smtClean="0"/>
          </a:p>
          <a:p>
            <a:r>
              <a:rPr lang="zh-TW" altLang="en-US" dirty="0" smtClean="0"/>
              <a:t>國立交通大學管理學院畢業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圖片 4" descr="imgapi.nownews.com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393700"/>
            <a:ext cx="76200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054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101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66 </a:t>
            </a:r>
            <a:r>
              <a:rPr lang="zh-TW" altLang="en-US" sz="2800" dirty="0" smtClean="0"/>
              <a:t>期</a:t>
            </a:r>
            <a:br>
              <a:rPr lang="zh-TW" altLang="en-US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(p.215)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包括我們國民黨，黨主席每次都說：「我們要黨產歸零！」我說：「不對，黨產為什麼要歸零？我們應該是黨營事業不得經營營利事業才對。」部長，在人力資源管理上，常有人強調「</a:t>
            </a:r>
            <a:r>
              <a:rPr lang="en-US" altLang="zh-TW" dirty="0" smtClean="0"/>
              <a:t>human capital</a:t>
            </a:r>
            <a:r>
              <a:rPr lang="zh-TW" altLang="en-US" dirty="0" smtClean="0"/>
              <a:t>」，的確，優質的人才是組織發展最重要的資產。</a:t>
            </a:r>
            <a:r>
              <a:rPr lang="zh-TW" altLang="zh-TW" u="heavy" kern="0" dirty="0">
                <a:uFill>
                  <a:solidFill>
                    <a:srgbClr val="FF0000"/>
                  </a:solidFill>
                </a:uFill>
                <a:cs typeface="Heiti TC Light"/>
              </a:rPr>
              <a:t>政黨裡面最重要的資產是什麼？當然是人才，只有優質的人才算是資產。黨產歸零，意思就是說黨裡優質人才全部歸零、全都死光了。對不對？</a:t>
            </a:r>
            <a:r>
              <a:rPr lang="zh-TW" altLang="en-US" dirty="0" smtClean="0"/>
              <a:t>那政黨還要成立嗎？我覺得這是不對的。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401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立法院公報第 </a:t>
            </a:r>
            <a:r>
              <a:rPr lang="en-US" altLang="zh-TW" sz="2800" dirty="0" smtClean="0"/>
              <a:t>104 </a:t>
            </a:r>
            <a:r>
              <a:rPr lang="zh-TW" altLang="en-US" sz="2800" dirty="0" smtClean="0"/>
              <a:t>卷第 </a:t>
            </a:r>
            <a:r>
              <a:rPr lang="en-US" altLang="zh-TW" sz="2800" dirty="0" smtClean="0"/>
              <a:t>12 </a:t>
            </a:r>
            <a:r>
              <a:rPr lang="zh-TW" altLang="en-US" sz="2800" dirty="0" smtClean="0"/>
              <a:t>期 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委員會紀錄</a:t>
            </a:r>
            <a:r>
              <a:rPr lang="en-US" altLang="zh-TW" sz="2800" dirty="0" smtClean="0"/>
              <a:t>(p.90)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zh-TW" altLang="zh-TW" sz="4000" kern="0" dirty="0">
                <a:cs typeface="p`ø◊gÌ"/>
              </a:rPr>
              <a:t>剛才聽了很多在野黨立法委員同仁的意見，第一個說黨產要歸零，這句話我覺得有疑慮。本席在大學裡面教書兼課，我教的是人力資源管理（</a:t>
            </a:r>
            <a:r>
              <a:rPr lang="en-US" altLang="zh-TW" sz="4000" kern="0" dirty="0">
                <a:cs typeface="p`ø◊gÌ"/>
              </a:rPr>
              <a:t>human resource management</a:t>
            </a:r>
            <a:r>
              <a:rPr lang="zh-TW" altLang="zh-TW" sz="4000" kern="0" dirty="0">
                <a:cs typeface="p`ø◊gÌ"/>
              </a:rPr>
              <a:t>），人力資源管理裡面有一句話說</a:t>
            </a:r>
            <a:r>
              <a:rPr lang="en-US" altLang="zh-TW" sz="4000" kern="0" dirty="0">
                <a:cs typeface="p`ø◊gÌ"/>
              </a:rPr>
              <a:t>human capital</a:t>
            </a:r>
            <a:r>
              <a:rPr lang="zh-TW" altLang="zh-TW" sz="4000" kern="0" dirty="0">
                <a:cs typeface="p`ø◊gÌ"/>
              </a:rPr>
              <a:t>，亦即優質的人才是這個組織最重要的資產，換言之，</a:t>
            </a:r>
            <a:r>
              <a:rPr lang="zh-TW" altLang="zh-TW" sz="4000" u="heavy" kern="0" dirty="0">
                <a:uFill>
                  <a:solidFill>
                    <a:srgbClr val="FF0000"/>
                  </a:solidFill>
                </a:uFill>
                <a:cs typeface="p`ø◊gÌ"/>
              </a:rPr>
              <a:t>人力資源管理裡面是把人才視為最重要的資產，如果黨產歸零，黨員是否也該歸零呢？黨員是黨產，沒有黨員怎麼會有黨的存在？如果黨產歸零，那所有黨員都蹺辮子了？沒有黨員了嗎？所以這是有語病的</a:t>
            </a:r>
            <a:r>
              <a:rPr lang="zh-TW" altLang="zh-TW" sz="4000" u="heavy" kern="0" dirty="0" smtClean="0">
                <a:uFill>
                  <a:solidFill>
                    <a:srgbClr val="FF0000"/>
                  </a:solidFill>
                </a:uFill>
                <a:cs typeface="p`ø◊gÌ"/>
              </a:rPr>
              <a:t>。</a:t>
            </a:r>
            <a:r>
              <a:rPr lang="en-US" altLang="zh-TW" sz="4000" kern="100" dirty="0" smtClean="0">
                <a:cs typeface="Times New Roman"/>
              </a:rPr>
              <a:t>……</a:t>
            </a:r>
            <a:r>
              <a:rPr lang="zh-TW" altLang="zh-TW" sz="4000" kern="0" dirty="0" smtClean="0">
                <a:latin typeface="p`ø◊gÌ"/>
                <a:cs typeface="p`ø◊gÌ"/>
              </a:rPr>
              <a:t>我們</a:t>
            </a:r>
            <a:r>
              <a:rPr lang="zh-TW" altLang="zh-TW" sz="4000" kern="0" dirty="0">
                <a:latin typeface="p`ø◊gÌ"/>
                <a:cs typeface="p`ø◊gÌ"/>
              </a:rPr>
              <a:t>國民黨是百年老黨，乃創建全亞洲第一個民主共和國的政黨，它當然有黨產，包括無形的價值，它是品牌的價值，難道這個價值也要歸零嗎？又該怎麼歸零呢？這是我們的文化、歷史，百年老黨有百萬的黨員，黨員繳交的黨費算不算是黨產呢？透過這些黨費去購買的資產也要歸零嗎？這是一件很奇怪的事情，它是財產權的一部分，怎麼會需要歸零？</a:t>
            </a:r>
            <a:endParaRPr lang="zh-TW" altLang="zh-TW" sz="4000" kern="100" dirty="0">
              <a:cs typeface="Times New Roman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270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→專挑語病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2012/10/25 &amp; 2015/01/14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兩</a:t>
            </a:r>
            <a:r>
              <a:rPr lang="zh-TW" altLang="en-US" dirty="0"/>
              <a:t>次</a:t>
            </a:r>
            <a:r>
              <a:rPr lang="zh-TW" altLang="en-US" dirty="0" smtClean="0"/>
              <a:t>委員會</a:t>
            </a:r>
            <a:r>
              <a:rPr lang="zh-TW" altLang="en-US" dirty="0"/>
              <a:t>相隔兩年</a:t>
            </a:r>
            <a:r>
              <a:rPr lang="zh-TW" altLang="en-US" dirty="0" smtClean="0"/>
              <a:t>多，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荒謬言論一再出現</a:t>
            </a:r>
            <a:r>
              <a:rPr lang="en-US" altLang="zh-TW" dirty="0" smtClean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xmlns="" val="396485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608" y="2636912"/>
            <a:ext cx="7272808" cy="172819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rmAutofit/>
          </a:bodyPr>
          <a:lstStyle/>
          <a:p>
            <a:r>
              <a:rPr kumimoji="1" lang="zh-TW" altLang="en-US" sz="6600" b="1" dirty="0" smtClean="0">
                <a:solidFill>
                  <a:srgbClr val="FFFFFF"/>
                </a:solidFill>
                <a:latin typeface="微軟正黑體"/>
                <a:ea typeface="微軟正黑體"/>
                <a:cs typeface="微軟正黑體"/>
              </a:rPr>
              <a:t>謝謝聆聽</a:t>
            </a:r>
            <a:endParaRPr kumimoji="1" lang="zh-TW" altLang="en-US" sz="6600" b="1" dirty="0">
              <a:solidFill>
                <a:srgbClr val="FFFFFF"/>
              </a:solidFill>
              <a:latin typeface="微軟正黑體"/>
              <a:ea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65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r>
              <a:rPr kumimoji="1" lang="zh-TW" altLang="en-US" dirty="0" smtClean="0"/>
              <a:t>法律部分條文修正提案版本數</a:t>
            </a:r>
            <a:endParaRPr kumimoji="1" lang="en-US" altLang="zh-TW" dirty="0" smtClean="0"/>
          </a:p>
          <a:p>
            <a:endParaRPr kumimoji="1" lang="en-US" altLang="zh-TW" dirty="0"/>
          </a:p>
          <a:p>
            <a:endParaRPr kumimoji="1" lang="en-US" altLang="zh-TW" dirty="0" smtClean="0"/>
          </a:p>
          <a:p>
            <a:endParaRPr kumimoji="1" lang="en-US" altLang="zh-TW" dirty="0"/>
          </a:p>
          <a:p>
            <a:r>
              <a:rPr kumimoji="1" lang="zh-TW" altLang="en-US" dirty="0" smtClean="0"/>
              <a:t>法律全文提案版本數</a:t>
            </a:r>
            <a:endParaRPr kumimoji="1" lang="en-US" altLang="zh-TW" dirty="0" smtClean="0"/>
          </a:p>
        </p:txBody>
      </p:sp>
      <p:sp>
        <p:nvSpPr>
          <p:cNvPr id="4" name="向右箭號 3"/>
          <p:cNvSpPr/>
          <p:nvPr/>
        </p:nvSpPr>
        <p:spPr>
          <a:xfrm>
            <a:off x="755576" y="1268760"/>
            <a:ext cx="792088" cy="7200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619672" y="1052736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3200" dirty="0" smtClean="0"/>
              <a:t>每個提案人提的條文皆不同，且有時僅是修改文意或是懲罰細節，難以做通盤的比較</a:t>
            </a:r>
            <a:endParaRPr kumimoji="1" lang="zh-TW" altLang="en-US" sz="3200" dirty="0"/>
          </a:p>
        </p:txBody>
      </p:sp>
      <p:sp>
        <p:nvSpPr>
          <p:cNvPr id="6" name="向右箭號 5"/>
          <p:cNvSpPr/>
          <p:nvPr/>
        </p:nvSpPr>
        <p:spPr>
          <a:xfrm>
            <a:off x="755576" y="3861048"/>
            <a:ext cx="792088" cy="72008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584936" y="3645024"/>
            <a:ext cx="75253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3200" dirty="0" smtClean="0"/>
              <a:t>法律全文提案因修法範圍大，難度較部分條文修正案高，更可看出委員審查法案的專業性。且提案人所提的條文方向大致相同，僅有部分條文立場不同，較可以做通盤的比較</a:t>
            </a:r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9471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404664"/>
            <a:ext cx="6552728" cy="5937523"/>
          </a:xfrm>
        </p:spPr>
        <p:txBody>
          <a:bodyPr/>
          <a:lstStyle/>
          <a:p>
            <a:pPr marL="0" indent="0">
              <a:buNone/>
            </a:pPr>
            <a:r>
              <a:rPr kumimoji="1" lang="zh-TW" altLang="en-US" sz="4400" dirty="0" smtClean="0"/>
              <a:t>國民黨黨產從以往到現在一直都是備受爭議的議題</a:t>
            </a:r>
            <a:endParaRPr kumimoji="1" lang="en-US" altLang="zh-TW" sz="4400" dirty="0" smtClean="0"/>
          </a:p>
          <a:p>
            <a:pPr marL="0" indent="0">
              <a:buNone/>
            </a:pPr>
            <a:endParaRPr kumimoji="1" lang="en-US" altLang="zh-TW" dirty="0" smtClean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 smtClean="0"/>
          </a:p>
          <a:p>
            <a:pPr marL="0" indent="0">
              <a:buNone/>
            </a:pPr>
            <a:endParaRPr kumimoji="1" lang="zh-TW" altLang="en-US" dirty="0"/>
          </a:p>
        </p:txBody>
      </p:sp>
      <p:sp>
        <p:nvSpPr>
          <p:cNvPr id="4" name="向右箭號 3"/>
          <p:cNvSpPr/>
          <p:nvPr/>
        </p:nvSpPr>
        <p:spPr>
          <a:xfrm rot="5400000">
            <a:off x="3347864" y="2276872"/>
            <a:ext cx="1944216" cy="16561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915816" y="4797152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400" dirty="0" smtClean="0"/>
              <a:t>政黨法草案</a:t>
            </a:r>
            <a:endParaRPr kumimoji="1"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81280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八個草案版本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民進黨黨團、柯建銘、潘孟安、陳亭妃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行政院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    陳</a:t>
            </a:r>
            <a:r>
              <a:rPr lang="zh-TW" altLang="en-US" dirty="0" smtClean="0"/>
              <a:t>其</a:t>
            </a:r>
            <a:r>
              <a:rPr lang="zh-TW" altLang="en-US" dirty="0" smtClean="0"/>
              <a:t>邁、林世嘉、黃偉哲等</a:t>
            </a:r>
            <a:r>
              <a:rPr lang="en-US" altLang="zh-TW" dirty="0" smtClean="0"/>
              <a:t>19</a:t>
            </a:r>
            <a:r>
              <a:rPr lang="zh-TW" altLang="en-US" dirty="0" smtClean="0"/>
              <a:t>人 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親民黨</a:t>
            </a:r>
            <a:r>
              <a:rPr lang="zh-TW" altLang="en-US" dirty="0" smtClean="0"/>
              <a:t>黨團、李桐豪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台灣團結</a:t>
            </a:r>
            <a:r>
              <a:rPr lang="zh-TW" altLang="en-US" dirty="0" smtClean="0"/>
              <a:t>聯盟、黃文玲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   李</a:t>
            </a:r>
            <a:r>
              <a:rPr lang="zh-TW" altLang="en-US" dirty="0" smtClean="0"/>
              <a:t>俊</a:t>
            </a:r>
            <a:r>
              <a:rPr lang="zh-TW" altLang="en-US" dirty="0" smtClean="0"/>
              <a:t>俋、管碧玲等</a:t>
            </a:r>
            <a:r>
              <a:rPr lang="en-US" altLang="zh-TW" dirty="0" smtClean="0"/>
              <a:t>18</a:t>
            </a:r>
            <a:r>
              <a:rPr lang="zh-TW" altLang="en-US" dirty="0" smtClean="0"/>
              <a:t>人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   尤美女等</a:t>
            </a:r>
            <a:r>
              <a:rPr lang="en-US" altLang="zh-TW" dirty="0" smtClean="0"/>
              <a:t>17</a:t>
            </a:r>
            <a:r>
              <a:rPr lang="zh-TW" altLang="en-US" dirty="0" smtClean="0"/>
              <a:t>人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   吳</a:t>
            </a:r>
            <a:r>
              <a:rPr lang="zh-TW" altLang="en-US" dirty="0" smtClean="0"/>
              <a:t>秉</a:t>
            </a:r>
            <a:r>
              <a:rPr lang="zh-TW" altLang="en-US" dirty="0" smtClean="0"/>
              <a:t>叡等</a:t>
            </a:r>
            <a:r>
              <a:rPr lang="en-US" altLang="zh-TW" dirty="0" smtClean="0"/>
              <a:t>19</a:t>
            </a:r>
            <a:r>
              <a:rPr lang="zh-TW" altLang="en-US" dirty="0" smtClean="0"/>
              <a:t>人</a:t>
            </a:r>
            <a:endParaRPr lang="zh-TW" altLang="en-US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827584" y="5517232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827584" y="4869160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>
            <a:off x="827584" y="4221088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827584" y="2636912"/>
            <a:ext cx="504056" cy="5040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827584" y="49318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民</a:t>
            </a:r>
            <a:endParaRPr lang="zh-TW" altLang="en-US" b="1" dirty="0"/>
          </a:p>
        </p:txBody>
      </p:sp>
      <p:sp>
        <p:nvSpPr>
          <p:cNvPr id="10" name="文字方塊 9"/>
          <p:cNvSpPr txBox="1"/>
          <p:nvPr/>
        </p:nvSpPr>
        <p:spPr>
          <a:xfrm>
            <a:off x="827584" y="42930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民</a:t>
            </a:r>
            <a:endParaRPr lang="zh-TW" altLang="en-US" b="1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827584" y="27089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民</a:t>
            </a:r>
            <a:endParaRPr lang="zh-TW" altLang="en-US" b="1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827584" y="55892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民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latin typeface="微軟正黑體"/>
                <a:ea typeface="微軟正黑體"/>
                <a:cs typeface="微軟正黑體"/>
              </a:rPr>
              <a:t>總則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大院台灣團結聯盟黨團、李委員俊俋等人、尤委員美女等人及吳委員秉叡等人提案版本，與行政院提案版本相較</a:t>
            </a:r>
            <a:r>
              <a:rPr lang="zh-CN" altLang="en-US" dirty="0" smtClean="0"/>
              <a:t>，洵屬一致。</a:t>
            </a:r>
            <a:endParaRPr lang="en-US" altLang="zh-CN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其餘親民黨版本及台聯版本大致上與民進黨立場相同。僅多出</a:t>
            </a:r>
            <a:r>
              <a:rPr lang="zh-CN" altLang="en-US" dirty="0" smtClean="0"/>
              <a:t>幾項規定。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5858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/>
                <a:ea typeface="微軟正黑體"/>
                <a:cs typeface="微軟正黑體"/>
              </a:rPr>
              <a:t>政黨之設立</a:t>
            </a:r>
            <a:endParaRPr lang="zh-TW" altLang="en-US" b="1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民進黨所提出的五份</a:t>
            </a:r>
            <a:r>
              <a:rPr lang="en-US" altLang="zh-TW" dirty="0" smtClean="0"/>
              <a:t>(</a:t>
            </a:r>
            <a:r>
              <a:rPr lang="zh-TW" altLang="en-US" dirty="0" smtClean="0"/>
              <a:t>包括：民進黨黨團、陳其邁、李俊俋、尤美女、吳秉叡</a:t>
            </a:r>
            <a:r>
              <a:rPr lang="en-US" altLang="zh-TW" dirty="0" smtClean="0"/>
              <a:t>)</a:t>
            </a:r>
            <a:r>
              <a:rPr lang="zh-TW" altLang="en-US" dirty="0" smtClean="0"/>
              <a:t>在罰則之條文上相同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TW" dirty="0"/>
          </a:p>
          <a:p>
            <a:r>
              <a:rPr lang="zh-TW" altLang="en-US" dirty="0" smtClean="0"/>
              <a:t>行政院版本及親民黨版本大致上與民進黨立場相同。但台聯版本比較與眾不同與簡化</a:t>
            </a:r>
            <a:r>
              <a:rPr lang="zh-CN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8090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</TotalTime>
  <Words>3333</Words>
  <Application>Microsoft Office PowerPoint</Application>
  <PresentationFormat>如螢幕大小 (4:3)</PresentationFormat>
  <Paragraphs>213</Paragraphs>
  <Slides>45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45</vt:i4>
      </vt:variant>
    </vt:vector>
  </HeadingPairs>
  <TitlesOfParts>
    <vt:vector size="46" baseType="lpstr">
      <vt:lpstr>Office 佈景主題</vt:lpstr>
      <vt:lpstr>政黨法草案分析</vt:lpstr>
      <vt:lpstr>目錄</vt:lpstr>
      <vt:lpstr>投影片 3</vt:lpstr>
      <vt:lpstr>投影片 4</vt:lpstr>
      <vt:lpstr>投影片 5</vt:lpstr>
      <vt:lpstr>投影片 6</vt:lpstr>
      <vt:lpstr>八個草案版本</vt:lpstr>
      <vt:lpstr>總則</vt:lpstr>
      <vt:lpstr>政黨之設立</vt:lpstr>
      <vt:lpstr>政黨組織及活動</vt:lpstr>
      <vt:lpstr>政黨之財務</vt:lpstr>
      <vt:lpstr>民進黨</vt:lpstr>
      <vt:lpstr>民進黨</vt:lpstr>
      <vt:lpstr>親民黨黨團</vt:lpstr>
      <vt:lpstr>台灣團結聯盟黨團</vt:lpstr>
      <vt:lpstr>政黨之處分、解散及合併</vt:lpstr>
      <vt:lpstr>政黨之處分、解散及合併</vt:lpstr>
      <vt:lpstr>政黨之處分、解散及合併</vt:lpstr>
      <vt:lpstr>罰則</vt:lpstr>
      <vt:lpstr>罰則</vt:lpstr>
      <vt:lpstr>附則</vt:lpstr>
      <vt:lpstr>附則</vt:lpstr>
      <vt:lpstr>附則</vt:lpstr>
      <vt:lpstr>附則</vt:lpstr>
      <vt:lpstr>附則</vt:lpstr>
      <vt:lpstr>政黨不當黨產之處理</vt:lpstr>
      <vt:lpstr>政黨之權利與義務</vt:lpstr>
      <vt:lpstr>如何觀察委員於 法案審查的專業性</vt:lpstr>
      <vt:lpstr>專業性</vt:lpstr>
      <vt:lpstr>委員的個人背景</vt:lpstr>
      <vt:lpstr>(例一)柯建銘委員</vt:lpstr>
      <vt:lpstr>立法院公報第 101 卷第 66 期 委員會紀錄(p.188~189)</vt:lpstr>
      <vt:lpstr>投影片 33</vt:lpstr>
      <vt:lpstr>投影片 34</vt:lpstr>
      <vt:lpstr>（例二）李貴敏委員</vt:lpstr>
      <vt:lpstr>立法院公報第 101 卷第 66 期 委員會紀錄(p.235~236)</vt:lpstr>
      <vt:lpstr>立法院公報第 104 卷第 12 期  委員會紀錄(p.70~71)</vt:lpstr>
      <vt:lpstr>投影片 38</vt:lpstr>
      <vt:lpstr>(例三)張曉風委員</vt:lpstr>
      <vt:lpstr>立法院公報第 101 卷第 66 期 委員會紀錄(p.248)</vt:lpstr>
      <vt:lpstr>(例四)呂學樟委員</vt:lpstr>
      <vt:lpstr>立法院公報第 101 卷第 66 期 委員會紀錄(p.215)</vt:lpstr>
      <vt:lpstr>立法院公報第 104 卷第 12 期  委員會紀錄(p.90)</vt:lpstr>
      <vt:lpstr>投影片 44</vt:lpstr>
      <vt:lpstr>謝謝聆聽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34</cp:revision>
  <dcterms:created xsi:type="dcterms:W3CDTF">2015-05-17T02:57:34Z</dcterms:created>
  <dcterms:modified xsi:type="dcterms:W3CDTF">2015-05-18T09:44:39Z</dcterms:modified>
</cp:coreProperties>
</file>