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4" r:id="rId3"/>
    <p:sldId id="256" r:id="rId4"/>
    <p:sldId id="257" r:id="rId5"/>
    <p:sldId id="258" r:id="rId6"/>
    <p:sldId id="259" r:id="rId7"/>
    <p:sldId id="260" r:id="rId8"/>
    <p:sldId id="261" r:id="rId9"/>
    <p:sldId id="262" r:id="rId10"/>
    <p:sldId id="264" r:id="rId11"/>
    <p:sldId id="265" r:id="rId12"/>
    <p:sldId id="267" r:id="rId13"/>
    <p:sldId id="263" r:id="rId14"/>
    <p:sldId id="266" r:id="rId15"/>
    <p:sldId id="268" r:id="rId16"/>
    <p:sldId id="269" r:id="rId17"/>
    <p:sldId id="270" r:id="rId18"/>
    <p:sldId id="275" r:id="rId19"/>
    <p:sldId id="271" r:id="rId20"/>
    <p:sldId id="272" r:id="rId21"/>
    <p:sldId id="273" r:id="rId22"/>
    <p:sldId id="277" r:id="rId23"/>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E8E2"/>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18062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1435773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133210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741524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279334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08467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222098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1300526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137961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81743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BCECBA38-2EEF-41AB-B17F-A1A1D5261593}" type="datetimeFigureOut">
              <a:rPr lang="zh-TW" altLang="en-US" smtClean="0"/>
              <a:t>2015/5/19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997269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ECBA38-2EEF-41AB-B17F-A1A1D5261593}" type="datetimeFigureOut">
              <a:rPr lang="zh-TW" altLang="en-US" smtClean="0"/>
              <a:t>2015/5/19</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9101E-9387-47BD-BD7D-7EC39BEED65A}" type="slidenum">
              <a:rPr lang="zh-TW" altLang="en-US" smtClean="0"/>
              <a:t>‹#›</a:t>
            </a:fld>
            <a:endParaRPr lang="zh-TW" altLang="en-US"/>
          </a:p>
        </p:txBody>
      </p:sp>
    </p:spTree>
    <p:extLst>
      <p:ext uri="{BB962C8B-B14F-4D97-AF65-F5344CB8AC3E}">
        <p14:creationId xmlns:p14="http://schemas.microsoft.com/office/powerpoint/2010/main" val="3557751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CN" altLang="en-US" b="1" dirty="0" smtClean="0">
                <a:solidFill>
                  <a:srgbClr val="FFFF00"/>
                </a:solidFill>
              </a:rPr>
              <a:t>行政資訊管理  </a:t>
            </a:r>
            <a:r>
              <a:rPr lang="en-US" altLang="zh-CN" b="1" dirty="0" smtClean="0">
                <a:solidFill>
                  <a:srgbClr val="FFFF00"/>
                </a:solidFill>
              </a:rPr>
              <a:t/>
            </a:r>
            <a:br>
              <a:rPr lang="en-US" altLang="zh-CN" b="1" dirty="0" smtClean="0">
                <a:solidFill>
                  <a:srgbClr val="FFFF00"/>
                </a:solidFill>
              </a:rPr>
            </a:br>
            <a:r>
              <a:rPr lang="zh-CN" altLang="en-US" b="1" dirty="0" smtClean="0">
                <a:solidFill>
                  <a:srgbClr val="FFFF00"/>
                </a:solidFill>
              </a:rPr>
              <a:t> 第二小組</a:t>
            </a:r>
            <a:endParaRPr lang="zh-TW" altLang="en-US" b="1" dirty="0">
              <a:solidFill>
                <a:srgbClr val="FFFF00"/>
              </a:solidFill>
            </a:endParaRPr>
          </a:p>
        </p:txBody>
      </p:sp>
      <p:sp>
        <p:nvSpPr>
          <p:cNvPr id="3" name="副標題 2"/>
          <p:cNvSpPr>
            <a:spLocks noGrp="1"/>
          </p:cNvSpPr>
          <p:nvPr>
            <p:ph type="subTitle" idx="1"/>
          </p:nvPr>
        </p:nvSpPr>
        <p:spPr>
          <a:xfrm>
            <a:off x="1524000" y="4501198"/>
            <a:ext cx="9144000" cy="1655762"/>
          </a:xfrm>
        </p:spPr>
        <p:txBody>
          <a:bodyPr>
            <a:normAutofit/>
          </a:bodyPr>
          <a:lstStyle/>
          <a:p>
            <a:r>
              <a:rPr lang="zh-CN" altLang="en-US" sz="3200" b="1" dirty="0" smtClean="0">
                <a:solidFill>
                  <a:schemeClr val="bg1"/>
                </a:solidFill>
              </a:rPr>
              <a:t>組員：</a:t>
            </a:r>
            <a:r>
              <a:rPr lang="zh-TW" altLang="en-US" sz="3200" b="1" dirty="0" smtClean="0">
                <a:solidFill>
                  <a:schemeClr val="bg1"/>
                </a:solidFill>
              </a:rPr>
              <a:t>  </a:t>
            </a:r>
            <a:r>
              <a:rPr lang="zh-CN" altLang="en-US" sz="3200" b="1" dirty="0" smtClean="0">
                <a:solidFill>
                  <a:schemeClr val="bg1"/>
                </a:solidFill>
              </a:rPr>
              <a:t>吳邵科</a:t>
            </a:r>
            <a:r>
              <a:rPr lang="zh-TW" altLang="en-US" sz="3200" b="1" dirty="0" smtClean="0">
                <a:solidFill>
                  <a:schemeClr val="bg1"/>
                </a:solidFill>
              </a:rPr>
              <a:t>、</a:t>
            </a:r>
            <a:r>
              <a:rPr lang="zh-CN" altLang="en-US" sz="3200" b="1" dirty="0" smtClean="0">
                <a:solidFill>
                  <a:schemeClr val="bg1"/>
                </a:solidFill>
              </a:rPr>
              <a:t>黃奕奕</a:t>
            </a:r>
            <a:r>
              <a:rPr lang="zh-TW" altLang="en-US" sz="3200" b="1" dirty="0" smtClean="0">
                <a:solidFill>
                  <a:schemeClr val="bg1"/>
                </a:solidFill>
              </a:rPr>
              <a:t>、</a:t>
            </a:r>
            <a:r>
              <a:rPr lang="zh-CN" altLang="en-US" sz="3200" b="1" dirty="0" smtClean="0">
                <a:solidFill>
                  <a:schemeClr val="bg1"/>
                </a:solidFill>
              </a:rPr>
              <a:t>黃   永</a:t>
            </a:r>
            <a:r>
              <a:rPr lang="zh-TW" altLang="en-US" sz="3200" b="1" dirty="0" smtClean="0">
                <a:solidFill>
                  <a:schemeClr val="bg1"/>
                </a:solidFill>
              </a:rPr>
              <a:t>、韓珊恩</a:t>
            </a:r>
            <a:endParaRPr lang="en-US" altLang="zh-TW" sz="3200" b="1" dirty="0" smtClean="0">
              <a:solidFill>
                <a:schemeClr val="bg1"/>
              </a:solidFill>
            </a:endParaRPr>
          </a:p>
          <a:p>
            <a:r>
              <a:rPr lang="zh-TW" altLang="en-US" sz="3200" b="1" dirty="0" smtClean="0">
                <a:solidFill>
                  <a:schemeClr val="bg1"/>
                </a:solidFill>
              </a:rPr>
              <a:t> 、</a:t>
            </a:r>
            <a:r>
              <a:rPr lang="zh-CN" altLang="en-US" sz="3200" b="1" dirty="0" smtClean="0">
                <a:solidFill>
                  <a:schemeClr val="bg1"/>
                </a:solidFill>
              </a:rPr>
              <a:t>呂姿燕</a:t>
            </a:r>
            <a:r>
              <a:rPr lang="zh-TW" altLang="en-US" sz="3200" b="1" dirty="0" smtClean="0">
                <a:solidFill>
                  <a:schemeClr val="bg1"/>
                </a:solidFill>
              </a:rPr>
              <a:t>、</a:t>
            </a:r>
            <a:r>
              <a:rPr lang="zh-CN" altLang="en-US" sz="3200" b="1" dirty="0" smtClean="0">
                <a:solidFill>
                  <a:schemeClr val="bg1"/>
                </a:solidFill>
              </a:rPr>
              <a:t>鄭雅文、</a:t>
            </a:r>
            <a:r>
              <a:rPr lang="zh-TW" altLang="en-US" sz="3200" b="1" dirty="0" smtClean="0">
                <a:solidFill>
                  <a:schemeClr val="bg1"/>
                </a:solidFill>
              </a:rPr>
              <a:t>洪寧均</a:t>
            </a:r>
            <a:endParaRPr lang="zh-TW" altLang="en-US" sz="3200" b="1" dirty="0">
              <a:solidFill>
                <a:schemeClr val="bg1"/>
              </a:solidFill>
            </a:endParaRP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893" y="304166"/>
            <a:ext cx="3755310" cy="1402398"/>
          </a:xfrm>
          <a:prstGeom prst="rect">
            <a:avLst/>
          </a:prstGeom>
        </p:spPr>
      </p:pic>
    </p:spTree>
    <p:extLst>
      <p:ext uri="{BB962C8B-B14F-4D97-AF65-F5344CB8AC3E}">
        <p14:creationId xmlns:p14="http://schemas.microsoft.com/office/powerpoint/2010/main" val="429072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353312" y="2215355"/>
            <a:ext cx="9460992" cy="2308324"/>
          </a:xfrm>
          <a:prstGeom prst="rect">
            <a:avLst/>
          </a:prstGeom>
        </p:spPr>
        <p:txBody>
          <a:bodyPr wrap="square">
            <a:spAutoFit/>
          </a:bodyPr>
          <a:lstStyle/>
          <a:p>
            <a:pPr lvl="0"/>
            <a:r>
              <a:rPr lang="zh-TW" altLang="en-US" sz="7200" b="1" dirty="0" smtClean="0">
                <a:solidFill>
                  <a:srgbClr val="92D050"/>
                </a:solidFill>
                <a:latin typeface="微軟正黑體" panose="020B0604030504040204" pitchFamily="34" charset="-120"/>
                <a:ea typeface="微軟正黑體" panose="020B0604030504040204" pitchFamily="34" charset="-120"/>
              </a:rPr>
              <a:t>民進黨</a:t>
            </a:r>
            <a:r>
              <a:rPr lang="zh-TW" altLang="en-US" sz="7200" b="1" dirty="0">
                <a:solidFill>
                  <a:prstClr val="black"/>
                </a:solidFill>
                <a:latin typeface="微軟正黑體" panose="020B0604030504040204" pitchFamily="34" charset="-120"/>
                <a:ea typeface="微軟正黑體" panose="020B0604030504040204" pitchFamily="34" charset="-120"/>
              </a:rPr>
              <a:t>不分區立委組成</a:t>
            </a:r>
            <a:r>
              <a:rPr lang="en-US" altLang="zh-TW" sz="7200" b="1" dirty="0">
                <a:solidFill>
                  <a:prstClr val="black"/>
                </a:solidFill>
                <a:latin typeface="微軟正黑體" panose="020B0604030504040204" pitchFamily="34" charset="-120"/>
                <a:ea typeface="微軟正黑體" panose="020B0604030504040204" pitchFamily="34" charset="-120"/>
              </a:rPr>
              <a:t/>
            </a:r>
            <a:br>
              <a:rPr lang="en-US" altLang="zh-TW" sz="7200" b="1" dirty="0">
                <a:solidFill>
                  <a:prstClr val="black"/>
                </a:solidFill>
                <a:latin typeface="微軟正黑體" panose="020B0604030504040204" pitchFamily="34" charset="-120"/>
                <a:ea typeface="微軟正黑體" panose="020B0604030504040204" pitchFamily="34" charset="-120"/>
              </a:rPr>
            </a:br>
            <a:r>
              <a:rPr lang="en-US" altLang="zh-TW" sz="7200" b="1" dirty="0">
                <a:solidFill>
                  <a:prstClr val="black"/>
                </a:solidFill>
                <a:latin typeface="微軟正黑體" panose="020B0604030504040204" pitchFamily="34" charset="-120"/>
                <a:ea typeface="微軟正黑體" panose="020B0604030504040204" pitchFamily="34" charset="-120"/>
              </a:rPr>
              <a:t>&amp;</a:t>
            </a:r>
            <a:r>
              <a:rPr lang="zh-TW" altLang="en-US" sz="7200" b="1" dirty="0">
                <a:solidFill>
                  <a:prstClr val="black"/>
                </a:solidFill>
                <a:latin typeface="微軟正黑體" panose="020B0604030504040204" pitchFamily="34" charset="-120"/>
                <a:ea typeface="微軟正黑體" panose="020B0604030504040204" pitchFamily="34" charset="-120"/>
              </a:rPr>
              <a:t>所屬委員會分佈</a:t>
            </a:r>
          </a:p>
        </p:txBody>
      </p:sp>
    </p:spTree>
    <p:extLst>
      <p:ext uri="{BB962C8B-B14F-4D97-AF65-F5344CB8AC3E}">
        <p14:creationId xmlns:p14="http://schemas.microsoft.com/office/powerpoint/2010/main" val="2496034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3296" y="419207"/>
            <a:ext cx="11436096" cy="954107"/>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民進黨不分區立委主要有前青輔會主委鄭麗君、前立委蕭美琴、前總統府副秘書長陳其邁、前立委蔡煌琅等黨內青壯派。</a:t>
            </a:r>
            <a:endParaRPr lang="zh-TW" altLang="en-US" sz="2800" b="1" dirty="0">
              <a:latin typeface="微軟正黑體" panose="020B0604030504040204" pitchFamily="34" charset="-120"/>
              <a:ea typeface="微軟正黑體" panose="020B0604030504040204" pitchFamily="34" charset="-120"/>
            </a:endParaRPr>
          </a:p>
        </p:txBody>
      </p:sp>
      <p:sp>
        <p:nvSpPr>
          <p:cNvPr id="3" name="矩形 2"/>
          <p:cNvSpPr/>
          <p:nvPr/>
        </p:nvSpPr>
        <p:spPr>
          <a:xfrm>
            <a:off x="463296" y="2523744"/>
            <a:ext cx="8680704" cy="3970318"/>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內政委員會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3</a:t>
            </a:r>
            <a:r>
              <a:rPr lang="zh-TW" altLang="en-US" sz="2800" b="1" dirty="0" smtClean="0">
                <a:latin typeface="微軟正黑體" panose="020B0604030504040204" pitchFamily="34" charset="-120"/>
                <a:ea typeface="微軟正黑體" panose="020B0604030504040204" pitchFamily="34" charset="-120"/>
              </a:rPr>
              <a:t>位 </a:t>
            </a:r>
            <a:endParaRPr lang="en-US" altLang="zh-TW" sz="2800" b="1" dirty="0" smtClean="0">
              <a:latin typeface="微軟正黑體" panose="020B0604030504040204" pitchFamily="34" charset="-120"/>
              <a:ea typeface="微軟正黑體" panose="020B0604030504040204" pitchFamily="34" charset="-120"/>
            </a:endParaRPr>
          </a:p>
          <a:p>
            <a:r>
              <a:rPr lang="zh-TW" altLang="en-US" sz="2800" b="1" dirty="0" smtClean="0">
                <a:latin typeface="微軟正黑體" panose="020B0604030504040204" pitchFamily="34" charset="-120"/>
                <a:ea typeface="微軟正黑體" panose="020B0604030504040204" pitchFamily="34" charset="-120"/>
              </a:rPr>
              <a:t>社會福利及衛生環境委員會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	</a:t>
            </a:r>
          </a:p>
          <a:p>
            <a:r>
              <a:rPr lang="zh-TW" altLang="en-US" sz="2800" b="1" dirty="0" smtClean="0">
                <a:latin typeface="微軟正黑體" panose="020B0604030504040204" pitchFamily="34" charset="-120"/>
                <a:ea typeface="微軟正黑體" panose="020B0604030504040204" pitchFamily="34" charset="-120"/>
              </a:rPr>
              <a:t>司法及法制委員會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	</a:t>
            </a:r>
          </a:p>
          <a:p>
            <a:r>
              <a:rPr lang="zh-TW" altLang="en-US" sz="2800" b="1" dirty="0" smtClean="0">
                <a:latin typeface="微軟正黑體" panose="020B0604030504040204" pitchFamily="34" charset="-120"/>
                <a:ea typeface="微軟正黑體" panose="020B0604030504040204" pitchFamily="34" charset="-120"/>
              </a:rPr>
              <a:t>財政委員會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endParaRPr lang="en-US" altLang="zh-TW" sz="2800" b="1" dirty="0" smtClean="0">
              <a:latin typeface="微軟正黑體" panose="020B0604030504040204" pitchFamily="34" charset="-120"/>
              <a:ea typeface="微軟正黑體" panose="020B0604030504040204" pitchFamily="34" charset="-120"/>
            </a:endParaRPr>
          </a:p>
          <a:p>
            <a:r>
              <a:rPr lang="zh-TW" altLang="en-US" sz="2800" b="1" dirty="0" smtClean="0">
                <a:latin typeface="微軟正黑體" panose="020B0604030504040204" pitchFamily="34" charset="-120"/>
                <a:ea typeface="微軟正黑體" panose="020B0604030504040204" pitchFamily="34" charset="-120"/>
              </a:rPr>
              <a:t>外交及國防委員會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	</a:t>
            </a:r>
          </a:p>
          <a:p>
            <a:r>
              <a:rPr lang="zh-TW" altLang="en-US" sz="2800" b="1" dirty="0" smtClean="0">
                <a:latin typeface="微軟正黑體" panose="020B0604030504040204" pitchFamily="34" charset="-120"/>
                <a:ea typeface="微軟正黑體" panose="020B0604030504040204" pitchFamily="34" charset="-120"/>
              </a:rPr>
              <a:t>教育及文化委員會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1</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	</a:t>
            </a:r>
            <a:br>
              <a:rPr lang="en-US" altLang="zh-TW" sz="2800" b="1" dirty="0" smtClean="0">
                <a:latin typeface="微軟正黑體" panose="020B0604030504040204" pitchFamily="34" charset="-120"/>
                <a:ea typeface="微軟正黑體" panose="020B0604030504040204" pitchFamily="34" charset="-120"/>
              </a:rPr>
            </a:br>
            <a:endParaRPr lang="en-US" altLang="zh-TW" sz="2800" b="1" dirty="0" smtClean="0">
              <a:latin typeface="微軟正黑體" panose="020B0604030504040204" pitchFamily="34" charset="-120"/>
              <a:ea typeface="微軟正黑體" panose="020B0604030504040204" pitchFamily="34" charset="-120"/>
            </a:endParaRPr>
          </a:p>
          <a:p>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r>
              <a:rPr lang="zh-TW" altLang="en-US" sz="2800" b="1" dirty="0" smtClean="0">
                <a:latin typeface="微軟正黑體" panose="020B0604030504040204" pitchFamily="34" charset="-120"/>
                <a:ea typeface="微軟正黑體" panose="020B0604030504040204" pitchFamily="34" charset="-120"/>
              </a:rPr>
              <a:t>*無委員有跨委員會工作經歷	</a:t>
            </a:r>
            <a:endParaRPr lang="zh-TW" altLang="en-US"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63610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365504" y="2203627"/>
            <a:ext cx="9619488" cy="2308324"/>
          </a:xfrm>
          <a:prstGeom prst="rect">
            <a:avLst/>
          </a:prstGeom>
        </p:spPr>
        <p:txBody>
          <a:bodyPr wrap="square">
            <a:spAutoFit/>
          </a:bodyPr>
          <a:lstStyle/>
          <a:p>
            <a:pPr algn="ctr"/>
            <a:r>
              <a:rPr lang="zh-TW" altLang="en-US" sz="7200" b="1" dirty="0" smtClean="0">
                <a:solidFill>
                  <a:srgbClr val="00B0F0"/>
                </a:solidFill>
                <a:latin typeface="微軟正黑體" panose="020B0604030504040204" pitchFamily="34" charset="-120"/>
                <a:ea typeface="微軟正黑體" panose="020B0604030504040204" pitchFamily="34" charset="-120"/>
              </a:rPr>
              <a:t>國民黨 </a:t>
            </a:r>
            <a:r>
              <a:rPr lang="en-US" altLang="zh-TW" sz="7200" b="1" dirty="0" smtClean="0">
                <a:solidFill>
                  <a:srgbClr val="62E8E2"/>
                </a:solidFill>
                <a:latin typeface="微軟正黑體" panose="020B0604030504040204" pitchFamily="34" charset="-120"/>
                <a:ea typeface="微軟正黑體" panose="020B0604030504040204" pitchFamily="34" charset="-120"/>
              </a:rPr>
              <a:t>vs</a:t>
            </a:r>
            <a:r>
              <a:rPr lang="en-US" altLang="zh-TW" sz="7200" b="1" dirty="0" smtClean="0">
                <a:solidFill>
                  <a:srgbClr val="00B0F0"/>
                </a:solidFill>
                <a:latin typeface="微軟正黑體" panose="020B0604030504040204" pitchFamily="34" charset="-120"/>
                <a:ea typeface="微軟正黑體" panose="020B0604030504040204" pitchFamily="34" charset="-120"/>
              </a:rPr>
              <a:t> </a:t>
            </a:r>
            <a:r>
              <a:rPr lang="zh-TW" altLang="en-US" sz="7200" b="1" dirty="0" smtClean="0">
                <a:solidFill>
                  <a:srgbClr val="92D050"/>
                </a:solidFill>
                <a:latin typeface="微軟正黑體" panose="020B0604030504040204" pitchFamily="34" charset="-120"/>
                <a:ea typeface="微軟正黑體" panose="020B0604030504040204" pitchFamily="34" charset="-120"/>
              </a:rPr>
              <a:t>民進黨</a:t>
            </a:r>
            <a:r>
              <a:rPr lang="zh-TW" altLang="en-US" sz="7200" b="1" dirty="0" smtClean="0">
                <a:solidFill>
                  <a:srgbClr val="00B0F0"/>
                </a:solidFill>
                <a:latin typeface="微軟正黑體" panose="020B0604030504040204" pitchFamily="34" charset="-120"/>
                <a:ea typeface="微軟正黑體" panose="020B0604030504040204" pitchFamily="34" charset="-120"/>
              </a:rPr>
              <a:t> </a:t>
            </a:r>
            <a:r>
              <a:rPr lang="en-US" altLang="zh-TW" sz="7200" b="1" dirty="0" smtClean="0">
                <a:solidFill>
                  <a:srgbClr val="00B0F0"/>
                </a:solidFill>
                <a:latin typeface="微軟正黑體" panose="020B0604030504040204" pitchFamily="34" charset="-120"/>
                <a:ea typeface="微軟正黑體" panose="020B0604030504040204" pitchFamily="34" charset="-120"/>
              </a:rPr>
              <a:t/>
            </a:r>
            <a:br>
              <a:rPr lang="en-US" altLang="zh-TW" sz="7200" b="1" dirty="0" smtClean="0">
                <a:solidFill>
                  <a:srgbClr val="00B0F0"/>
                </a:solidFill>
                <a:latin typeface="微軟正黑體" panose="020B0604030504040204" pitchFamily="34" charset="-120"/>
                <a:ea typeface="微軟正黑體" panose="020B0604030504040204" pitchFamily="34" charset="-120"/>
              </a:rPr>
            </a:br>
            <a:r>
              <a:rPr lang="zh-TW" altLang="en-US" sz="7200" b="1" dirty="0" smtClean="0">
                <a:latin typeface="微軟正黑體" panose="020B0604030504040204" pitchFamily="34" charset="-120"/>
                <a:ea typeface="微軟正黑體" panose="020B0604030504040204" pitchFamily="34" charset="-120"/>
              </a:rPr>
              <a:t>不分區立委之國會表現</a:t>
            </a:r>
            <a:endParaRPr lang="zh-TW" altLang="en-US" sz="7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1786501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extLst>
              <p:ext uri="{D42A27DB-BD31-4B8C-83A1-F6EECF244321}">
                <p14:modId xmlns:p14="http://schemas.microsoft.com/office/powerpoint/2010/main" val="1849477856"/>
              </p:ext>
            </p:extLst>
          </p:nvPr>
        </p:nvGraphicFramePr>
        <p:xfrm>
          <a:off x="219456" y="134116"/>
          <a:ext cx="11765277" cy="6559290"/>
        </p:xfrm>
        <a:graphic>
          <a:graphicData uri="http://schemas.openxmlformats.org/drawingml/2006/table">
            <a:tbl>
              <a:tblPr>
                <a:tableStyleId>{5C22544A-7EE6-4342-B048-85BDC9FD1C3A}</a:tableStyleId>
              </a:tblPr>
              <a:tblGrid>
                <a:gridCol w="1949115"/>
                <a:gridCol w="577422"/>
                <a:gridCol w="659910"/>
                <a:gridCol w="659910"/>
                <a:gridCol w="659910"/>
                <a:gridCol w="659910"/>
                <a:gridCol w="659910"/>
                <a:gridCol w="659910"/>
                <a:gridCol w="659910"/>
                <a:gridCol w="659910"/>
                <a:gridCol w="659910"/>
                <a:gridCol w="659910"/>
                <a:gridCol w="659910"/>
                <a:gridCol w="659910"/>
                <a:gridCol w="659910"/>
                <a:gridCol w="659910"/>
              </a:tblGrid>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姓名</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王金平</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王育敏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曾巨威</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楊玉欣</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邱文彥</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洪秀柱</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吳育仁</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潘維剛</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陳鎮湘</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李貴敏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蘇清泉</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smtClean="0">
                          <a:effectLst/>
                          <a:latin typeface="微軟正黑體" panose="020B0604030504040204" pitchFamily="34" charset="-120"/>
                          <a:ea typeface="微軟正黑體" panose="020B0604030504040204" pitchFamily="34" charset="-120"/>
                        </a:rPr>
                        <a:t> 陳碧涵</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徐少萍</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紀國棟</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陳淑慧</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*立委歷屆任期</a:t>
                      </a:r>
                      <a:r>
                        <a:rPr lang="en-US" altLang="zh-TW" sz="1400" b="1" u="none" strike="noStrike" dirty="0">
                          <a:effectLst/>
                          <a:latin typeface="微軟正黑體" panose="020B0604030504040204" pitchFamily="34" charset="-120"/>
                          <a:ea typeface="微軟正黑體" panose="020B0604030504040204" pitchFamily="34" charset="-120"/>
                        </a:rPr>
                        <a:t>(</a:t>
                      </a:r>
                      <a:r>
                        <a:rPr lang="zh-TW" altLang="en-US" sz="1400" b="1" u="none" strike="noStrike" dirty="0">
                          <a:effectLst/>
                          <a:latin typeface="微軟正黑體" panose="020B0604030504040204" pitchFamily="34" charset="-120"/>
                          <a:ea typeface="微軟正黑體" panose="020B0604030504040204" pitchFamily="34" charset="-120"/>
                        </a:rPr>
                        <a:t>數</a:t>
                      </a:r>
                      <a:r>
                        <a:rPr lang="en-US" altLang="zh-TW" sz="1400" b="1" u="none" strike="noStrike" dirty="0">
                          <a:effectLst/>
                          <a:latin typeface="微軟正黑體" panose="020B0604030504040204" pitchFamily="34" charset="-120"/>
                          <a:ea typeface="微軟正黑體" panose="020B0604030504040204" pitchFamily="34" charset="-120"/>
                        </a:rPr>
                        <a:t>)</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法律主提案量</a:t>
                      </a:r>
                      <a:endParaRPr lang="zh-TW" altLang="en-US"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rgbClr val="C00000"/>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rgbClr val="C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75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11</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46</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32</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法律全文主提案量</a:t>
                      </a:r>
                      <a:endParaRPr lang="zh-TW" altLang="en-US" sz="1400" b="1" i="0"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6</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4</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12</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3</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1</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1</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4</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2</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4</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chemeClr val="tx1"/>
                          </a:solidFill>
                          <a:effectLst/>
                          <a:latin typeface="微軟正黑體" panose="020B0604030504040204" pitchFamily="34" charset="-120"/>
                          <a:ea typeface="微軟正黑體" panose="020B0604030504040204" pitchFamily="34" charset="-120"/>
                        </a:rPr>
                        <a:t>2</a:t>
                      </a:r>
                      <a:endParaRPr lang="en-US" altLang="zh-TW" sz="1400" b="1"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法律部分條文修正提案量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43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4</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法律主提案通過量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35</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法律主提案通過率</a:t>
                      </a:r>
                      <a:r>
                        <a:rPr lang="en-US" altLang="zh-TW" sz="1400" b="1" u="none" strike="noStrike" dirty="0">
                          <a:effectLst/>
                          <a:latin typeface="微軟正黑體" panose="020B0604030504040204" pitchFamily="34" charset="-120"/>
                          <a:ea typeface="微軟正黑體" panose="020B0604030504040204" pitchFamily="34" charset="-120"/>
                        </a:rPr>
                        <a:t>(%)</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47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55</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34</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29</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0"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口頭質詢筆數</a:t>
                      </a:r>
                      <a:endParaRPr lang="zh-TW" altLang="en-US" sz="1400" b="0" i="0"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469</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203</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174</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486</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334</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1023</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358</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524</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181</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482</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276</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178</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375</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所屬委員會口頭質詢次數</a:t>
                      </a:r>
                      <a:endParaRPr lang="zh-TW" altLang="en-US"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rgbClr val="C00000"/>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rgbClr val="C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242</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123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92</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220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rgbClr val="C00000"/>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rgbClr val="C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233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250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222</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204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130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223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213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150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238</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跨委員會發言</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70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42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78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206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25</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160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投票議案棄權數</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法律全文主提案通過量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法律全文主提案通過率</a:t>
                      </a:r>
                      <a:r>
                        <a:rPr lang="en-US" altLang="zh-TW"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a:t>
                      </a:r>
                      <a:endParaRPr lang="en-US" altLang="zh-TW"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rgbClr val="C00000"/>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rgbClr val="C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800" b="1" u="none" strike="noStrike" dirty="0">
                          <a:solidFill>
                            <a:srgbClr val="C00000"/>
                          </a:solidFill>
                          <a:effectLst/>
                          <a:latin typeface="微軟正黑體" panose="020B0604030504040204" pitchFamily="34" charset="-120"/>
                          <a:ea typeface="微軟正黑體" panose="020B0604030504040204" pitchFamily="34" charset="-120"/>
                        </a:rPr>
                        <a:t>0</a:t>
                      </a:r>
                      <a:endParaRPr lang="en-US" altLang="zh-TW" sz="1800" b="1" i="0" u="none" strike="noStrike" dirty="0">
                        <a:solidFill>
                          <a:srgbClr val="C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50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法律部分條文修正通過量</a:t>
                      </a:r>
                      <a:endParaRPr lang="zh-TW" altLang="en-US"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34</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12</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r h="437286">
                <a:tc>
                  <a:txBody>
                    <a:bodyPr/>
                    <a:lstStyle/>
                    <a:p>
                      <a:pPr algn="l" fontAlgn="b"/>
                      <a:r>
                        <a:rPr lang="zh-TW" altLang="en-US" sz="1400" b="1" u="none" strike="noStrike" dirty="0">
                          <a:effectLst/>
                          <a:latin typeface="微軟正黑體" panose="020B0604030504040204" pitchFamily="34" charset="-120"/>
                          <a:ea typeface="微軟正黑體" panose="020B0604030504040204" pitchFamily="34" charset="-120"/>
                        </a:rPr>
                        <a:t>法律部分條文修正通過率</a:t>
                      </a:r>
                      <a:r>
                        <a:rPr lang="en-US" altLang="zh-TW" sz="1400" b="1" u="none" strike="noStrike" dirty="0">
                          <a:effectLst/>
                          <a:latin typeface="微軟正黑體" panose="020B0604030504040204" pitchFamily="34" charset="-120"/>
                          <a:ea typeface="微軟正黑體" panose="020B0604030504040204" pitchFamily="34" charset="-120"/>
                        </a:rPr>
                        <a:t>(%)</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50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55</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23</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28</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36</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35</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c>
                  <a:txBody>
                    <a:bodyPr/>
                    <a:lstStyle/>
                    <a:p>
                      <a:pPr algn="r" fontAlgn="b"/>
                      <a:r>
                        <a:rPr lang="en-US" altLang="zh-TW" sz="1400" b="1" u="none" strike="noStrike" dirty="0">
                          <a:effectLst/>
                          <a:latin typeface="微軟正黑體" panose="020B0604030504040204" pitchFamily="34" charset="-120"/>
                          <a:ea typeface="微軟正黑體" panose="020B0604030504040204" pitchFamily="34" charset="-120"/>
                        </a:rPr>
                        <a:t>27</a:t>
                      </a:r>
                      <a:endParaRPr lang="en-US" altLang="zh-TW" sz="14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235" marR="9235" marT="9235" marB="0" anchor="b"/>
                </a:tc>
              </a:tr>
            </a:tbl>
          </a:graphicData>
        </a:graphic>
      </p:graphicFrame>
    </p:spTree>
    <p:extLst>
      <p:ext uri="{BB962C8B-B14F-4D97-AF65-F5344CB8AC3E}">
        <p14:creationId xmlns:p14="http://schemas.microsoft.com/office/powerpoint/2010/main" val="2091861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657886783"/>
              </p:ext>
            </p:extLst>
          </p:nvPr>
        </p:nvGraphicFramePr>
        <p:xfrm>
          <a:off x="222739" y="170682"/>
          <a:ext cx="11615694" cy="6524117"/>
        </p:xfrm>
        <a:graphic>
          <a:graphicData uri="http://schemas.openxmlformats.org/drawingml/2006/table">
            <a:tbl>
              <a:tblPr>
                <a:tableStyleId>{5C22544A-7EE6-4342-B048-85BDC9FD1C3A}</a:tableStyleId>
              </a:tblPr>
              <a:tblGrid>
                <a:gridCol w="2125681"/>
                <a:gridCol w="730001"/>
                <a:gridCol w="730001"/>
                <a:gridCol w="730001"/>
                <a:gridCol w="730001"/>
                <a:gridCol w="730001"/>
                <a:gridCol w="730001"/>
                <a:gridCol w="730001"/>
                <a:gridCol w="730001"/>
                <a:gridCol w="730001"/>
                <a:gridCol w="730001"/>
                <a:gridCol w="730001"/>
                <a:gridCol w="730001"/>
                <a:gridCol w="730001"/>
              </a:tblGrid>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姓名</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陳節如</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柯建銘</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吳宜臻</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李應元</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田秋堇</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蔡煌瑯</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蕭美琴</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陳其邁</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鄭麗君</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段宜康</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尤美女</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吳秉叡</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l" fontAlgn="b"/>
                      <a:r>
                        <a:rPr lang="zh-TW" altLang="en-US" sz="1400" u="none" strike="noStrike" dirty="0" smtClean="0">
                          <a:effectLst/>
                          <a:latin typeface="微軟正黑體" panose="020B0604030504040204" pitchFamily="34" charset="-120"/>
                          <a:ea typeface="微軟正黑體" panose="020B0604030504040204" pitchFamily="34" charset="-120"/>
                        </a:rPr>
                        <a:t>薛淩</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*立委歷屆任期</a:t>
                      </a:r>
                      <a:r>
                        <a:rPr lang="en-US" altLang="zh-TW" sz="1400" u="none" strike="noStrike" dirty="0">
                          <a:effectLst/>
                          <a:latin typeface="微軟正黑體" panose="020B0604030504040204" pitchFamily="34" charset="-120"/>
                          <a:ea typeface="微軟正黑體" panose="020B0604030504040204" pitchFamily="34" charset="-120"/>
                        </a:rPr>
                        <a:t>(</a:t>
                      </a:r>
                      <a:r>
                        <a:rPr lang="zh-TW" altLang="en-US" sz="1400" u="none" strike="noStrike" dirty="0">
                          <a:effectLst/>
                          <a:latin typeface="微軟正黑體" panose="020B0604030504040204" pitchFamily="34" charset="-120"/>
                          <a:ea typeface="微軟正黑體" panose="020B0604030504040204" pitchFamily="34" charset="-120"/>
                        </a:rPr>
                        <a:t>數</a:t>
                      </a:r>
                      <a:r>
                        <a:rPr lang="en-US" altLang="zh-TW" sz="140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7</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法律主提案量</a:t>
                      </a:r>
                      <a:endParaRPr lang="zh-TW" altLang="en-US"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61</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80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42</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70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35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80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40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50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b="0"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法律全文主提案量</a:t>
                      </a:r>
                      <a:endParaRPr lang="zh-TW" altLang="en-US" sz="1400" b="0" i="0" u="none" strike="noStrike"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2</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18</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5</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9</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3</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4</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4</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1</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21</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2</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tx1"/>
                          </a:solidFill>
                          <a:effectLst/>
                          <a:latin typeface="微軟正黑體" panose="020B0604030504040204" pitchFamily="34" charset="-120"/>
                          <a:ea typeface="微軟正黑體" panose="020B0604030504040204" pitchFamily="34" charset="-120"/>
                        </a:rPr>
                        <a:t>0</a:t>
                      </a:r>
                      <a:endPar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法律部分條文修正提案量</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75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66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法律主提案通過量</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法律主提案通過率</a:t>
                      </a:r>
                      <a:r>
                        <a:rPr lang="en-US" altLang="zh-TW" sz="140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27</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b="0" u="none" strike="noStrike" dirty="0">
                          <a:solidFill>
                            <a:schemeClr val="bg2">
                              <a:lumMod val="10000"/>
                            </a:schemeClr>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口頭質詢筆數</a:t>
                      </a:r>
                      <a:endParaRPr lang="zh-TW" altLang="en-US" sz="1400" b="0" i="0" u="none" strike="noStrike" dirty="0">
                        <a:solidFill>
                          <a:schemeClr val="bg2">
                            <a:lumMod val="10000"/>
                          </a:schemeClr>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314</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198</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360</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284</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380</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253</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468</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415</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309</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409</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541</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279</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0" u="none" strike="noStrike" dirty="0">
                          <a:solidFill>
                            <a:schemeClr val="bg2">
                              <a:lumMod val="10000"/>
                            </a:schemeClr>
                          </a:solidFill>
                          <a:effectLst/>
                          <a:latin typeface="微軟正黑體" panose="020B0604030504040204" pitchFamily="34" charset="-120"/>
                          <a:ea typeface="微軟正黑體" panose="020B0604030504040204" pitchFamily="34" charset="-120"/>
                        </a:rPr>
                        <a:t>282</a:t>
                      </a:r>
                      <a:endParaRPr lang="en-US" altLang="zh-TW" sz="1400" b="0" i="0" u="none" strike="noStrike" dirty="0">
                        <a:solidFill>
                          <a:schemeClr val="bg2">
                            <a:lumMod val="10000"/>
                          </a:schemeClr>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所屬委員會口頭質詢次數</a:t>
                      </a:r>
                      <a:endParaRPr lang="zh-TW" altLang="en-US"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126</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219</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225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218</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213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225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267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241</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267</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214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194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跨委員會發言</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75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119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187</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120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136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174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71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投票議案棄權數</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法律全文主提案通過量</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法律全文主提案通過率</a:t>
                      </a:r>
                      <a:r>
                        <a:rPr lang="en-US" altLang="zh-TW" sz="1400" b="1"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a:t>
                      </a:r>
                      <a:endParaRPr lang="en-US" altLang="zh-TW" sz="1400" b="1" i="0" u="none" strike="noStrike"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23</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25</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24</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b="1" u="none" strike="noStrike" dirty="0">
                          <a:solidFill>
                            <a:srgbClr val="FF0000"/>
                          </a:solidFill>
                          <a:effectLst/>
                          <a:latin typeface="微軟正黑體" panose="020B0604030504040204" pitchFamily="34" charset="-120"/>
                          <a:ea typeface="微軟正黑體" panose="020B0604030504040204" pitchFamily="34" charset="-120"/>
                        </a:rPr>
                        <a:t>0</a:t>
                      </a:r>
                      <a:endParaRPr lang="en-US" altLang="zh-TW" sz="1400" b="1"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法律部分條文修正通過量</a:t>
                      </a:r>
                      <a:endParaRPr lang="zh-TW" altLang="en-US"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14</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11</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8</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r h="434848">
                <a:tc>
                  <a:txBody>
                    <a:bodyPr/>
                    <a:lstStyle/>
                    <a:p>
                      <a:pPr algn="l" fontAlgn="b"/>
                      <a:r>
                        <a:rPr lang="zh-TW" altLang="en-US" sz="1400" u="none" strike="noStrike" dirty="0">
                          <a:effectLst/>
                          <a:latin typeface="微軟正黑體" panose="020B0604030504040204" pitchFamily="34" charset="-120"/>
                          <a:ea typeface="微軟正黑體" panose="020B0604030504040204" pitchFamily="34" charset="-120"/>
                        </a:rPr>
                        <a:t>法律部分條文修正通過率</a:t>
                      </a:r>
                      <a:r>
                        <a:rPr lang="en-US" altLang="zh-TW" sz="140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33</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47</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29</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5</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10</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32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22</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c>
                  <a:txBody>
                    <a:bodyPr/>
                    <a:lstStyle/>
                    <a:p>
                      <a:pPr algn="r" fontAlgn="b"/>
                      <a:r>
                        <a:rPr lang="en-US" altLang="zh-TW" sz="1400" u="none" strike="noStrike" dirty="0">
                          <a:effectLst/>
                          <a:latin typeface="微軟正黑體" panose="020B0604030504040204" pitchFamily="34" charset="-120"/>
                          <a:ea typeface="微軟正黑體" panose="020B0604030504040204" pitchFamily="34" charset="-120"/>
                        </a:rPr>
                        <a:t>16</a:t>
                      </a:r>
                      <a:endParaRPr lang="en-US" altLang="zh-TW" sz="14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b"/>
                </a:tc>
              </a:tr>
            </a:tbl>
          </a:graphicData>
        </a:graphic>
      </p:graphicFrame>
    </p:spTree>
    <p:extLst>
      <p:ext uri="{BB962C8B-B14F-4D97-AF65-F5344CB8AC3E}">
        <p14:creationId xmlns:p14="http://schemas.microsoft.com/office/powerpoint/2010/main" val="1837524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42415" y="1840992"/>
            <a:ext cx="7399377" cy="3785652"/>
          </a:xfrm>
          <a:prstGeom prst="rect">
            <a:avLst/>
          </a:prstGeom>
        </p:spPr>
        <p:txBody>
          <a:bodyPr wrap="square">
            <a:spAutoFit/>
          </a:bodyPr>
          <a:lstStyle/>
          <a:p>
            <a:pPr marL="685800" indent="-685800">
              <a:buFont typeface="Wingdings" panose="05000000000000000000" pitchFamily="2" charset="2"/>
              <a:buChar char="Ø"/>
            </a:pPr>
            <a:r>
              <a:rPr lang="zh-TW" altLang="en-US" sz="4800" b="1" dirty="0" smtClean="0">
                <a:latin typeface="微軟正黑體" panose="020B0604030504040204" pitchFamily="34" charset="-120"/>
                <a:ea typeface="微軟正黑體" panose="020B0604030504040204" pitchFamily="34" charset="-120"/>
              </a:rPr>
              <a:t>法律主提案量</a:t>
            </a:r>
            <a:r>
              <a:rPr lang="en-US" altLang="zh-TW" sz="4800" b="1" dirty="0" smtClean="0">
                <a:latin typeface="微軟正黑體" panose="020B0604030504040204" pitchFamily="34" charset="-120"/>
                <a:ea typeface="微軟正黑體" panose="020B0604030504040204" pitchFamily="34" charset="-120"/>
              </a:rPr>
              <a:t/>
            </a:r>
            <a:br>
              <a:rPr lang="en-US" altLang="zh-TW" sz="4800" b="1" dirty="0" smtClean="0">
                <a:latin typeface="微軟正黑體" panose="020B0604030504040204" pitchFamily="34" charset="-120"/>
                <a:ea typeface="微軟正黑體" panose="020B0604030504040204" pitchFamily="34" charset="-120"/>
              </a:rPr>
            </a:br>
            <a:endParaRPr lang="en-US" altLang="zh-TW" sz="4800" b="1" dirty="0" smtClean="0">
              <a:latin typeface="微軟正黑體" panose="020B0604030504040204" pitchFamily="34" charset="-120"/>
              <a:ea typeface="微軟正黑體" panose="020B0604030504040204" pitchFamily="34" charset="-120"/>
            </a:endParaRPr>
          </a:p>
          <a:p>
            <a:pPr marL="685800" indent="-685800">
              <a:buFont typeface="Wingdings" panose="05000000000000000000" pitchFamily="2" charset="2"/>
              <a:buChar char="Ø"/>
            </a:pPr>
            <a:r>
              <a:rPr lang="zh-TW" altLang="en-US" sz="4800" b="1" dirty="0" smtClean="0">
                <a:latin typeface="微軟正黑體" panose="020B0604030504040204" pitchFamily="34" charset="-120"/>
                <a:ea typeface="微軟正黑體" panose="020B0604030504040204" pitchFamily="34" charset="-120"/>
              </a:rPr>
              <a:t>法律全文主提案通過率</a:t>
            </a:r>
            <a:r>
              <a:rPr lang="en-US" altLang="zh-TW" sz="4800" b="1" dirty="0" smtClean="0">
                <a:latin typeface="微軟正黑體" panose="020B0604030504040204" pitchFamily="34" charset="-120"/>
                <a:ea typeface="微軟正黑體" panose="020B0604030504040204" pitchFamily="34" charset="-120"/>
              </a:rPr>
              <a:t/>
            </a:r>
            <a:br>
              <a:rPr lang="en-US" altLang="zh-TW" sz="4800" b="1" dirty="0" smtClean="0">
                <a:latin typeface="微軟正黑體" panose="020B0604030504040204" pitchFamily="34" charset="-120"/>
                <a:ea typeface="微軟正黑體" panose="020B0604030504040204" pitchFamily="34" charset="-120"/>
              </a:rPr>
            </a:br>
            <a:endParaRPr lang="en-US" altLang="zh-TW" sz="4800" b="1" dirty="0">
              <a:latin typeface="微軟正黑體" panose="020B0604030504040204" pitchFamily="34" charset="-120"/>
              <a:ea typeface="微軟正黑體" panose="020B0604030504040204" pitchFamily="34" charset="-120"/>
            </a:endParaRPr>
          </a:p>
          <a:p>
            <a:pPr marL="685800" indent="-685800">
              <a:buFont typeface="Wingdings" panose="05000000000000000000" pitchFamily="2" charset="2"/>
              <a:buChar char="Ø"/>
            </a:pPr>
            <a:r>
              <a:rPr lang="zh-TW" altLang="en-US" sz="4800" b="1" dirty="0" smtClean="0">
                <a:latin typeface="微軟正黑體" panose="020B0604030504040204" pitchFamily="34" charset="-120"/>
                <a:ea typeface="微軟正黑體" panose="020B0604030504040204" pitchFamily="34" charset="-120"/>
              </a:rPr>
              <a:t>委員會口頭質詢次數</a:t>
            </a:r>
            <a:endParaRPr lang="zh-TW" altLang="en-US" sz="4800" b="1" dirty="0">
              <a:latin typeface="微軟正黑體" panose="020B0604030504040204" pitchFamily="34" charset="-120"/>
              <a:ea typeface="微軟正黑體" panose="020B0604030504040204" pitchFamily="34" charset="-120"/>
            </a:endParaRPr>
          </a:p>
        </p:txBody>
      </p:sp>
      <p:sp>
        <p:nvSpPr>
          <p:cNvPr id="3" name="矩形 2"/>
          <p:cNvSpPr/>
          <p:nvPr/>
        </p:nvSpPr>
        <p:spPr>
          <a:xfrm>
            <a:off x="842415" y="463588"/>
            <a:ext cx="5394425" cy="954107"/>
          </a:xfrm>
          <a:prstGeom prst="rect">
            <a:avLst/>
          </a:prstGeom>
        </p:spPr>
        <p:txBody>
          <a:bodyPr wrap="none">
            <a:spAutoFit/>
          </a:bodyPr>
          <a:lstStyle/>
          <a:p>
            <a:pPr lvl="0"/>
            <a:r>
              <a:rPr lang="zh-TW" altLang="en-US" sz="5600" b="1" u="sng" dirty="0" smtClean="0">
                <a:solidFill>
                  <a:srgbClr val="FFC000"/>
                </a:solidFill>
                <a:latin typeface="微軟正黑體" panose="020B0604030504040204" pitchFamily="34" charset="-120"/>
                <a:ea typeface="微軟正黑體" panose="020B0604030504040204" pitchFamily="34" charset="-120"/>
              </a:rPr>
              <a:t>選</a:t>
            </a:r>
            <a:r>
              <a:rPr lang="zh-TW" altLang="en-US" sz="5600" b="1" u="sng" dirty="0">
                <a:solidFill>
                  <a:srgbClr val="FFC000"/>
                </a:solidFill>
                <a:latin typeface="微軟正黑體" panose="020B0604030504040204" pitchFamily="34" charset="-120"/>
                <a:ea typeface="微軟正黑體" panose="020B0604030504040204" pitchFamily="34" charset="-120"/>
              </a:rPr>
              <a:t>擇</a:t>
            </a:r>
            <a:r>
              <a:rPr lang="zh-TW" altLang="en-US" sz="5600" b="1" u="sng" dirty="0" smtClean="0">
                <a:solidFill>
                  <a:srgbClr val="FFC000"/>
                </a:solidFill>
                <a:latin typeface="微軟正黑體" panose="020B0604030504040204" pitchFamily="34" charset="-120"/>
                <a:ea typeface="微軟正黑體" panose="020B0604030504040204" pitchFamily="34" charset="-120"/>
              </a:rPr>
              <a:t>之觀察指標</a:t>
            </a:r>
            <a:r>
              <a:rPr lang="en-US" altLang="zh-TW" sz="5600" b="1" u="sng" dirty="0" smtClean="0">
                <a:solidFill>
                  <a:srgbClr val="FFC000"/>
                </a:solidFill>
                <a:latin typeface="微軟正黑體" panose="020B0604030504040204" pitchFamily="34" charset="-120"/>
                <a:ea typeface="微軟正黑體" panose="020B0604030504040204" pitchFamily="34" charset="-120"/>
              </a:rPr>
              <a:t>:</a:t>
            </a:r>
            <a:endParaRPr lang="zh-TW" altLang="en-US" sz="5600" b="1" u="sng" dirty="0">
              <a:solidFill>
                <a:srgbClr val="FFC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813485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70560" y="304800"/>
            <a:ext cx="11058144" cy="6956108"/>
          </a:xfrm>
          <a:prstGeom prst="rect">
            <a:avLst/>
          </a:prstGeom>
        </p:spPr>
        <p:txBody>
          <a:bodyPr wrap="square">
            <a:spAutoFit/>
          </a:bodyPr>
          <a:lstStyle/>
          <a:p>
            <a:r>
              <a:rPr lang="zh-TW" altLang="en-US" sz="2800" dirty="0" smtClean="0">
                <a:latin typeface="微軟正黑體" panose="020B0604030504040204" pitchFamily="34" charset="-120"/>
                <a:ea typeface="微軟正黑體" panose="020B0604030504040204" pitchFamily="34" charset="-120"/>
              </a:rPr>
              <a:t>立委主要問政方式有質詢及法案</a:t>
            </a:r>
            <a:r>
              <a:rPr lang="en-US" altLang="zh-TW"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含預算案</a:t>
            </a:r>
            <a:r>
              <a:rPr lang="en-US" altLang="zh-TW"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審議。</a:t>
            </a:r>
          </a:p>
          <a:p>
            <a:r>
              <a:rPr lang="zh-TW" altLang="en-US" sz="2800" dirty="0" smtClean="0">
                <a:latin typeface="微軟正黑體" panose="020B0604030504040204" pitchFamily="34" charset="-120"/>
                <a:ea typeface="微軟正黑體" panose="020B0604030504040204" pitchFamily="34" charset="-120"/>
              </a:rPr>
              <a:t>首先，法案審查最能凸顯委員專業問政。</a:t>
            </a:r>
          </a:p>
          <a:p>
            <a:r>
              <a:rPr lang="zh-TW" altLang="en-US" sz="2800" dirty="0" smtClean="0">
                <a:latin typeface="微軟正黑體" panose="020B0604030504040204" pitchFamily="34" charset="-120"/>
                <a:ea typeface="微軟正黑體" panose="020B0604030504040204" pitchFamily="34" charset="-120"/>
              </a:rPr>
              <a:t>依照立法院提案的潛規則或慣例，一部法案的提案有載明提案人與連署人，若某提案上名列三位提案人，通常只有第一位才是真正的主提案人，由於該立委對該部法案提出的貢獻最多，故應以法律主提案量作為正面的立委評鑑指標，方能達到確實表彰的效果。</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b="1" u="sng"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rPr>
              <a:t> 法律主提案量</a:t>
            </a:r>
            <a:br>
              <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rPr>
            </a:br>
            <a:endPar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endParaRPr>
          </a:p>
          <a:p>
            <a:r>
              <a:rPr lang="zh-TW" altLang="en-US" sz="2800" dirty="0" smtClean="0">
                <a:latin typeface="微軟正黑體" panose="020B0604030504040204" pitchFamily="34" charset="-120"/>
                <a:ea typeface="微軟正黑體" panose="020B0604030504040204" pitchFamily="34" charset="-120"/>
              </a:rPr>
              <a:t>而法案審查應兼顧量與質。質包括法律全文的主提案，因為其修法範圍大，難度高於部分條文修正案。另一可顯現質的指標是通過率，顯示委員有追蹤和協調法案的能力，而非僅提案，著重提案數目而已。</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b="1" u="sng"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rPr>
              <a:t>法律全文主提案通過率</a:t>
            </a:r>
            <a:br>
              <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rPr>
            </a:br>
            <a:endPar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endParaRPr>
          </a:p>
          <a:p>
            <a:endParaRPr lang="zh-TW" altLang="en-US" sz="2800" dirty="0"/>
          </a:p>
        </p:txBody>
      </p:sp>
    </p:spTree>
    <p:extLst>
      <p:ext uri="{BB962C8B-B14F-4D97-AF65-F5344CB8AC3E}">
        <p14:creationId xmlns:p14="http://schemas.microsoft.com/office/powerpoint/2010/main" val="1738759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43712" y="758643"/>
            <a:ext cx="10777728" cy="3539430"/>
          </a:xfrm>
          <a:prstGeom prst="rect">
            <a:avLst/>
          </a:prstGeom>
        </p:spPr>
        <p:txBody>
          <a:bodyPr wrap="square">
            <a:spAutoFit/>
          </a:bodyPr>
          <a:lstStyle/>
          <a:p>
            <a:endParaRPr lang="en-US" altLang="zh-TW" sz="2800" dirty="0" smtClean="0">
              <a:latin typeface="微軟正黑體" panose="020B0604030504040204" pitchFamily="34" charset="-120"/>
              <a:ea typeface="微軟正黑體" panose="020B0604030504040204" pitchFamily="34" charset="-120"/>
            </a:endParaRPr>
          </a:p>
          <a:p>
            <a:endParaRPr lang="zh-TW" altLang="en-US" sz="2800" dirty="0" smtClean="0">
              <a:latin typeface="微軟正黑體" panose="020B0604030504040204" pitchFamily="34" charset="-120"/>
              <a:ea typeface="微軟正黑體" panose="020B0604030504040204" pitchFamily="34" charset="-120"/>
            </a:endParaRPr>
          </a:p>
          <a:p>
            <a:r>
              <a:rPr lang="zh-TW" altLang="en-US" sz="2800" dirty="0" smtClean="0">
                <a:latin typeface="微軟正黑體" panose="020B0604030504040204" pitchFamily="34" charset="-120"/>
                <a:ea typeface="微軟正黑體" panose="020B0604030504040204" pitchFamily="34" charset="-120"/>
              </a:rPr>
              <a:t>口頭質詢分委員會及跨委員會</a:t>
            </a:r>
            <a:r>
              <a:rPr lang="en-US" altLang="zh-TW"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非委員所屬委員會</a:t>
            </a:r>
            <a:r>
              <a:rPr lang="en-US" altLang="zh-TW"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兩種。由於成立委員會目的是希望委員專業問政，故在所屬委員會的質詢應較跨委員會重要，故評量指標採所屬委員會口頭質詢次數。</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en-US" altLang="zh-TW" sz="2800" b="1" u="sng"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u="sng" dirty="0" smtClean="0">
                <a:latin typeface="微軟正黑體" panose="020B0604030504040204" pitchFamily="34" charset="-120"/>
                <a:ea typeface="微軟正黑體" panose="020B0604030504040204" pitchFamily="34" charset="-120"/>
                <a:sym typeface="Wingdings" panose="05000000000000000000" pitchFamily="2" charset="2"/>
              </a:rPr>
              <a:t> 委員會口頭質詢次數</a:t>
            </a:r>
          </a:p>
          <a:p>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50881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306" y="919721"/>
            <a:ext cx="11118134" cy="3939540"/>
          </a:xfrm>
          <a:prstGeom prst="rect">
            <a:avLst/>
          </a:prstGeom>
        </p:spPr>
        <p:txBody>
          <a:bodyPr wrap="square">
            <a:spAutoFit/>
          </a:bodyPr>
          <a:lstStyle/>
          <a:p>
            <a:pPr algn="ctr"/>
            <a:r>
              <a:rPr lang="zh-TW" altLang="en-US" sz="5400" b="1" dirty="0" smtClean="0">
                <a:solidFill>
                  <a:srgbClr val="FF0000"/>
                </a:solidFill>
                <a:latin typeface="微軟正黑體" panose="020B0604030504040204" pitchFamily="34" charset="-120"/>
                <a:ea typeface="微軟正黑體" panose="020B0604030504040204" pitchFamily="34" charset="-120"/>
              </a:rPr>
              <a:t>*</a:t>
            </a:r>
            <a:r>
              <a:rPr lang="en-US" altLang="zh-TW" sz="5400" b="1" dirty="0" smtClean="0">
                <a:solidFill>
                  <a:srgbClr val="FF0000"/>
                </a:solidFill>
                <a:latin typeface="微軟正黑體" panose="020B0604030504040204" pitchFamily="34" charset="-120"/>
                <a:ea typeface="微軟正黑體" panose="020B0604030504040204" pitchFamily="34" charset="-120"/>
              </a:rPr>
              <a:t>outlier</a:t>
            </a:r>
          </a:p>
          <a:p>
            <a:pPr algn="ct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an</a:t>
            </a: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 </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extreme</a:t>
            </a: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 </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deviation</a:t>
            </a: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 </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from</a:t>
            </a: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 </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the</a:t>
            </a:r>
            <a:r>
              <a:rPr lang="zh-CN" altLang="en-US" sz="3600" b="1" dirty="0" smtClean="0">
                <a:solidFill>
                  <a:schemeClr val="bg1">
                    <a:lumMod val="95000"/>
                  </a:schemeClr>
                </a:solidFill>
                <a:latin typeface="微軟正黑體" panose="020B0604030504040204" pitchFamily="34" charset="-120"/>
                <a:ea typeface="微軟正黑體" panose="020B0604030504040204" pitchFamily="34" charset="-120"/>
              </a:rPr>
              <a:t> </a:t>
            </a:r>
            <a:r>
              <a:rPr lang="en-US" altLang="zh-CN" sz="3600" b="1" dirty="0" smtClean="0">
                <a:solidFill>
                  <a:schemeClr val="bg1">
                    <a:lumMod val="95000"/>
                  </a:schemeClr>
                </a:solidFill>
                <a:latin typeface="微軟正黑體" panose="020B0604030504040204" pitchFamily="34" charset="-120"/>
                <a:ea typeface="微軟正黑體" panose="020B0604030504040204" pitchFamily="34" charset="-120"/>
              </a:rPr>
              <a:t>mean)</a:t>
            </a:r>
            <a:endParaRPr lang="en-US" altLang="zh-TW" sz="3600" b="1" dirty="0" smtClean="0">
              <a:solidFill>
                <a:schemeClr val="bg1">
                  <a:lumMod val="95000"/>
                </a:schemeClr>
              </a:solidFill>
              <a:latin typeface="微軟正黑體" panose="020B0604030504040204" pitchFamily="34" charset="-120"/>
              <a:ea typeface="微軟正黑體" panose="020B0604030504040204" pitchFamily="34" charset="-120"/>
            </a:endParaRPr>
          </a:p>
          <a:p>
            <a:pPr algn="ctr"/>
            <a:endParaRPr lang="en-US" altLang="zh-TW" sz="4400" b="1" dirty="0" smtClean="0">
              <a:latin typeface="微軟正黑體" panose="020B0604030504040204" pitchFamily="34" charset="-120"/>
              <a:ea typeface="微軟正黑體" panose="020B0604030504040204" pitchFamily="34" charset="-120"/>
            </a:endParaRPr>
          </a:p>
          <a:p>
            <a:endParaRPr lang="en-US" altLang="zh-TW" sz="2000" b="1" dirty="0">
              <a:latin typeface="微軟正黑體" panose="020B0604030504040204" pitchFamily="34" charset="-120"/>
              <a:ea typeface="微軟正黑體" panose="020B0604030504040204" pitchFamily="34" charset="-120"/>
            </a:endParaRPr>
          </a:p>
          <a:p>
            <a:r>
              <a:rPr lang="zh-TW" altLang="en-US" sz="2400" b="1" dirty="0" smtClean="0">
                <a:latin typeface="微軟正黑體" panose="020B0604030504040204" pitchFamily="34" charset="-120"/>
                <a:ea typeface="微軟正黑體" panose="020B0604030504040204" pitchFamily="34" charset="-120"/>
              </a:rPr>
              <a:t>國民黨王金平（院長）、洪秀柱（副院長）兩位立委</a:t>
            </a:r>
            <a:r>
              <a:rPr lang="zh-TW" altLang="en-US" sz="2400" dirty="0">
                <a:latin typeface="微軟正黑體" panose="020B0604030504040204" pitchFamily="34" charset="-120"/>
                <a:ea typeface="微軟正黑體" panose="020B0604030504040204" pitchFamily="34" charset="-120"/>
              </a:rPr>
              <a:t>在以上三種觀察指標之數據皆為</a:t>
            </a:r>
            <a:r>
              <a:rPr lang="en-US" altLang="zh-TW" sz="2400" dirty="0" smtClean="0">
                <a:latin typeface="微軟正黑體" panose="020B0604030504040204" pitchFamily="34" charset="-120"/>
                <a:ea typeface="微軟正黑體" panose="020B0604030504040204" pitchFamily="34" charset="-120"/>
              </a:rPr>
              <a:t>0</a:t>
            </a:r>
            <a:r>
              <a:rPr lang="zh-CN" altLang="en-US" sz="2400" dirty="0" smtClean="0">
                <a:latin typeface="微軟正黑體" panose="020B0604030504040204" pitchFamily="34" charset="-120"/>
                <a:ea typeface="微軟正黑體" panose="020B0604030504040204" pitchFamily="34" charset="-120"/>
              </a:rPr>
              <a:t>，</a:t>
            </a:r>
            <a:r>
              <a:rPr lang="zh-CN" altLang="en-US" sz="2400" b="1" dirty="0" smtClean="0">
                <a:latin typeface="微軟正黑體" panose="020B0604030504040204" pitchFamily="34" charset="-120"/>
                <a:ea typeface="微軟正黑體" panose="020B0604030504040204" pitchFamily="34" charset="-120"/>
              </a:rPr>
              <a:t>分析原因可能是：</a:t>
            </a:r>
            <a:endParaRPr lang="zh-TW" altLang="en-US" sz="2400" b="1" dirty="0" smtClean="0">
              <a:latin typeface="微軟正黑體" panose="020B0604030504040204" pitchFamily="34" charset="-120"/>
              <a:ea typeface="微軟正黑體" panose="020B0604030504040204" pitchFamily="34" charset="-120"/>
            </a:endParaRPr>
          </a:p>
          <a:p>
            <a:r>
              <a:rPr lang="zh-CN" altLang="en-US" sz="2400" dirty="0" smtClean="0">
                <a:latin typeface="微軟正黑體" panose="020B0604030504040204" pitchFamily="34" charset="-120"/>
                <a:ea typeface="微軟正黑體" panose="020B0604030504040204" pitchFamily="34" charset="-120"/>
              </a:rPr>
              <a:t>       </a:t>
            </a:r>
            <a:r>
              <a:rPr lang="zh-TW" altLang="en-US" sz="2400" dirty="0" smtClean="0">
                <a:latin typeface="微軟正黑體" panose="020B0604030504040204" pitchFamily="34" charset="-120"/>
                <a:ea typeface="微軟正黑體" panose="020B0604030504040204" pitchFamily="34" charset="-120"/>
              </a:rPr>
              <a:t>院長、副院長、黨團幹部，他們除了立委身分，更身兼了國會運作黨政間斡旋潤滑的主要任務，他們在國會的主要貢獻無法反應在這些量化指標的數字帳面上。</a:t>
            </a:r>
            <a:endParaRPr lang="zh-TW" altLang="en-US" sz="2400" dirty="0">
              <a:latin typeface="微軟正黑體" panose="020B0604030504040204" pitchFamily="34" charset="-120"/>
              <a:ea typeface="微軟正黑體" panose="020B0604030504040204" pitchFamily="34" charset="-120"/>
            </a:endParaRPr>
          </a:p>
        </p:txBody>
      </p:sp>
      <p:sp>
        <p:nvSpPr>
          <p:cNvPr id="3" name="矩形 2"/>
          <p:cNvSpPr/>
          <p:nvPr/>
        </p:nvSpPr>
        <p:spPr>
          <a:xfrm>
            <a:off x="4331693" y="5425440"/>
            <a:ext cx="3261360" cy="461665"/>
          </a:xfrm>
          <a:prstGeom prst="rect">
            <a:avLst/>
          </a:prstGeom>
        </p:spPr>
        <p:txBody>
          <a:bodyPr wrap="square">
            <a:spAutoFit/>
          </a:bodyPr>
          <a:lstStyle/>
          <a:p>
            <a:r>
              <a:rPr lang="en-US" altLang="zh-TW" sz="2400" b="1" dirty="0">
                <a:latin typeface="微軟正黑體" panose="020B0604030504040204" pitchFamily="34" charset="-120"/>
                <a:ea typeface="微軟正黑體" panose="020B0604030504040204" pitchFamily="34" charset="-120"/>
                <a:sym typeface="Wingdings" panose="05000000000000000000" pitchFamily="2" charset="2"/>
              </a:rPr>
              <a:t>∴</a:t>
            </a:r>
            <a:r>
              <a:rPr lang="zh-CN" altLang="en-US" sz="24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2400" b="1" dirty="0" smtClean="0">
                <a:latin typeface="微軟正黑體" panose="020B0604030504040204" pitchFamily="34" charset="-120"/>
                <a:ea typeface="微軟正黑體" panose="020B0604030504040204" pitchFamily="34" charset="-120"/>
              </a:rPr>
              <a:t>去掉</a:t>
            </a:r>
            <a:r>
              <a:rPr lang="zh-CN" altLang="en-US" sz="2400" b="1" dirty="0" smtClean="0">
                <a:latin typeface="微軟正黑體" panose="020B0604030504040204" pitchFamily="34" charset="-120"/>
                <a:ea typeface="微軟正黑體" panose="020B0604030504040204" pitchFamily="34" charset="-120"/>
              </a:rPr>
              <a:t>他們</a:t>
            </a:r>
            <a:r>
              <a:rPr lang="zh-TW" altLang="en-US" sz="2400" b="1" dirty="0" smtClean="0">
                <a:latin typeface="微軟正黑體" panose="020B0604030504040204" pitchFamily="34" charset="-120"/>
                <a:ea typeface="微軟正黑體" panose="020B0604030504040204" pitchFamily="34" charset="-120"/>
              </a:rPr>
              <a:t>的</a:t>
            </a:r>
            <a:r>
              <a:rPr lang="zh-CN" altLang="en-US" sz="2400" b="1" dirty="0" smtClean="0">
                <a:latin typeface="微軟正黑體" panose="020B0604030504040204" pitchFamily="34" charset="-120"/>
                <a:ea typeface="微軟正黑體" panose="020B0604030504040204" pitchFamily="34" charset="-120"/>
              </a:rPr>
              <a:t>數據</a:t>
            </a:r>
            <a:endParaRPr lang="en-US" altLang="zh-CN" sz="24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70040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7091" y="379435"/>
            <a:ext cx="5394425" cy="954107"/>
          </a:xfrm>
          <a:prstGeom prst="rect">
            <a:avLst/>
          </a:prstGeom>
        </p:spPr>
        <p:txBody>
          <a:bodyPr wrap="none">
            <a:spAutoFit/>
          </a:bodyPr>
          <a:lstStyle/>
          <a:p>
            <a:pPr lvl="0"/>
            <a:r>
              <a:rPr lang="zh-TW" altLang="en-US" sz="5600" b="1" u="sng" dirty="0" smtClean="0">
                <a:solidFill>
                  <a:srgbClr val="FFC000"/>
                </a:solidFill>
                <a:latin typeface="微軟正黑體" panose="020B0604030504040204" pitchFamily="34" charset="-120"/>
                <a:ea typeface="微軟正黑體" panose="020B0604030504040204" pitchFamily="34" charset="-120"/>
              </a:rPr>
              <a:t>指標比較之結果</a:t>
            </a:r>
            <a:r>
              <a:rPr lang="en-US" altLang="zh-TW" sz="5600" b="1" u="sng" dirty="0" smtClean="0">
                <a:solidFill>
                  <a:srgbClr val="FFC000"/>
                </a:solidFill>
                <a:latin typeface="微軟正黑體" panose="020B0604030504040204" pitchFamily="34" charset="-120"/>
                <a:ea typeface="微軟正黑體" panose="020B0604030504040204" pitchFamily="34" charset="-120"/>
              </a:rPr>
              <a:t>:</a:t>
            </a:r>
            <a:endParaRPr lang="zh-TW" altLang="en-US" sz="5600" b="1" u="sng" dirty="0">
              <a:solidFill>
                <a:srgbClr val="FFC000"/>
              </a:solidFill>
              <a:latin typeface="微軟正黑體" panose="020B0604030504040204" pitchFamily="34" charset="-120"/>
              <a:ea typeface="微軟正黑體" panose="020B0604030504040204" pitchFamily="34" charset="-120"/>
            </a:endParaRPr>
          </a:p>
        </p:txBody>
      </p:sp>
      <p:sp>
        <p:nvSpPr>
          <p:cNvPr id="3" name="矩形 2"/>
          <p:cNvSpPr/>
          <p:nvPr/>
        </p:nvSpPr>
        <p:spPr>
          <a:xfrm>
            <a:off x="497090" y="1676400"/>
            <a:ext cx="11243805" cy="6063198"/>
          </a:xfrm>
          <a:prstGeom prst="rect">
            <a:avLst/>
          </a:prstGeom>
        </p:spPr>
        <p:txBody>
          <a:bodyPr wrap="square">
            <a:spAutoFit/>
          </a:bodyPr>
          <a:lstStyle/>
          <a:p>
            <a:r>
              <a:rPr lang="zh-TW" altLang="en-US" sz="3200" b="1" dirty="0" smtClean="0">
                <a:latin typeface="微軟正黑體" panose="020B0604030504040204" pitchFamily="34" charset="-120"/>
                <a:ea typeface="微軟正黑體" panose="020B0604030504040204" pitchFamily="34" charset="-120"/>
              </a:rPr>
              <a:t>法律主提案量</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smtClean="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國民黨 </a:t>
            </a:r>
            <a:r>
              <a:rPr lang="en-US" altLang="zh-TW" sz="3200" b="1" dirty="0" smtClean="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347</a:t>
            </a:r>
            <a:r>
              <a:rPr lang="zh-TW" altLang="en-US" sz="3200" b="1" dirty="0" smtClean="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案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VS</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民進黨 </a:t>
            </a:r>
            <a:r>
              <a:rPr lang="en-US" altLang="zh-TW"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547</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案</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勝</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p>
          <a:p>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               </a:t>
            </a:r>
            <a:r>
              <a:rPr lang="zh-CN"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平均值：</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國民黨 </a:t>
            </a:r>
            <a:r>
              <a:rPr lang="en-US" altLang="zh-CN"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27</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案 </a:t>
            </a:r>
            <a:r>
              <a:rPr lang="zh-TW" altLang="en-US" sz="3200" b="1" dirty="0" smtClean="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VS</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民進黨 </a:t>
            </a:r>
            <a:r>
              <a:rPr lang="en-US" altLang="zh-CN"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42</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案</a:t>
            </a:r>
            <a:r>
              <a:rPr lang="en-US" altLang="zh-TW"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勝</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b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br>
            <a:r>
              <a:rPr lang="zh-TW" altLang="en-US"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其中</a:t>
            </a:r>
            <a:r>
              <a:rPr lang="zh-TW" altLang="en-US" sz="3200" b="1" u="sng" dirty="0" smtClean="0">
                <a:latin typeface="微軟正黑體" panose="020B0604030504040204" pitchFamily="34" charset="-120"/>
                <a:ea typeface="微軟正黑體" panose="020B0604030504040204" pitchFamily="34" charset="-120"/>
                <a:sym typeface="Wingdings" panose="05000000000000000000" pitchFamily="2" charset="2"/>
              </a:rPr>
              <a:t>法律全文主提案量</a:t>
            </a:r>
            <a:r>
              <a:rPr lang="en-US" altLang="zh-TW" sz="3200" b="1" dirty="0" smtClean="0">
                <a:latin typeface="微軟正黑體" panose="020B0604030504040204" pitchFamily="34" charset="-120"/>
                <a:ea typeface="微軟正黑體" panose="020B0604030504040204" pitchFamily="34" charset="-120"/>
                <a:sym typeface="Wingdings" pitchFamily="2" charset="2"/>
              </a:rPr>
              <a: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國民黨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39</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案 </a:t>
            </a:r>
            <a:r>
              <a:rPr lang="en-US" altLang="zh-TW" sz="36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&lt;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民進黨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70</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案</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latin typeface="微軟正黑體" panose="020B0604030504040204" pitchFamily="34" charset="-120"/>
                <a:ea typeface="微軟正黑體" panose="020B0604030504040204" pitchFamily="34" charset="-120"/>
              </a:rPr>
              <a:t/>
            </a:r>
            <a:br>
              <a:rPr lang="zh-TW" altLang="en-US" sz="3200" b="1" dirty="0" smtClean="0">
                <a:latin typeface="微軟正黑體" panose="020B0604030504040204" pitchFamily="34" charset="-120"/>
                <a:ea typeface="微軟正黑體" panose="020B0604030504040204" pitchFamily="34" charset="-120"/>
              </a:rPr>
            </a:br>
            <a:endParaRPr lang="zh-TW" altLang="en-US" sz="3200" b="1" dirty="0" smtClean="0">
              <a:latin typeface="微軟正黑體" panose="020B0604030504040204" pitchFamily="34" charset="-120"/>
              <a:ea typeface="微軟正黑體" panose="020B0604030504040204" pitchFamily="34" charset="-120"/>
            </a:endParaRPr>
          </a:p>
          <a:p>
            <a:r>
              <a:rPr lang="zh-TW" altLang="en-US" sz="3200" b="1" dirty="0" smtClean="0">
                <a:latin typeface="微軟正黑體" panose="020B0604030504040204" pitchFamily="34" charset="-120"/>
                <a:ea typeface="微軟正黑體" panose="020B0604030504040204" pitchFamily="34" charset="-120"/>
              </a:rPr>
              <a:t>法律全文主提案通過率</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國民黨 </a:t>
            </a:r>
            <a:r>
              <a:rPr lang="en-US" altLang="zh-CN"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18</a:t>
            </a:r>
            <a:r>
              <a:rPr lang="en-US" altLang="zh-TW"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a:t>
            </a:r>
            <a:r>
              <a:rPr lang="en-US" altLang="zh-TW"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勝</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VS</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民進黨 </a:t>
            </a:r>
            <a:r>
              <a:rPr lang="en-US" altLang="zh-CN"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14</a:t>
            </a:r>
            <a:r>
              <a:rPr lang="en-US" altLang="zh-TW"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a:t>
            </a:r>
          </a:p>
          <a:p>
            <a:r>
              <a:rPr lang="zh-CN" altLang="en-US" sz="3200" dirty="0" smtClean="0"/>
              <a:t>（兩黨所有不分區立委的全文主</a:t>
            </a:r>
            <a:r>
              <a:rPr lang="zh-CN" altLang="en-US" sz="3200" dirty="0"/>
              <a:t>提案量</a:t>
            </a:r>
            <a:r>
              <a:rPr lang="en-US" altLang="zh-CN" sz="3200" dirty="0"/>
              <a:t>/</a:t>
            </a:r>
            <a:r>
              <a:rPr lang="zh-CN" altLang="en-US" sz="3200" dirty="0" smtClean="0"/>
              <a:t>全文主提案通過量）</a:t>
            </a:r>
            <a:r>
              <a:rPr lang="zh-TW" altLang="en-US" sz="3200" b="1" dirty="0" smtClean="0">
                <a:solidFill>
                  <a:srgbClr val="92D050"/>
                </a:solidFill>
                <a:latin typeface="微軟正黑體" panose="020B0604030504040204" pitchFamily="34" charset="-120"/>
                <a:ea typeface="微軟正黑體" panose="020B0604030504040204" pitchFamily="34" charset="-120"/>
              </a:rPr>
              <a:t/>
            </a:r>
            <a:br>
              <a:rPr lang="zh-TW" altLang="en-US" sz="3200" b="1" dirty="0" smtClean="0">
                <a:solidFill>
                  <a:srgbClr val="92D050"/>
                </a:solidFill>
                <a:latin typeface="微軟正黑體" panose="020B0604030504040204" pitchFamily="34" charset="-120"/>
                <a:ea typeface="微軟正黑體" panose="020B0604030504040204" pitchFamily="34" charset="-120"/>
              </a:rPr>
            </a:br>
            <a:endParaRPr lang="zh-TW" altLang="en-US" sz="3200" b="1" dirty="0" smtClean="0">
              <a:solidFill>
                <a:srgbClr val="92D050"/>
              </a:solidFill>
              <a:latin typeface="微軟正黑體" panose="020B0604030504040204" pitchFamily="34" charset="-120"/>
              <a:ea typeface="微軟正黑體" panose="020B0604030504040204" pitchFamily="34" charset="-120"/>
            </a:endParaRPr>
          </a:p>
          <a:p>
            <a:r>
              <a:rPr lang="zh-TW" altLang="en-US" sz="3200" b="1" dirty="0" smtClean="0">
                <a:latin typeface="微軟正黑體" panose="020B0604030504040204" pitchFamily="34" charset="-120"/>
                <a:ea typeface="微軟正黑體" panose="020B0604030504040204" pitchFamily="34" charset="-120"/>
              </a:rPr>
              <a:t>委員會口頭質詢次數</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國民黨 </a:t>
            </a:r>
            <a:r>
              <a:rPr lang="en-US" altLang="zh-TW"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2540</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次 </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VS </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民進黨 </a:t>
            </a:r>
            <a:r>
              <a:rPr lang="en-US" altLang="zh-TW"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2901</a:t>
            </a:r>
            <a:r>
              <a:rPr lang="zh-TW" altLang="en-US"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次</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勝</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p>
          <a:p>
            <a:r>
              <a:rPr lang="zh-CN"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平均值</a:t>
            </a:r>
            <a:r>
              <a:rPr lang="zh-CN" altLang="en-US" sz="3200" b="1"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國民黨 </a:t>
            </a:r>
            <a:r>
              <a:rPr lang="en-US" altLang="zh-CN"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195</a:t>
            </a:r>
            <a:r>
              <a:rPr lang="zh-TW" altLang="en-US" sz="3200" b="1" dirty="0">
                <a:solidFill>
                  <a:srgbClr val="00B0F0"/>
                </a:solidFill>
                <a:latin typeface="微軟正黑體" panose="020B0604030504040204" pitchFamily="34" charset="-120"/>
                <a:ea typeface="微軟正黑體" panose="020B0604030504040204" pitchFamily="34" charset="-120"/>
                <a:sym typeface="Wingdings" panose="05000000000000000000" pitchFamily="2" charset="2"/>
              </a:rPr>
              <a:t>次</a:t>
            </a:r>
            <a:r>
              <a:rPr lang="en-US" altLang="zh-TW" sz="3200" b="1" dirty="0" smtClean="0">
                <a:latin typeface="微軟正黑體" panose="020B0604030504040204" pitchFamily="34" charset="-120"/>
                <a:ea typeface="微軟正黑體" panose="020B0604030504040204" pitchFamily="34" charset="-120"/>
                <a:sym typeface="Wingdings" panose="05000000000000000000" pitchFamily="2" charset="2"/>
              </a:rPr>
              <a:t>VS</a:t>
            </a:r>
            <a:r>
              <a:rPr lang="zh-TW" altLang="en-US" sz="32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3200" b="1" dirty="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民進黨 </a:t>
            </a:r>
            <a:r>
              <a:rPr lang="en-US" altLang="zh-CN" sz="3200" b="1" dirty="0" smtClean="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223</a:t>
            </a:r>
            <a:r>
              <a:rPr lang="zh-TW" altLang="en-US" sz="3200" b="1" dirty="0">
                <a:solidFill>
                  <a:srgbClr val="00B050"/>
                </a:solidFill>
                <a:latin typeface="微軟正黑體" panose="020B0604030504040204" pitchFamily="34" charset="-120"/>
                <a:ea typeface="微軟正黑體" panose="020B0604030504040204" pitchFamily="34" charset="-120"/>
                <a:sym typeface="Wingdings" panose="05000000000000000000" pitchFamily="2" charset="2"/>
              </a:rPr>
              <a:t>次</a:t>
            </a:r>
            <a:r>
              <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勝</a:t>
            </a:r>
            <a:r>
              <a:rPr lang="en-US" altLang="zh-TW"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200" b="1" dirty="0">
                <a:solidFill>
                  <a:srgbClr val="92D050"/>
                </a:solidFill>
                <a:latin typeface="微軟正黑體" panose="020B0604030504040204" pitchFamily="34" charset="-120"/>
                <a:ea typeface="微軟正黑體" panose="020B0604030504040204" pitchFamily="34" charset="-120"/>
              </a:rPr>
              <a:t/>
            </a:r>
            <a:br>
              <a:rPr lang="zh-TW" altLang="en-US" sz="3200" b="1" dirty="0">
                <a:solidFill>
                  <a:srgbClr val="92D050"/>
                </a:solidFill>
                <a:latin typeface="微軟正黑體" panose="020B0604030504040204" pitchFamily="34" charset="-120"/>
                <a:ea typeface="微軟正黑體" panose="020B0604030504040204" pitchFamily="34" charset="-120"/>
              </a:rPr>
            </a:br>
            <a:endParaRPr lang="en-US" altLang="zh-TW" sz="3200" b="1" dirty="0" smtClean="0">
              <a:solidFill>
                <a:srgbClr val="FF0000"/>
              </a:solidFill>
              <a:latin typeface="微軟正黑體" panose="020B0604030504040204" pitchFamily="34" charset="-120"/>
              <a:ea typeface="微軟正黑體" panose="020B0604030504040204" pitchFamily="34" charset="-120"/>
              <a:sym typeface="Wingdings" panose="05000000000000000000" pitchFamily="2" charset="2"/>
            </a:endParaRPr>
          </a:p>
          <a:p>
            <a:endParaRPr lang="en-US" altLang="zh-TW" sz="32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endParaRPr>
          </a:p>
          <a:p>
            <a:endParaRPr lang="zh-TW" altLang="en-US" sz="3200" b="1" dirty="0">
              <a:solidFill>
                <a:srgbClr val="FF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492857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92480" y="1670304"/>
            <a:ext cx="10802112" cy="3314891"/>
          </a:xfrm>
        </p:spPr>
        <p:txBody>
          <a:bodyPr>
            <a:normAutofit fontScale="90000"/>
          </a:bodyPr>
          <a:lstStyle/>
          <a:p>
            <a:pPr algn="l"/>
            <a:r>
              <a:rPr lang="en-US" altLang="zh-TW" sz="4000" b="1" dirty="0" smtClean="0">
                <a:solidFill>
                  <a:srgbClr val="62E8E2"/>
                </a:solidFill>
                <a:latin typeface="微軟正黑體" panose="020B0604030504040204" pitchFamily="34" charset="-120"/>
                <a:ea typeface="微軟正黑體" panose="020B0604030504040204" pitchFamily="34" charset="-120"/>
              </a:rPr>
              <a:t/>
            </a:r>
            <a:br>
              <a:rPr lang="en-US" altLang="zh-TW" sz="4000" b="1" dirty="0" smtClean="0">
                <a:solidFill>
                  <a:srgbClr val="62E8E2"/>
                </a:solidFill>
                <a:latin typeface="微軟正黑體" panose="020B0604030504040204" pitchFamily="34" charset="-120"/>
                <a:ea typeface="微軟正黑體" panose="020B0604030504040204" pitchFamily="34" charset="-120"/>
              </a:rPr>
            </a:br>
            <a:r>
              <a:rPr lang="zh-TW" altLang="en-US" sz="5300" b="1" dirty="0" smtClean="0">
                <a:solidFill>
                  <a:srgbClr val="FFC000"/>
                </a:solidFill>
                <a:latin typeface="微軟正黑體" panose="020B0604030504040204" pitchFamily="34" charset="-120"/>
                <a:ea typeface="微軟正黑體" panose="020B0604030504040204" pitchFamily="34" charset="-120"/>
              </a:rPr>
              <a:t>主題</a:t>
            </a:r>
            <a:r>
              <a:rPr lang="en-US" altLang="zh-TW" sz="5300" b="1" dirty="0" smtClean="0">
                <a:solidFill>
                  <a:srgbClr val="FFC000"/>
                </a:solidFill>
                <a:latin typeface="微軟正黑體" panose="020B0604030504040204" pitchFamily="34" charset="-120"/>
                <a:ea typeface="微軟正黑體" panose="020B0604030504040204" pitchFamily="34" charset="-120"/>
              </a:rPr>
              <a:t>:</a:t>
            </a:r>
            <a:br>
              <a:rPr lang="en-US" altLang="zh-TW" sz="5300" b="1" dirty="0" smtClean="0">
                <a:solidFill>
                  <a:srgbClr val="FFC000"/>
                </a:solidFill>
                <a:latin typeface="微軟正黑體" panose="020B0604030504040204" pitchFamily="34" charset="-120"/>
                <a:ea typeface="微軟正黑體" panose="020B0604030504040204" pitchFamily="34" charset="-120"/>
              </a:rPr>
            </a:br>
            <a:r>
              <a:rPr lang="en-US" altLang="zh-TW" sz="5300" b="1" dirty="0" smtClean="0">
                <a:solidFill>
                  <a:srgbClr val="FFC000"/>
                </a:solidFill>
                <a:latin typeface="微軟正黑體" panose="020B0604030504040204" pitchFamily="34" charset="-120"/>
                <a:ea typeface="微軟正黑體" panose="020B0604030504040204" pitchFamily="34" charset="-120"/>
              </a:rPr>
              <a:t/>
            </a:r>
            <a:br>
              <a:rPr lang="en-US" altLang="zh-TW" sz="5300" b="1" dirty="0" smtClean="0">
                <a:solidFill>
                  <a:srgbClr val="FFC000"/>
                </a:solidFill>
                <a:latin typeface="微軟正黑體" panose="020B0604030504040204" pitchFamily="34" charset="-120"/>
                <a:ea typeface="微軟正黑體" panose="020B0604030504040204" pitchFamily="34" charset="-120"/>
              </a:rPr>
            </a:br>
            <a:r>
              <a:rPr lang="zh-TW" altLang="en-US" sz="5300" b="1" u="sng" dirty="0" smtClean="0">
                <a:solidFill>
                  <a:srgbClr val="FFFF00"/>
                </a:solidFill>
                <a:latin typeface="微軟正黑體" panose="020B0604030504040204" pitchFamily="34" charset="-120"/>
                <a:ea typeface="微軟正黑體" panose="020B0604030504040204" pitchFamily="34" charset="-120"/>
              </a:rPr>
              <a:t>不分區立委向來被視為政黨形象的重要指標。請比較第八屆立法院中國民黨、民進黨不分區立法委員的國會表現，請提出你們觀察指標與觀察心得。</a:t>
            </a:r>
            <a:endParaRPr lang="zh-TW" altLang="en-US" sz="5300" b="1" u="sng" dirty="0">
              <a:solidFill>
                <a:srgbClr val="FFFF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982434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09283" y="154352"/>
            <a:ext cx="4676280" cy="954107"/>
          </a:xfrm>
          <a:prstGeom prst="rect">
            <a:avLst/>
          </a:prstGeom>
        </p:spPr>
        <p:txBody>
          <a:bodyPr wrap="none">
            <a:spAutoFit/>
          </a:bodyPr>
          <a:lstStyle/>
          <a:p>
            <a:pPr lvl="0"/>
            <a:r>
              <a:rPr lang="zh-TW" altLang="en-US" sz="5600" b="1" u="sng" dirty="0" smtClean="0">
                <a:solidFill>
                  <a:srgbClr val="FFC000"/>
                </a:solidFill>
                <a:latin typeface="微軟正黑體" panose="020B0604030504040204" pitchFamily="34" charset="-120"/>
                <a:ea typeface="微軟正黑體" panose="020B0604030504040204" pitchFamily="34" charset="-120"/>
              </a:rPr>
              <a:t>比較結果分析</a:t>
            </a:r>
            <a:r>
              <a:rPr lang="en-US" altLang="zh-TW" sz="5600" b="1" u="sng" dirty="0" smtClean="0">
                <a:solidFill>
                  <a:srgbClr val="FFC000"/>
                </a:solidFill>
                <a:latin typeface="微軟正黑體" panose="020B0604030504040204" pitchFamily="34" charset="-120"/>
                <a:ea typeface="微軟正黑體" panose="020B0604030504040204" pitchFamily="34" charset="-120"/>
              </a:rPr>
              <a:t>:</a:t>
            </a:r>
            <a:endParaRPr lang="zh-TW" altLang="en-US" sz="5600" b="1" u="sng" dirty="0">
              <a:solidFill>
                <a:srgbClr val="FFC000"/>
              </a:solidFill>
              <a:latin typeface="微軟正黑體" panose="020B0604030504040204" pitchFamily="34" charset="-120"/>
              <a:ea typeface="微軟正黑體" panose="020B0604030504040204" pitchFamily="34" charset="-120"/>
            </a:endParaRPr>
          </a:p>
        </p:txBody>
      </p:sp>
      <p:sp>
        <p:nvSpPr>
          <p:cNvPr id="3" name="矩形 2"/>
          <p:cNvSpPr/>
          <p:nvPr/>
        </p:nvSpPr>
        <p:spPr>
          <a:xfrm>
            <a:off x="509283" y="1323301"/>
            <a:ext cx="11514162" cy="3970318"/>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在</a:t>
            </a:r>
            <a:r>
              <a:rPr lang="zh-TW" altLang="en-US" sz="2800" b="1" u="sng" dirty="0" smtClean="0">
                <a:latin typeface="微軟正黑體" panose="020B0604030504040204" pitchFamily="34" charset="-120"/>
                <a:ea typeface="微軟正黑體" panose="020B0604030504040204" pitchFamily="34" charset="-120"/>
              </a:rPr>
              <a:t>法律主提案量</a:t>
            </a:r>
            <a:r>
              <a:rPr lang="zh-TW" altLang="en-US" sz="2800" b="1" dirty="0" smtClean="0">
                <a:latin typeface="微軟正黑體" panose="020B0604030504040204" pitchFamily="34" charset="-120"/>
                <a:ea typeface="微軟正黑體" panose="020B0604030504040204" pitchFamily="34" charset="-120"/>
              </a:rPr>
              <a:t>的比較上，民進黨不分區立委的</a:t>
            </a:r>
            <a:r>
              <a:rPr lang="en-US" altLang="zh-CN" sz="2800" b="1" dirty="0" smtClean="0">
                <a:latin typeface="微軟正黑體" panose="020B0604030504040204" pitchFamily="34" charset="-120"/>
                <a:ea typeface="微軟正黑體" panose="020B0604030504040204" pitchFamily="34" charset="-120"/>
              </a:rPr>
              <a:t>547</a:t>
            </a:r>
            <a:r>
              <a:rPr lang="zh-TW" altLang="en-US" sz="2800" b="1" dirty="0" smtClean="0">
                <a:latin typeface="微軟正黑體" panose="020B0604030504040204" pitchFamily="34" charset="-120"/>
                <a:ea typeface="微軟正黑體" panose="020B0604030504040204" pitchFamily="34" charset="-120"/>
              </a:rPr>
              <a:t>個提案明顯高於國民黨不分區立委的</a:t>
            </a:r>
            <a:r>
              <a:rPr lang="en-US" altLang="zh-CN" sz="2800" b="1" dirty="0" smtClean="0">
                <a:latin typeface="微軟正黑體" panose="020B0604030504040204" pitchFamily="34" charset="-120"/>
                <a:ea typeface="微軟正黑體" panose="020B0604030504040204" pitchFamily="34" charset="-120"/>
              </a:rPr>
              <a:t>347</a:t>
            </a:r>
            <a:r>
              <a:rPr lang="zh-TW" altLang="en-US" sz="2800" b="1" dirty="0" smtClean="0">
                <a:latin typeface="微軟正黑體" panose="020B0604030504040204" pitchFamily="34" charset="-120"/>
                <a:ea typeface="微軟正黑體" panose="020B0604030504040204" pitchFamily="34" charset="-120"/>
              </a:rPr>
              <a:t>個提案，可見民進黨不分區立委法律之提案上貢獻較多，應給予正面評價。然而，民進黨不分區立委之</a:t>
            </a:r>
            <a:r>
              <a:rPr lang="zh-TW" altLang="en-US" sz="2800" b="1" u="sng" dirty="0" smtClean="0">
                <a:latin typeface="微軟正黑體" panose="020B0604030504040204" pitchFamily="34" charset="-120"/>
                <a:ea typeface="微軟正黑體" panose="020B0604030504040204" pitchFamily="34" charset="-120"/>
              </a:rPr>
              <a:t>法律全文主提案量</a:t>
            </a:r>
            <a:r>
              <a:rPr lang="zh-TW" altLang="en-US" sz="2800" b="1" dirty="0" smtClean="0">
                <a:latin typeface="微軟正黑體" panose="020B0604030504040204" pitchFamily="34" charset="-120"/>
                <a:ea typeface="微軟正黑體" panose="020B0604030504040204" pitchFamily="34" charset="-120"/>
              </a:rPr>
              <a:t>雖</a:t>
            </a:r>
            <a:r>
              <a:rPr lang="zh-TW" altLang="en-US" sz="2800" b="1" dirty="0">
                <a:latin typeface="微軟正黑體" panose="020B0604030504040204" pitchFamily="34" charset="-120"/>
                <a:ea typeface="微軟正黑體" panose="020B0604030504040204" pitchFamily="34" charset="-120"/>
              </a:rPr>
              <a:t>為將近國民黨兩倍值</a:t>
            </a:r>
            <a:r>
              <a:rPr lang="zh-TW" altLang="en-US" sz="2800" b="1" dirty="0" smtClean="0">
                <a:latin typeface="微軟正黑體" panose="020B0604030504040204" pitchFamily="34" charset="-120"/>
                <a:ea typeface="微軟正黑體" panose="020B0604030504040204" pitchFamily="34" charset="-120"/>
              </a:rPr>
              <a:t>，但其</a:t>
            </a:r>
            <a:r>
              <a:rPr lang="zh-TW" altLang="en-US" sz="2800" b="1" u="sng" dirty="0" smtClean="0">
                <a:latin typeface="微軟正黑體" panose="020B0604030504040204" pitchFamily="34" charset="-120"/>
                <a:ea typeface="微軟正黑體" panose="020B0604030504040204" pitchFamily="34" charset="-120"/>
              </a:rPr>
              <a:t>法律全文主提案之通過率</a:t>
            </a:r>
            <a:r>
              <a:rPr lang="en-US" altLang="zh-TW" sz="2800" b="1" dirty="0" smtClean="0">
                <a:latin typeface="微軟正黑體" panose="020B0604030504040204" pitchFamily="34" charset="-120"/>
                <a:ea typeface="微軟正黑體" panose="020B0604030504040204" pitchFamily="34" charset="-120"/>
              </a:rPr>
              <a:t>14%</a:t>
            </a:r>
            <a:r>
              <a:rPr lang="zh-TW" altLang="en-US" sz="2800" b="1" dirty="0" smtClean="0">
                <a:latin typeface="微軟正黑體" panose="020B0604030504040204" pitchFamily="34" charset="-120"/>
                <a:ea typeface="微軟正黑體" panose="020B0604030504040204" pitchFamily="34" charset="-120"/>
              </a:rPr>
              <a:t>卻低於國民黨不分區立委提案通過率</a:t>
            </a:r>
            <a:r>
              <a:rPr lang="en-US" altLang="zh-TW" sz="2800" b="1" dirty="0" smtClean="0">
                <a:latin typeface="微軟正黑體" panose="020B0604030504040204" pitchFamily="34" charset="-120"/>
                <a:ea typeface="微軟正黑體" panose="020B0604030504040204" pitchFamily="34" charset="-120"/>
              </a:rPr>
              <a:t>1</a:t>
            </a:r>
            <a:r>
              <a:rPr lang="en-US" altLang="zh-CN" sz="2800" b="1" dirty="0" smtClean="0">
                <a:latin typeface="微軟正黑體" panose="020B0604030504040204" pitchFamily="34" charset="-120"/>
                <a:ea typeface="微軟正黑體" panose="020B0604030504040204" pitchFamily="34" charset="-120"/>
              </a:rPr>
              <a:t>8</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，由此可知，提案數目不一定與提案通過率成正相關，於此，民進黨之不分區委員可能需加強追蹤和協調法案的能力。</a:t>
            </a:r>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endParaRPr lang="en-US" altLang="zh-TW" sz="2800" b="1" dirty="0">
              <a:latin typeface="微軟正黑體" panose="020B0604030504040204" pitchFamily="34" charset="-120"/>
              <a:ea typeface="微軟正黑體" panose="020B0604030504040204" pitchFamily="34" charset="-120"/>
            </a:endParaRPr>
          </a:p>
        </p:txBody>
      </p:sp>
      <p:sp>
        <p:nvSpPr>
          <p:cNvPr id="4" name="矩形 3"/>
          <p:cNvSpPr/>
          <p:nvPr/>
        </p:nvSpPr>
        <p:spPr>
          <a:xfrm>
            <a:off x="509283" y="4406195"/>
            <a:ext cx="11426684" cy="1384995"/>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另外，在</a:t>
            </a:r>
            <a:r>
              <a:rPr lang="zh-TW" altLang="en-US" sz="2800" b="1" u="sng" dirty="0" smtClean="0">
                <a:latin typeface="微軟正黑體" panose="020B0604030504040204" pitchFamily="34" charset="-120"/>
                <a:ea typeface="微軟正黑體" panose="020B0604030504040204" pitchFamily="34" charset="-120"/>
              </a:rPr>
              <a:t>委員會口頭質詢次數</a:t>
            </a:r>
            <a:r>
              <a:rPr lang="zh-TW" altLang="en-US" sz="2800" b="1" dirty="0" smtClean="0">
                <a:latin typeface="微軟正黑體" panose="020B0604030504040204" pitchFamily="34" charset="-120"/>
                <a:ea typeface="微軟正黑體" panose="020B0604030504040204" pitchFamily="34" charset="-120"/>
              </a:rPr>
              <a:t>上，民進黨不分區立委</a:t>
            </a:r>
            <a:r>
              <a:rPr lang="en-US" altLang="zh-TW" sz="2800" b="1" dirty="0" smtClean="0">
                <a:latin typeface="微軟正黑體" panose="020B0604030504040204" pitchFamily="34" charset="-120"/>
                <a:ea typeface="微軟正黑體" panose="020B0604030504040204" pitchFamily="34" charset="-120"/>
              </a:rPr>
              <a:t>13</a:t>
            </a:r>
            <a:r>
              <a:rPr lang="zh-TW" altLang="en-US" sz="2800" b="1" dirty="0" smtClean="0">
                <a:latin typeface="微軟正黑體" panose="020B0604030504040204" pitchFamily="34" charset="-120"/>
                <a:ea typeface="微軟正黑體" panose="020B0604030504040204" pitchFamily="34" charset="-120"/>
              </a:rPr>
              <a:t>人的總質詢次數為</a:t>
            </a:r>
            <a:r>
              <a:rPr lang="en-US" altLang="zh-TW" sz="2800" b="1" dirty="0" smtClean="0">
                <a:latin typeface="微軟正黑體" panose="020B0604030504040204" pitchFamily="34" charset="-120"/>
                <a:ea typeface="微軟正黑體" panose="020B0604030504040204" pitchFamily="34" charset="-120"/>
              </a:rPr>
              <a:t>2901</a:t>
            </a:r>
            <a:r>
              <a:rPr lang="zh-TW" altLang="en-US" sz="2800" b="1" dirty="0" smtClean="0">
                <a:latin typeface="微軟正黑體" panose="020B0604030504040204" pitchFamily="34" charset="-120"/>
                <a:ea typeface="微軟正黑體" panose="020B0604030504040204" pitchFamily="34" charset="-120"/>
              </a:rPr>
              <a:t>次，</a:t>
            </a:r>
            <a:r>
              <a:rPr lang="zh-CN" altLang="en-US" sz="2800" b="1" dirty="0" smtClean="0">
                <a:latin typeface="微軟正黑體" panose="020B0604030504040204" pitchFamily="34" charset="-120"/>
                <a:ea typeface="微軟正黑體" panose="020B0604030504040204" pitchFamily="34" charset="-120"/>
              </a:rPr>
              <a:t>均值為</a:t>
            </a:r>
            <a:r>
              <a:rPr lang="en-US" altLang="zh-CN" sz="2800" b="1" dirty="0" smtClean="0">
                <a:latin typeface="微軟正黑體" panose="020B0604030504040204" pitchFamily="34" charset="-120"/>
                <a:ea typeface="微軟正黑體" panose="020B0604030504040204" pitchFamily="34" charset="-120"/>
              </a:rPr>
              <a:t>195</a:t>
            </a:r>
            <a:r>
              <a:rPr lang="zh-CN" altLang="en-US" sz="2800" b="1" dirty="0" smtClean="0">
                <a:latin typeface="微軟正黑體" panose="020B0604030504040204" pitchFamily="34" charset="-120"/>
                <a:ea typeface="微軟正黑體" panose="020B0604030504040204" pitchFamily="34" charset="-120"/>
              </a:rPr>
              <a:t>次；</a:t>
            </a:r>
            <a:r>
              <a:rPr lang="zh-TW" altLang="en-US" sz="2800" b="1" dirty="0" smtClean="0">
                <a:latin typeface="微軟正黑體" panose="020B0604030504040204" pitchFamily="34" charset="-120"/>
                <a:ea typeface="微軟正黑體" panose="020B0604030504040204" pitchFamily="34" charset="-120"/>
              </a:rPr>
              <a:t>而國民黨不分區立委</a:t>
            </a:r>
            <a:r>
              <a:rPr lang="en-US" altLang="zh-TW" sz="2800" b="1" dirty="0" smtClean="0">
                <a:latin typeface="微軟正黑體" panose="020B0604030504040204" pitchFamily="34" charset="-120"/>
                <a:ea typeface="微軟正黑體" panose="020B0604030504040204" pitchFamily="34" charset="-120"/>
              </a:rPr>
              <a:t>13</a:t>
            </a:r>
            <a:r>
              <a:rPr lang="zh-TW" altLang="en-US" sz="2800" b="1" dirty="0" smtClean="0">
                <a:latin typeface="微軟正黑體" panose="020B0604030504040204" pitchFamily="34" charset="-120"/>
                <a:ea typeface="微軟正黑體" panose="020B0604030504040204" pitchFamily="34" charset="-120"/>
              </a:rPr>
              <a:t>人</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a:latin typeface="微軟正黑體" panose="020B0604030504040204" pitchFamily="34" charset="-120"/>
                <a:ea typeface="微軟正黑體" panose="020B0604030504040204" pitchFamily="34" charset="-120"/>
              </a:rPr>
              <a:t>已</a:t>
            </a:r>
            <a:r>
              <a:rPr lang="zh-TW" altLang="en-US" sz="2800" b="1" dirty="0" smtClean="0">
                <a:latin typeface="微軟正黑體" panose="020B0604030504040204" pitchFamily="34" charset="-120"/>
                <a:ea typeface="微軟正黑體" panose="020B0604030504040204" pitchFamily="34" charset="-120"/>
              </a:rPr>
              <a:t>扣除王金平</a:t>
            </a:r>
            <a:r>
              <a:rPr lang="en-US" altLang="zh-TW" sz="2800" b="1" dirty="0" smtClean="0">
                <a:latin typeface="微軟正黑體" panose="020B0604030504040204" pitchFamily="34" charset="-120"/>
                <a:ea typeface="微軟正黑體" panose="020B0604030504040204" pitchFamily="34" charset="-120"/>
              </a:rPr>
              <a:t>&amp;</a:t>
            </a:r>
            <a:r>
              <a:rPr lang="zh-TW" altLang="en-US" sz="2800" b="1" dirty="0" smtClean="0">
                <a:latin typeface="微軟正黑體" panose="020B0604030504040204" pitchFamily="34" charset="-120"/>
                <a:ea typeface="微軟正黑體" panose="020B0604030504040204" pitchFamily="34" charset="-120"/>
              </a:rPr>
              <a:t>洪秀柱</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之總質詢次數為</a:t>
            </a:r>
            <a:r>
              <a:rPr lang="en-US" altLang="zh-TW" sz="2800" b="1" dirty="0" smtClean="0">
                <a:latin typeface="微軟正黑體" panose="020B0604030504040204" pitchFamily="34" charset="-120"/>
                <a:ea typeface="微軟正黑體" panose="020B0604030504040204" pitchFamily="34" charset="-120"/>
              </a:rPr>
              <a:t>2540</a:t>
            </a:r>
            <a:r>
              <a:rPr lang="zh-TW" altLang="en-US" sz="2800" b="1" dirty="0" smtClean="0">
                <a:latin typeface="微軟正黑體" panose="020B0604030504040204" pitchFamily="34" charset="-120"/>
                <a:ea typeface="微軟正黑體" panose="020B0604030504040204" pitchFamily="34" charset="-120"/>
              </a:rPr>
              <a:t>次，</a:t>
            </a:r>
            <a:r>
              <a:rPr lang="zh-CN" altLang="en-US" sz="2800" b="1" dirty="0">
                <a:latin typeface="微軟正黑體" panose="020B0604030504040204" pitchFamily="34" charset="-120"/>
                <a:ea typeface="微軟正黑體" panose="020B0604030504040204" pitchFamily="34" charset="-120"/>
              </a:rPr>
              <a:t>均</a:t>
            </a:r>
            <a:r>
              <a:rPr lang="zh-CN" altLang="en-US" sz="2800" b="1" dirty="0" smtClean="0">
                <a:latin typeface="微軟正黑體" panose="020B0604030504040204" pitchFamily="34" charset="-120"/>
                <a:ea typeface="微軟正黑體" panose="020B0604030504040204" pitchFamily="34" charset="-120"/>
              </a:rPr>
              <a:t>值為</a:t>
            </a:r>
            <a:r>
              <a:rPr lang="en-US" altLang="zh-CN" sz="2800" b="1" dirty="0" smtClean="0">
                <a:latin typeface="微軟正黑體" panose="020B0604030504040204" pitchFamily="34" charset="-120"/>
                <a:ea typeface="微軟正黑體" panose="020B0604030504040204" pitchFamily="34" charset="-120"/>
              </a:rPr>
              <a:t>223</a:t>
            </a:r>
            <a:r>
              <a:rPr lang="zh-CN" altLang="en-US" sz="2800" b="1" dirty="0" smtClean="0">
                <a:latin typeface="微軟正黑體" panose="020B0604030504040204" pitchFamily="34" charset="-120"/>
                <a:ea typeface="微軟正黑體" panose="020B0604030504040204" pitchFamily="34" charset="-120"/>
              </a:rPr>
              <a:t>次，</a:t>
            </a:r>
            <a:r>
              <a:rPr lang="zh-TW" altLang="en-US" sz="2800" b="1" dirty="0" smtClean="0">
                <a:latin typeface="微軟正黑體" panose="020B0604030504040204" pitchFamily="34" charset="-120"/>
                <a:ea typeface="微軟正黑體" panose="020B0604030504040204" pitchFamily="34" charset="-120"/>
              </a:rPr>
              <a:t>民進黨之表現優於國民黨。</a:t>
            </a:r>
            <a:endParaRPr lang="zh-TW" altLang="en-US" sz="2800" b="1" dirty="0">
              <a:latin typeface="微軟正黑體" panose="020B0604030504040204" pitchFamily="34" charset="-120"/>
              <a:ea typeface="微軟正黑體" panose="020B0604030504040204" pitchFamily="34" charset="-120"/>
            </a:endParaRPr>
          </a:p>
        </p:txBody>
      </p:sp>
      <p:sp>
        <p:nvSpPr>
          <p:cNvPr id="5" name="文字方塊 4"/>
          <p:cNvSpPr txBox="1"/>
          <p:nvPr/>
        </p:nvSpPr>
        <p:spPr>
          <a:xfrm>
            <a:off x="509283" y="6028228"/>
            <a:ext cx="9860280" cy="523220"/>
          </a:xfrm>
          <a:prstGeom prst="rect">
            <a:avLst/>
          </a:prstGeom>
          <a:noFill/>
        </p:spPr>
        <p:txBody>
          <a:bodyPr wrap="square" rtlCol="0">
            <a:spAutoFit/>
          </a:bodyPr>
          <a:lstStyle/>
          <a:p>
            <a:r>
              <a:rPr lang="zh-CN" altLang="en-US" sz="2800" b="1" dirty="0" smtClean="0">
                <a:solidFill>
                  <a:srgbClr val="C00000"/>
                </a:solidFill>
                <a:latin typeface="微軟正黑體" panose="020B0604030504040204" pitchFamily="34" charset="-120"/>
                <a:ea typeface="微軟正黑體" panose="020B0604030504040204" pitchFamily="34" charset="-120"/>
              </a:rPr>
              <a:t>綜合三項指標，民進黨不分區立委</a:t>
            </a:r>
            <a:r>
              <a:rPr lang="zh-TW" altLang="en-US" sz="2800" b="1" dirty="0" smtClean="0">
                <a:solidFill>
                  <a:srgbClr val="C00000"/>
                </a:solidFill>
                <a:latin typeface="微軟正黑體" panose="020B0604030504040204" pitchFamily="34" charset="-120"/>
                <a:ea typeface="微軟正黑體" panose="020B0604030504040204" pitchFamily="34" charset="-120"/>
              </a:rPr>
              <a:t>之</a:t>
            </a:r>
            <a:r>
              <a:rPr lang="zh-TW" altLang="en-US" sz="2800" b="1" dirty="0">
                <a:solidFill>
                  <a:srgbClr val="C00000"/>
                </a:solidFill>
                <a:latin typeface="微軟正黑體" panose="020B0604030504040204" pitchFamily="34" charset="-120"/>
                <a:ea typeface="微軟正黑體" panose="020B0604030504040204" pitchFamily="34" charset="-120"/>
              </a:rPr>
              <a:t>國會</a:t>
            </a:r>
            <a:r>
              <a:rPr lang="zh-TW" altLang="en-US" sz="2800" b="1" dirty="0" smtClean="0">
                <a:solidFill>
                  <a:srgbClr val="C00000"/>
                </a:solidFill>
                <a:latin typeface="微軟正黑體" panose="020B0604030504040204" pitchFamily="34" charset="-120"/>
                <a:ea typeface="微軟正黑體" panose="020B0604030504040204" pitchFamily="34" charset="-120"/>
              </a:rPr>
              <a:t>表現</a:t>
            </a:r>
            <a:r>
              <a:rPr lang="zh-CN" altLang="en-US" sz="2800" b="1" dirty="0" smtClean="0">
                <a:solidFill>
                  <a:srgbClr val="C00000"/>
                </a:solidFill>
                <a:latin typeface="微軟正黑體" panose="020B0604030504040204" pitchFamily="34" charset="-120"/>
                <a:ea typeface="微軟正黑體" panose="020B0604030504040204" pitchFamily="34" charset="-120"/>
              </a:rPr>
              <a:t>優於國民黨。</a:t>
            </a:r>
            <a:endParaRPr lang="zh-TW" altLang="en-US" sz="2800" b="1" dirty="0">
              <a:solidFill>
                <a:srgbClr val="C0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2376666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0144" y="1463040"/>
            <a:ext cx="11558016" cy="4801314"/>
          </a:xfrm>
          <a:prstGeom prst="rect">
            <a:avLst/>
          </a:prstGeom>
        </p:spPr>
        <p:txBody>
          <a:bodyPr wrap="square">
            <a:spAutoFit/>
          </a:bodyPr>
          <a:lstStyle/>
          <a:p>
            <a:r>
              <a:rPr lang="en-US" altLang="zh-TW" dirty="0" smtClean="0"/>
              <a:t/>
            </a:r>
            <a:br>
              <a:rPr lang="en-US" altLang="zh-TW" dirty="0" smtClean="0"/>
            </a:br>
            <a:r>
              <a:rPr lang="en-US" altLang="zh-TW" sz="2400" b="1" dirty="0" smtClean="0">
                <a:latin typeface="微軟正黑體" panose="020B0604030504040204" pitchFamily="34" charset="-120"/>
                <a:ea typeface="微軟正黑體" panose="020B0604030504040204" pitchFamily="34" charset="-120"/>
              </a:rPr>
              <a:t>1.</a:t>
            </a:r>
            <a:r>
              <a:rPr lang="zh-TW" altLang="en-US" sz="2400" b="1" dirty="0" smtClean="0">
                <a:latin typeface="微軟正黑體" panose="020B0604030504040204" pitchFamily="34" charset="-120"/>
                <a:ea typeface="微軟正黑體" panose="020B0604030504040204" pitchFamily="34" charset="-120"/>
              </a:rPr>
              <a:t> 量化指標並不能準確進行優劣評判。</a:t>
            </a:r>
            <a:r>
              <a:rPr lang="en-US" altLang="zh-TW" sz="2400" b="1" dirty="0" smtClean="0">
                <a:latin typeface="微軟正黑體" panose="020B0604030504040204" pitchFamily="34" charset="-120"/>
                <a:ea typeface="微軟正黑體" panose="020B0604030504040204" pitchFamily="34" charset="-120"/>
              </a:rPr>
              <a:t/>
            </a:r>
            <a:br>
              <a:rPr lang="en-US" altLang="zh-TW" sz="2400" b="1" dirty="0" smtClean="0">
                <a:latin typeface="微軟正黑體" panose="020B0604030504040204" pitchFamily="34" charset="-120"/>
                <a:ea typeface="微軟正黑體" panose="020B0604030504040204" pitchFamily="34" charset="-120"/>
              </a:rPr>
            </a:br>
            <a:endParaRPr lang="zh-TW" altLang="en-US" sz="2400" b="1" dirty="0" smtClean="0">
              <a:latin typeface="微軟正黑體" panose="020B0604030504040204" pitchFamily="34" charset="-120"/>
              <a:ea typeface="微軟正黑體" panose="020B0604030504040204" pitchFamily="34" charset="-120"/>
            </a:endParaRPr>
          </a:p>
          <a:p>
            <a:r>
              <a:rPr lang="zh-TW" altLang="en-US" sz="2400" dirty="0" smtClean="0">
                <a:latin typeface="微軟正黑體" panose="020B0604030504040204" pitchFamily="34" charset="-120"/>
                <a:ea typeface="微軟正黑體" panose="020B0604030504040204" pitchFamily="34" charset="-120"/>
              </a:rPr>
              <a:t>企圖以量化指標對立委進行優劣評判，實質上並不能完整且精確地呈現出每位立委在國會運作中所扮演的職能角色。例如，口頭質詢次數雖較出席率和書面質詢量更能反應立委問政的認真程度，但卻無法看出立委發言質詢是否到位，對議題掌握度是否夠深，所以應在量化指標外佐以質化分析。</a:t>
            </a:r>
          </a:p>
          <a:p>
            <a:r>
              <a:rPr lang="en-US" altLang="zh-TW" sz="2400" dirty="0" smtClean="0">
                <a:latin typeface="微軟正黑體" panose="020B0604030504040204" pitchFamily="34" charset="-120"/>
                <a:ea typeface="微軟正黑體" panose="020B0604030504040204" pitchFamily="34" charset="-120"/>
              </a:rPr>
              <a:t/>
            </a:r>
            <a:br>
              <a:rPr lang="en-US" altLang="zh-TW" sz="2400" dirty="0" smtClean="0">
                <a:latin typeface="微軟正黑體" panose="020B0604030504040204" pitchFamily="34" charset="-120"/>
                <a:ea typeface="微軟正黑體" panose="020B0604030504040204" pitchFamily="34" charset="-120"/>
              </a:rPr>
            </a:br>
            <a:r>
              <a:rPr lang="en-US" altLang="zh-TW" sz="2400" b="1" dirty="0" smtClean="0">
                <a:latin typeface="微軟正黑體" panose="020B0604030504040204" pitchFamily="34" charset="-120"/>
                <a:ea typeface="微軟正黑體" panose="020B0604030504040204" pitchFamily="34" charset="-120"/>
              </a:rPr>
              <a:t>2</a:t>
            </a:r>
            <a:r>
              <a:rPr lang="zh-TW" altLang="en-US" sz="2400" b="1" dirty="0" smtClean="0">
                <a:latin typeface="微軟正黑體" panose="020B0604030504040204" pitchFamily="34" charset="-120"/>
                <a:ea typeface="微軟正黑體" panose="020B0604030504040204" pitchFamily="34" charset="-120"/>
              </a:rPr>
              <a:t> </a:t>
            </a:r>
            <a:r>
              <a:rPr lang="en-US" altLang="zh-TW" sz="2400" b="1" dirty="0" smtClean="0">
                <a:latin typeface="微軟正黑體" panose="020B0604030504040204" pitchFamily="34" charset="-120"/>
                <a:ea typeface="微軟正黑體" panose="020B0604030504040204" pitchFamily="34" charset="-120"/>
              </a:rPr>
              <a:t>.</a:t>
            </a:r>
            <a:r>
              <a:rPr lang="zh-TW" altLang="en-US" sz="2400" b="1" dirty="0" smtClean="0">
                <a:latin typeface="微軟正黑體" panose="020B0604030504040204" pitchFamily="34" charset="-120"/>
                <a:ea typeface="微軟正黑體" panose="020B0604030504040204" pitchFamily="34" charset="-120"/>
              </a:rPr>
              <a:t>指標的關聯性應進一步提高。</a:t>
            </a:r>
            <a:r>
              <a:rPr lang="en-US" altLang="zh-TW" sz="2400" b="1" dirty="0" smtClean="0">
                <a:latin typeface="微軟正黑體" panose="020B0604030504040204" pitchFamily="34" charset="-120"/>
                <a:ea typeface="微軟正黑體" panose="020B0604030504040204" pitchFamily="34" charset="-120"/>
              </a:rPr>
              <a:t/>
            </a:r>
            <a:br>
              <a:rPr lang="en-US" altLang="zh-TW" sz="2400" b="1" dirty="0" smtClean="0">
                <a:latin typeface="微軟正黑體" panose="020B0604030504040204" pitchFamily="34" charset="-120"/>
                <a:ea typeface="微軟正黑體" panose="020B0604030504040204" pitchFamily="34" charset="-120"/>
              </a:rPr>
            </a:br>
            <a:endParaRPr lang="zh-TW" altLang="en-US" sz="2400" b="1" dirty="0" smtClean="0">
              <a:latin typeface="微軟正黑體" panose="020B0604030504040204" pitchFamily="34" charset="-120"/>
              <a:ea typeface="微軟正黑體" panose="020B0604030504040204" pitchFamily="34" charset="-120"/>
            </a:endParaRPr>
          </a:p>
          <a:p>
            <a:r>
              <a:rPr lang="zh-TW" altLang="en-US" sz="2400" dirty="0" smtClean="0">
                <a:latin typeface="微軟正黑體" panose="020B0604030504040204" pitchFamily="34" charset="-120"/>
                <a:ea typeface="微軟正黑體" panose="020B0604030504040204" pitchFamily="34" charset="-120"/>
              </a:rPr>
              <a:t>例如，將法律主提案三讀通過量及通過率一併納入指標，並加入相關對應之質詢發言一起分析，如此才能看出立委在審查法案時是否有精準掌握法義題旨，以及是否有發揮關鍵斡旋促成共識的協調能耐。</a:t>
            </a:r>
            <a:endParaRPr lang="zh-TW" altLang="en-US" sz="2400" dirty="0">
              <a:latin typeface="微軟正黑體" panose="020B0604030504040204" pitchFamily="34" charset="-120"/>
              <a:ea typeface="微軟正黑體" panose="020B0604030504040204" pitchFamily="34" charset="-120"/>
            </a:endParaRPr>
          </a:p>
        </p:txBody>
      </p:sp>
      <p:sp>
        <p:nvSpPr>
          <p:cNvPr id="4" name="矩形 3"/>
          <p:cNvSpPr/>
          <p:nvPr/>
        </p:nvSpPr>
        <p:spPr>
          <a:xfrm>
            <a:off x="390144" y="330446"/>
            <a:ext cx="3130985" cy="923330"/>
          </a:xfrm>
          <a:prstGeom prst="rect">
            <a:avLst/>
          </a:prstGeom>
        </p:spPr>
        <p:txBody>
          <a:bodyPr wrap="none">
            <a:spAutoFit/>
          </a:bodyPr>
          <a:lstStyle/>
          <a:p>
            <a:pPr lvl="0"/>
            <a:r>
              <a:rPr lang="zh-TW" altLang="en-US" sz="5400" b="1" u="sng" dirty="0" smtClean="0">
                <a:solidFill>
                  <a:srgbClr val="FFC000"/>
                </a:solidFill>
                <a:latin typeface="微軟正黑體" panose="020B0604030504040204" pitchFamily="34" charset="-120"/>
                <a:ea typeface="微軟正黑體" panose="020B0604030504040204" pitchFamily="34" charset="-120"/>
              </a:rPr>
              <a:t>觀察心得</a:t>
            </a:r>
            <a:r>
              <a:rPr lang="en-US" altLang="zh-TW" sz="5400" b="1" u="sng" dirty="0" smtClean="0">
                <a:solidFill>
                  <a:srgbClr val="FFC000"/>
                </a:solidFill>
                <a:latin typeface="微軟正黑體" panose="020B0604030504040204" pitchFamily="34" charset="-120"/>
                <a:ea typeface="微軟正黑體" panose="020B0604030504040204" pitchFamily="34" charset="-120"/>
              </a:rPr>
              <a:t>:</a:t>
            </a:r>
            <a:endParaRPr lang="zh-TW" altLang="en-US" sz="5400" b="1" u="sng" dirty="0">
              <a:solidFill>
                <a:srgbClr val="FFC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8918483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9967" y="875437"/>
            <a:ext cx="11746523" cy="1938992"/>
          </a:xfrm>
          <a:prstGeom prst="rect">
            <a:avLst/>
          </a:prstGeom>
        </p:spPr>
        <p:txBody>
          <a:bodyPr wrap="square">
            <a:spAutoFit/>
          </a:bodyPr>
          <a:lstStyle/>
          <a:p>
            <a:r>
              <a:rPr lang="en-US" altLang="zh-TW" sz="2400" b="1" dirty="0" smtClean="0">
                <a:latin typeface="微軟正黑體" pitchFamily="34" charset="-120"/>
                <a:ea typeface="微軟正黑體" pitchFamily="34" charset="-120"/>
              </a:rPr>
              <a:t>3.</a:t>
            </a:r>
            <a:r>
              <a:rPr lang="zh-TW" altLang="en-US" sz="2400" b="1" dirty="0">
                <a:latin typeface="微軟正黑體" pitchFamily="34" charset="-120"/>
                <a:ea typeface="微軟正黑體" pitchFamily="34" charset="-120"/>
              </a:rPr>
              <a:t>評鑑</a:t>
            </a:r>
            <a:r>
              <a:rPr lang="zh-CN" altLang="en-US" sz="2400" b="1" dirty="0" smtClean="0">
                <a:latin typeface="微軟正黑體" pitchFamily="34" charset="-120"/>
                <a:ea typeface="微軟正黑體" pitchFamily="34" charset="-120"/>
              </a:rPr>
              <a:t>有必要加上質化研究，看兩黨不分區立委提出的具體法案內容。</a:t>
            </a:r>
            <a:r>
              <a:rPr lang="en-US" altLang="zh-CN" sz="2400" b="1" dirty="0" smtClean="0">
                <a:latin typeface="微軟正黑體" pitchFamily="34" charset="-120"/>
                <a:ea typeface="微軟正黑體" pitchFamily="34" charset="-120"/>
              </a:rPr>
              <a:t/>
            </a:r>
            <a:br>
              <a:rPr lang="en-US" altLang="zh-CN" sz="2400" b="1" dirty="0" smtClean="0">
                <a:latin typeface="微軟正黑體" pitchFamily="34" charset="-120"/>
                <a:ea typeface="微軟正黑體" pitchFamily="34" charset="-120"/>
              </a:rPr>
            </a:br>
            <a:r>
              <a:rPr lang="en-US" altLang="zh-CN" sz="2400" b="1" dirty="0" smtClean="0">
                <a:latin typeface="微軟正黑體" pitchFamily="34" charset="-120"/>
                <a:ea typeface="微軟正黑體" pitchFamily="34" charset="-120"/>
              </a:rPr>
              <a:t/>
            </a:r>
            <a:br>
              <a:rPr lang="en-US" altLang="zh-CN" sz="2400" b="1" dirty="0" smtClean="0">
                <a:latin typeface="微軟正黑體" pitchFamily="34" charset="-120"/>
                <a:ea typeface="微軟正黑體" pitchFamily="34" charset="-120"/>
              </a:rPr>
            </a:br>
            <a:r>
              <a:rPr lang="zh-CN" altLang="en-US" sz="2400" dirty="0" smtClean="0">
                <a:latin typeface="微軟正黑體" pitchFamily="34" charset="-120"/>
                <a:ea typeface="微軟正黑體" pitchFamily="34" charset="-120"/>
              </a:rPr>
              <a:t>因為雖然比較結果是民進黨</a:t>
            </a:r>
            <a:r>
              <a:rPr lang="zh-TW" altLang="en-US" sz="2400" dirty="0" smtClean="0">
                <a:latin typeface="微軟正黑體" pitchFamily="34" charset="-120"/>
                <a:ea typeface="微軟正黑體" pitchFamily="34" charset="-120"/>
              </a:rPr>
              <a:t>不分區立委表現較好</a:t>
            </a:r>
            <a:r>
              <a:rPr lang="zh-CN" altLang="en-US" sz="2400" dirty="0" smtClean="0">
                <a:latin typeface="微軟正黑體" pitchFamily="34" charset="-120"/>
                <a:ea typeface="微軟正黑體" pitchFamily="34" charset="-120"/>
              </a:rPr>
              <a:t>，但國民黨日益重視社福、環保、文化教育、公共安全問題，所選</a:t>
            </a:r>
            <a:r>
              <a:rPr lang="zh-TW" altLang="en-US" sz="2400" dirty="0" smtClean="0">
                <a:latin typeface="微軟正黑體" pitchFamily="34" charset="-120"/>
                <a:ea typeface="微軟正黑體" pitchFamily="34" charset="-120"/>
              </a:rPr>
              <a:t>擇之不分區</a:t>
            </a:r>
            <a:r>
              <a:rPr lang="zh-CN" altLang="en-US" sz="2400" dirty="0" smtClean="0">
                <a:latin typeface="微軟正黑體" pitchFamily="34" charset="-120"/>
                <a:ea typeface="微軟正黑體" pitchFamily="34" charset="-120"/>
              </a:rPr>
              <a:t>立委來自這些領域的優秀人才，學術研究成果可能歷時較長，無法在短期內呈現成果，但值得大眾期待。</a:t>
            </a:r>
            <a:endParaRPr lang="zh-TW" altLang="en-US" sz="2400" dirty="0">
              <a:latin typeface="微軟正黑體" pitchFamily="34" charset="-120"/>
              <a:ea typeface="微軟正黑體" pitchFamily="34" charset="-120"/>
            </a:endParaRPr>
          </a:p>
        </p:txBody>
      </p:sp>
    </p:spTree>
    <p:extLst>
      <p:ext uri="{BB962C8B-B14F-4D97-AF65-F5344CB8AC3E}">
        <p14:creationId xmlns:p14="http://schemas.microsoft.com/office/powerpoint/2010/main" val="2423666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389631" y="2621280"/>
            <a:ext cx="7546849" cy="1200329"/>
          </a:xfrm>
          <a:prstGeom prst="rect">
            <a:avLst/>
          </a:prstGeom>
        </p:spPr>
        <p:txBody>
          <a:bodyPr wrap="square">
            <a:spAutoFit/>
          </a:bodyPr>
          <a:lstStyle/>
          <a:p>
            <a:pPr algn="ctr"/>
            <a:r>
              <a:rPr lang="zh-TW" altLang="en-US" sz="7200" b="1" dirty="0" smtClean="0">
                <a:solidFill>
                  <a:schemeClr val="tx1">
                    <a:lumMod val="95000"/>
                    <a:lumOff val="5000"/>
                  </a:schemeClr>
                </a:solidFill>
                <a:latin typeface="微軟正黑體" panose="020B0604030504040204" pitchFamily="34" charset="-120"/>
                <a:ea typeface="微軟正黑體" panose="020B0604030504040204" pitchFamily="34" charset="-120"/>
              </a:rPr>
              <a:t>什麼是不分區立委？</a:t>
            </a:r>
            <a:endParaRPr lang="zh-TW" altLang="en-US" sz="7200" b="1" dirty="0">
              <a:solidFill>
                <a:schemeClr val="tx1">
                  <a:lumMod val="95000"/>
                  <a:lumOff val="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577134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65760" y="621792"/>
            <a:ext cx="11106912" cy="954107"/>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根據中華民國憲法增修條文，自</a:t>
            </a:r>
            <a:r>
              <a:rPr lang="en-US" altLang="zh-TW" sz="2800" b="1" dirty="0" smtClean="0">
                <a:latin typeface="微軟正黑體" panose="020B0604030504040204" pitchFamily="34" charset="-120"/>
                <a:ea typeface="微軟正黑體" panose="020B0604030504040204" pitchFamily="34" charset="-120"/>
              </a:rPr>
              <a:t>2008</a:t>
            </a:r>
            <a:r>
              <a:rPr lang="zh-TW" altLang="en-US" sz="2800" b="1" dirty="0" smtClean="0">
                <a:latin typeface="微軟正黑體" panose="020B0604030504040204" pitchFamily="34" charset="-120"/>
                <a:ea typeface="微軟正黑體" panose="020B0604030504040204" pitchFamily="34" charset="-120"/>
              </a:rPr>
              <a:t>年選出的第</a:t>
            </a:r>
            <a:r>
              <a:rPr lang="en-US" altLang="zh-TW" sz="2800" b="1" dirty="0" smtClean="0">
                <a:latin typeface="微軟正黑體" panose="020B0604030504040204" pitchFamily="34" charset="-120"/>
                <a:ea typeface="微軟正黑體" panose="020B0604030504040204" pitchFamily="34" charset="-120"/>
              </a:rPr>
              <a:t>7</a:t>
            </a:r>
            <a:r>
              <a:rPr lang="zh-TW" altLang="en-US" sz="2800" b="1" dirty="0" smtClean="0">
                <a:latin typeface="微軟正黑體" panose="020B0604030504040204" pitchFamily="34" charset="-120"/>
                <a:ea typeface="微軟正黑體" panose="020B0604030504040204" pitchFamily="34" charset="-120"/>
              </a:rPr>
              <a:t>屆立法委員起，選制改為</a:t>
            </a:r>
            <a:r>
              <a:rPr lang="zh-TW" altLang="en-US" sz="2800" b="1" dirty="0" smtClean="0">
                <a:solidFill>
                  <a:srgbClr val="FF0000"/>
                </a:solidFill>
                <a:latin typeface="微軟正黑體" panose="020B0604030504040204" pitchFamily="34" charset="-120"/>
                <a:ea typeface="微軟正黑體" panose="020B0604030504040204" pitchFamily="34" charset="-120"/>
              </a:rPr>
              <a:t>單一選區兩票制</a:t>
            </a:r>
            <a:r>
              <a:rPr lang="en-US" altLang="zh-TW" sz="2800" b="1" dirty="0" smtClean="0">
                <a:solidFill>
                  <a:srgbClr val="FF0000"/>
                </a:solidFill>
                <a:latin typeface="微軟正黑體" panose="020B0604030504040204" pitchFamily="34" charset="-120"/>
                <a:ea typeface="微軟正黑體" panose="020B0604030504040204" pitchFamily="34" charset="-120"/>
              </a:rPr>
              <a:t>(</a:t>
            </a:r>
            <a:r>
              <a:rPr lang="zh-TW" altLang="en-US" sz="2800" b="1" dirty="0" smtClean="0">
                <a:solidFill>
                  <a:srgbClr val="FF0000"/>
                </a:solidFill>
                <a:latin typeface="微軟正黑體" panose="020B0604030504040204" pitchFamily="34" charset="-120"/>
                <a:ea typeface="微軟正黑體" panose="020B0604030504040204" pitchFamily="34" charset="-120"/>
              </a:rPr>
              <a:t>一票投給選區參選人、一票投給政黨</a:t>
            </a:r>
            <a:r>
              <a:rPr lang="en-US" altLang="zh-TW" sz="2800" b="1" dirty="0" smtClean="0">
                <a:solidFill>
                  <a:srgbClr val="FF0000"/>
                </a:solidFill>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a:t>
            </a:r>
            <a:endParaRPr lang="zh-TW" altLang="en-US" sz="2800" b="1" dirty="0">
              <a:latin typeface="微軟正黑體" panose="020B0604030504040204" pitchFamily="34" charset="-120"/>
              <a:ea typeface="微軟正黑體" panose="020B0604030504040204" pitchFamily="34" charset="-120"/>
            </a:endParaRPr>
          </a:p>
        </p:txBody>
      </p:sp>
      <p:sp>
        <p:nvSpPr>
          <p:cNvPr id="5" name="矩形 4"/>
          <p:cNvSpPr/>
          <p:nvPr/>
        </p:nvSpPr>
        <p:spPr>
          <a:xfrm>
            <a:off x="402336" y="2194561"/>
            <a:ext cx="11070336" cy="978492"/>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區域立法委員</a:t>
            </a:r>
            <a:r>
              <a:rPr lang="en-US" altLang="zh-TW" sz="2800" b="1" dirty="0" smtClean="0">
                <a:latin typeface="微軟正黑體" panose="020B0604030504040204" pitchFamily="34" charset="-120"/>
                <a:ea typeface="微軟正黑體" panose="020B0604030504040204" pitchFamily="34" charset="-120"/>
              </a:rPr>
              <a:t>73</a:t>
            </a:r>
            <a:r>
              <a:rPr lang="zh-TW" altLang="en-US" sz="2800" b="1" dirty="0" smtClean="0">
                <a:latin typeface="微軟正黑體" panose="020B0604030504040204" pitchFamily="34" charset="-120"/>
                <a:ea typeface="微軟正黑體" panose="020B0604030504040204" pitchFamily="34" charset="-120"/>
              </a:rPr>
              <a:t>席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 原住民立法委員</a:t>
            </a:r>
            <a:r>
              <a:rPr lang="en-US" altLang="zh-TW" sz="2800" b="1" dirty="0" smtClean="0">
                <a:latin typeface="微軟正黑體" panose="020B0604030504040204" pitchFamily="34" charset="-120"/>
                <a:ea typeface="微軟正黑體" panose="020B0604030504040204" pitchFamily="34" charset="-120"/>
              </a:rPr>
              <a:t>6</a:t>
            </a:r>
            <a:r>
              <a:rPr lang="zh-TW" altLang="en-US" sz="2800" b="1" dirty="0" smtClean="0">
                <a:latin typeface="微軟正黑體" panose="020B0604030504040204" pitchFamily="34" charset="-120"/>
                <a:ea typeface="微軟正黑體" panose="020B0604030504040204" pitchFamily="34" charset="-120"/>
              </a:rPr>
              <a:t>席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 </a:t>
            </a:r>
            <a:r>
              <a:rPr lang="zh-TW" altLang="en-US" sz="2800" b="1" dirty="0" smtClean="0">
                <a:solidFill>
                  <a:srgbClr val="FF0000"/>
                </a:solidFill>
                <a:latin typeface="微軟正黑體" panose="020B0604030504040204" pitchFamily="34" charset="-120"/>
                <a:ea typeface="微軟正黑體" panose="020B0604030504040204" pitchFamily="34" charset="-120"/>
              </a:rPr>
              <a:t>全國不分區及僑居國外國民立法委員</a:t>
            </a:r>
            <a:r>
              <a:rPr lang="en-US" altLang="zh-TW" sz="2800" b="1" dirty="0" smtClean="0">
                <a:solidFill>
                  <a:srgbClr val="FF0000"/>
                </a:solidFill>
                <a:latin typeface="微軟正黑體" panose="020B0604030504040204" pitchFamily="34" charset="-120"/>
                <a:ea typeface="微軟正黑體" panose="020B0604030504040204" pitchFamily="34" charset="-120"/>
              </a:rPr>
              <a:t>34</a:t>
            </a:r>
            <a:r>
              <a:rPr lang="zh-TW" altLang="en-US" sz="2800" b="1" dirty="0" smtClean="0">
                <a:solidFill>
                  <a:srgbClr val="FF0000"/>
                </a:solidFill>
                <a:latin typeface="微軟正黑體" panose="020B0604030504040204" pitchFamily="34" charset="-120"/>
                <a:ea typeface="微軟正黑體" panose="020B0604030504040204" pitchFamily="34" charset="-120"/>
              </a:rPr>
              <a:t>席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 總席次</a:t>
            </a:r>
            <a:r>
              <a:rPr lang="en-US" altLang="zh-TW" sz="2800" b="1" dirty="0" smtClean="0">
                <a:latin typeface="微軟正黑體" panose="020B0604030504040204" pitchFamily="34" charset="-120"/>
                <a:ea typeface="微軟正黑體" panose="020B0604030504040204" pitchFamily="34" charset="-120"/>
              </a:rPr>
              <a:t>113</a:t>
            </a:r>
            <a:r>
              <a:rPr lang="zh-TW" altLang="en-US" sz="2800" b="1" dirty="0" smtClean="0">
                <a:latin typeface="微軟正黑體" panose="020B0604030504040204" pitchFamily="34" charset="-120"/>
                <a:ea typeface="微軟正黑體" panose="020B0604030504040204" pitchFamily="34" charset="-120"/>
              </a:rPr>
              <a:t>席。</a:t>
            </a:r>
            <a:endParaRPr lang="zh-TW" altLang="en-US" sz="2800" b="1" dirty="0">
              <a:latin typeface="微軟正黑體" panose="020B0604030504040204" pitchFamily="34" charset="-120"/>
              <a:ea typeface="微軟正黑體" panose="020B0604030504040204" pitchFamily="34" charset="-120"/>
            </a:endParaRPr>
          </a:p>
        </p:txBody>
      </p:sp>
      <p:sp>
        <p:nvSpPr>
          <p:cNvPr id="6" name="矩形 5"/>
          <p:cNvSpPr/>
          <p:nvPr/>
        </p:nvSpPr>
        <p:spPr>
          <a:xfrm>
            <a:off x="365760" y="3791715"/>
            <a:ext cx="11301984" cy="1409379"/>
          </a:xfrm>
          <a:prstGeom prst="rect">
            <a:avLst/>
          </a:prstGeom>
        </p:spPr>
        <p:txBody>
          <a:bodyPr wrap="square">
            <a:spAutoFit/>
          </a:bodyPr>
          <a:lstStyle/>
          <a:p>
            <a:r>
              <a:rPr lang="zh-TW" altLang="en-US" sz="2800" b="1" dirty="0" smtClean="0">
                <a:solidFill>
                  <a:srgbClr val="0070C0"/>
                </a:solidFill>
                <a:latin typeface="微軟正黑體" panose="020B0604030504040204" pitchFamily="34" charset="-120"/>
                <a:ea typeface="微軟正黑體" panose="020B0604030504040204" pitchFamily="34" charset="-120"/>
              </a:rPr>
              <a:t>不分區立委即是由單一選區兩票制中的</a:t>
            </a:r>
            <a:r>
              <a:rPr lang="zh-TW" altLang="en-US" sz="2800" b="1" u="sng" dirty="0" smtClean="0">
                <a:solidFill>
                  <a:srgbClr val="0070C0"/>
                </a:solidFill>
                <a:latin typeface="微軟正黑體" panose="020B0604030504040204" pitchFamily="34" charset="-120"/>
                <a:ea typeface="微軟正黑體" panose="020B0604030504040204" pitchFamily="34" charset="-120"/>
              </a:rPr>
              <a:t>政黨得票比率</a:t>
            </a:r>
            <a:r>
              <a:rPr lang="zh-TW" altLang="en-US" sz="2800" b="1" dirty="0" smtClean="0">
                <a:solidFill>
                  <a:srgbClr val="0070C0"/>
                </a:solidFill>
                <a:latin typeface="微軟正黑體" panose="020B0604030504040204" pitchFamily="34" charset="-120"/>
                <a:ea typeface="微軟正黑體" panose="020B0604030504040204" pitchFamily="34" charset="-120"/>
              </a:rPr>
              <a:t>按最大餘額方法分配席次，但政黨得票率最少須達到</a:t>
            </a:r>
            <a:r>
              <a:rPr lang="en-US" altLang="zh-TW" sz="2800" b="1" dirty="0" smtClean="0">
                <a:solidFill>
                  <a:srgbClr val="0070C0"/>
                </a:solidFill>
                <a:latin typeface="微軟正黑體" panose="020B0604030504040204" pitchFamily="34" charset="-120"/>
                <a:ea typeface="微軟正黑體" panose="020B0604030504040204" pitchFamily="34" charset="-120"/>
              </a:rPr>
              <a:t>5%</a:t>
            </a:r>
            <a:r>
              <a:rPr lang="zh-TW" altLang="en-US" sz="2800" b="1" dirty="0" smtClean="0">
                <a:solidFill>
                  <a:srgbClr val="0070C0"/>
                </a:solidFill>
                <a:latin typeface="微軟正黑體" panose="020B0604030504040204" pitchFamily="34" charset="-120"/>
                <a:ea typeface="微軟正黑體" panose="020B0604030504040204" pitchFamily="34" charset="-120"/>
              </a:rPr>
              <a:t>才</a:t>
            </a:r>
            <a:r>
              <a:rPr lang="zh-TW" altLang="en-US" sz="2800" b="1" dirty="0">
                <a:solidFill>
                  <a:srgbClr val="0070C0"/>
                </a:solidFill>
                <a:latin typeface="微軟正黑體" panose="020B0604030504040204" pitchFamily="34" charset="-120"/>
                <a:ea typeface="微軟正黑體" panose="020B0604030504040204" pitchFamily="34" charset="-120"/>
              </a:rPr>
              <a:t>能</a:t>
            </a:r>
            <a:r>
              <a:rPr lang="zh-TW" altLang="en-US" sz="2800" b="1" dirty="0" smtClean="0">
                <a:solidFill>
                  <a:srgbClr val="0070C0"/>
                </a:solidFill>
                <a:latin typeface="微軟正黑體" panose="020B0604030504040204" pitchFamily="34" charset="-120"/>
                <a:ea typeface="微軟正黑體" panose="020B0604030504040204" pitchFamily="34" charset="-120"/>
              </a:rPr>
              <a:t>獲得不分區席次，且各黨當選名單中至少需有</a:t>
            </a:r>
            <a:r>
              <a:rPr lang="en-US" altLang="zh-TW" sz="2800" b="1" dirty="0" smtClean="0">
                <a:solidFill>
                  <a:srgbClr val="0070C0"/>
                </a:solidFill>
                <a:latin typeface="微軟正黑體" panose="020B0604030504040204" pitchFamily="34" charset="-120"/>
                <a:ea typeface="微軟正黑體" panose="020B0604030504040204" pitchFamily="34" charset="-120"/>
              </a:rPr>
              <a:t>1/2</a:t>
            </a:r>
            <a:r>
              <a:rPr lang="zh-TW" altLang="en-US" sz="2800" b="1" dirty="0" smtClean="0">
                <a:solidFill>
                  <a:srgbClr val="0070C0"/>
                </a:solidFill>
                <a:latin typeface="微軟正黑體" panose="020B0604030504040204" pitchFamily="34" charset="-120"/>
                <a:ea typeface="微軟正黑體" panose="020B0604030504040204" pitchFamily="34" charset="-120"/>
              </a:rPr>
              <a:t>婦女保障名額。</a:t>
            </a:r>
            <a:endParaRPr lang="zh-TW" altLang="en-US" sz="2800" b="1" dirty="0">
              <a:solidFill>
                <a:srgbClr val="0070C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501630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865376" y="2657856"/>
            <a:ext cx="8412480" cy="1200329"/>
          </a:xfrm>
          <a:prstGeom prst="rect">
            <a:avLst/>
          </a:prstGeom>
        </p:spPr>
        <p:txBody>
          <a:bodyPr wrap="square">
            <a:spAutoFit/>
          </a:bodyPr>
          <a:lstStyle/>
          <a:p>
            <a:pPr algn="ctr"/>
            <a:r>
              <a:rPr lang="zh-TW" altLang="en-US" sz="7200" b="1" dirty="0" smtClean="0">
                <a:solidFill>
                  <a:schemeClr val="tx1">
                    <a:lumMod val="95000"/>
                    <a:lumOff val="5000"/>
                  </a:schemeClr>
                </a:solidFill>
                <a:latin typeface="微軟正黑體" panose="020B0604030504040204" pitchFamily="34" charset="-120"/>
                <a:ea typeface="微軟正黑體" panose="020B0604030504040204" pitchFamily="34" charset="-120"/>
              </a:rPr>
              <a:t>不分區立委席次分配</a:t>
            </a:r>
            <a:endParaRPr lang="zh-TW" altLang="en-US" sz="7200" b="1" dirty="0">
              <a:solidFill>
                <a:schemeClr val="tx1">
                  <a:lumMod val="95000"/>
                  <a:lumOff val="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123959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0880" y="549719"/>
            <a:ext cx="10436352" cy="6186309"/>
          </a:xfrm>
          <a:prstGeom prst="rect">
            <a:avLst/>
          </a:prstGeom>
        </p:spPr>
        <p:txBody>
          <a:bodyPr wrap="square">
            <a:spAutoFit/>
          </a:bodyPr>
          <a:lstStyle/>
          <a:p>
            <a:r>
              <a:rPr lang="zh-TW" altLang="en-US" sz="3600" b="1" dirty="0" smtClean="0">
                <a:latin typeface="微軟正黑體" panose="020B0604030504040204" pitchFamily="34" charset="-120"/>
                <a:ea typeface="微軟正黑體" panose="020B0604030504040204" pitchFamily="34" charset="-120"/>
              </a:rPr>
              <a:t>國民黨</a:t>
            </a:r>
            <a:r>
              <a:rPr lang="en-US" altLang="zh-TW" sz="36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6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600" b="1" dirty="0" smtClean="0">
                <a:latin typeface="微軟正黑體" panose="020B0604030504040204" pitchFamily="34" charset="-120"/>
                <a:ea typeface="微軟正黑體" panose="020B0604030504040204" pitchFamily="34" charset="-120"/>
              </a:rPr>
              <a:t>15</a:t>
            </a:r>
            <a:r>
              <a:rPr lang="zh-TW" altLang="en-US" sz="3600" b="1" dirty="0" smtClean="0">
                <a:latin typeface="微軟正黑體" panose="020B0604030504040204" pitchFamily="34" charset="-120"/>
                <a:ea typeface="微軟正黑體" panose="020B0604030504040204" pitchFamily="34" charset="-120"/>
              </a:rPr>
              <a:t>位</a:t>
            </a:r>
            <a:r>
              <a:rPr lang="en-US" altLang="zh-TW" sz="3600" b="1" dirty="0" smtClean="0">
                <a:latin typeface="微軟正黑體" panose="020B0604030504040204" pitchFamily="34" charset="-120"/>
                <a:ea typeface="微軟正黑體" panose="020B0604030504040204" pitchFamily="34" charset="-120"/>
              </a:rPr>
              <a:t>(</a:t>
            </a:r>
            <a:r>
              <a:rPr lang="zh-TW" altLang="en-US" sz="3600" b="1" dirty="0" smtClean="0">
                <a:latin typeface="微軟正黑體" panose="020B0604030504040204" pitchFamily="34" charset="-120"/>
                <a:ea typeface="微軟正黑體" panose="020B0604030504040204" pitchFamily="34" charset="-120"/>
              </a:rPr>
              <a:t>其中</a:t>
            </a:r>
            <a:r>
              <a:rPr lang="en-US" altLang="zh-TW" sz="3600" b="1" dirty="0" smtClean="0">
                <a:latin typeface="微軟正黑體" panose="020B0604030504040204" pitchFamily="34" charset="-120"/>
                <a:ea typeface="微軟正黑體" panose="020B0604030504040204" pitchFamily="34" charset="-120"/>
              </a:rPr>
              <a:t>10</a:t>
            </a:r>
            <a:r>
              <a:rPr lang="zh-TW" altLang="en-US" sz="3600" b="1" dirty="0" smtClean="0">
                <a:latin typeface="微軟正黑體" panose="020B0604030504040204" pitchFamily="34" charset="-120"/>
                <a:ea typeface="微軟正黑體" panose="020B0604030504040204" pitchFamily="34" charset="-120"/>
              </a:rPr>
              <a:t>位是第一次當選</a:t>
            </a:r>
            <a:r>
              <a:rPr lang="en-US" altLang="zh-TW" sz="3600" b="1" dirty="0" smtClean="0">
                <a:latin typeface="微軟正黑體" panose="020B0604030504040204" pitchFamily="34" charset="-120"/>
                <a:ea typeface="微軟正黑體" panose="020B0604030504040204" pitchFamily="34" charset="-120"/>
              </a:rPr>
              <a:t>)</a:t>
            </a:r>
            <a:br>
              <a:rPr lang="en-US" altLang="zh-TW" sz="3600" b="1" dirty="0" smtClean="0">
                <a:latin typeface="微軟正黑體" panose="020B0604030504040204" pitchFamily="34" charset="-120"/>
                <a:ea typeface="微軟正黑體" panose="020B0604030504040204" pitchFamily="34" charset="-120"/>
              </a:rPr>
            </a:br>
            <a:r>
              <a:rPr lang="en-US" altLang="zh-TW" sz="3600" b="1" dirty="0" smtClean="0">
                <a:latin typeface="微軟正黑體" panose="020B0604030504040204" pitchFamily="34" charset="-120"/>
                <a:ea typeface="微軟正黑體" panose="020B0604030504040204" pitchFamily="34" charset="-120"/>
              </a:rPr>
              <a:t/>
            </a:r>
            <a:br>
              <a:rPr lang="en-US" altLang="zh-TW" sz="3600" b="1" dirty="0" smtClean="0">
                <a:latin typeface="微軟正黑體" panose="020B0604030504040204" pitchFamily="34" charset="-120"/>
                <a:ea typeface="微軟正黑體" panose="020B0604030504040204" pitchFamily="34" charset="-120"/>
              </a:rPr>
            </a:br>
            <a:r>
              <a:rPr lang="en-US" altLang="zh-TW" sz="3600" dirty="0" smtClean="0">
                <a:latin typeface="微軟正黑體" panose="020B0604030504040204" pitchFamily="34" charset="-120"/>
                <a:ea typeface="微軟正黑體" panose="020B0604030504040204" pitchFamily="34" charset="-120"/>
              </a:rPr>
              <a:t/>
            </a:r>
            <a:br>
              <a:rPr lang="en-US" altLang="zh-TW" sz="3600" dirty="0" smtClean="0">
                <a:latin typeface="微軟正黑體" panose="020B0604030504040204" pitchFamily="34" charset="-120"/>
                <a:ea typeface="微軟正黑體" panose="020B0604030504040204" pitchFamily="34" charset="-120"/>
              </a:rPr>
            </a:br>
            <a:r>
              <a:rPr lang="zh-TW" altLang="en-US" sz="3600" b="1" dirty="0" smtClean="0">
                <a:latin typeface="微軟正黑體" panose="020B0604030504040204" pitchFamily="34" charset="-120"/>
                <a:ea typeface="微軟正黑體" panose="020B0604030504040204" pitchFamily="34" charset="-120"/>
              </a:rPr>
              <a:t>民進黨</a:t>
            </a:r>
            <a:r>
              <a:rPr lang="en-US" altLang="zh-TW" sz="36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6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600" b="1" dirty="0" smtClean="0">
                <a:latin typeface="微軟正黑體" panose="020B0604030504040204" pitchFamily="34" charset="-120"/>
                <a:ea typeface="微軟正黑體" panose="020B0604030504040204" pitchFamily="34" charset="-120"/>
              </a:rPr>
              <a:t>13</a:t>
            </a:r>
            <a:r>
              <a:rPr lang="zh-TW" altLang="en-US" sz="3600" b="1" dirty="0" smtClean="0">
                <a:latin typeface="微軟正黑體" panose="020B0604030504040204" pitchFamily="34" charset="-120"/>
                <a:ea typeface="微軟正黑體" panose="020B0604030504040204" pitchFamily="34" charset="-120"/>
              </a:rPr>
              <a:t>位</a:t>
            </a:r>
            <a:r>
              <a:rPr lang="en-US" altLang="zh-TW" sz="3600" b="1" dirty="0" smtClean="0">
                <a:latin typeface="微軟正黑體" panose="020B0604030504040204" pitchFamily="34" charset="-120"/>
                <a:ea typeface="微軟正黑體" panose="020B0604030504040204" pitchFamily="34" charset="-120"/>
              </a:rPr>
              <a:t>(</a:t>
            </a:r>
            <a:r>
              <a:rPr lang="zh-TW" altLang="en-US" sz="3600" b="1" dirty="0" smtClean="0">
                <a:latin typeface="微軟正黑體" panose="020B0604030504040204" pitchFamily="34" charset="-120"/>
                <a:ea typeface="微軟正黑體" panose="020B0604030504040204" pitchFamily="34" charset="-120"/>
              </a:rPr>
              <a:t>僅</a:t>
            </a:r>
            <a:r>
              <a:rPr lang="en-US" altLang="zh-TW" sz="3600" b="1" dirty="0" smtClean="0">
                <a:latin typeface="微軟正黑體" panose="020B0604030504040204" pitchFamily="34" charset="-120"/>
                <a:ea typeface="微軟正黑體" panose="020B0604030504040204" pitchFamily="34" charset="-120"/>
              </a:rPr>
              <a:t>3</a:t>
            </a:r>
            <a:r>
              <a:rPr lang="zh-TW" altLang="en-US" sz="3600" b="1" dirty="0" smtClean="0">
                <a:latin typeface="微軟正黑體" panose="020B0604030504040204" pitchFamily="34" charset="-120"/>
                <a:ea typeface="微軟正黑體" panose="020B0604030504040204" pitchFamily="34" charset="-120"/>
              </a:rPr>
              <a:t>位為第一次當選</a:t>
            </a:r>
            <a:r>
              <a:rPr lang="en-US" altLang="zh-TW" sz="3600" b="1" dirty="0" smtClean="0">
                <a:latin typeface="微軟正黑體" panose="020B0604030504040204" pitchFamily="34" charset="-120"/>
                <a:ea typeface="微軟正黑體" panose="020B0604030504040204" pitchFamily="34" charset="-120"/>
              </a:rPr>
              <a:t>)</a:t>
            </a:r>
            <a:br>
              <a:rPr lang="en-US" altLang="zh-TW" sz="3600" b="1" dirty="0" smtClean="0">
                <a:latin typeface="微軟正黑體" panose="020B0604030504040204" pitchFamily="34" charset="-120"/>
                <a:ea typeface="微軟正黑體" panose="020B0604030504040204" pitchFamily="34" charset="-120"/>
              </a:rPr>
            </a:br>
            <a:endParaRPr lang="zh-TW" altLang="en-US" sz="3600" b="1" dirty="0" smtClean="0">
              <a:latin typeface="微軟正黑體" panose="020B0604030504040204" pitchFamily="34" charset="-120"/>
              <a:ea typeface="微軟正黑體" panose="020B0604030504040204" pitchFamily="34" charset="-120"/>
            </a:endParaRPr>
          </a:p>
          <a:p>
            <a:r>
              <a:rPr lang="en-US" altLang="zh-TW" sz="3600" dirty="0" smtClean="0">
                <a:latin typeface="微軟正黑體" panose="020B0604030504040204" pitchFamily="34" charset="-120"/>
                <a:ea typeface="微軟正黑體" panose="020B0604030504040204" pitchFamily="34" charset="-120"/>
              </a:rPr>
              <a:t/>
            </a:r>
            <a:br>
              <a:rPr lang="en-US" altLang="zh-TW" sz="3600" dirty="0" smtClean="0">
                <a:latin typeface="微軟正黑體" panose="020B0604030504040204" pitchFamily="34" charset="-120"/>
                <a:ea typeface="微軟正黑體" panose="020B0604030504040204" pitchFamily="34" charset="-120"/>
              </a:rPr>
            </a:br>
            <a:r>
              <a:rPr lang="zh-TW" altLang="en-US" sz="3600" b="1" dirty="0" smtClean="0">
                <a:latin typeface="微軟正黑體" panose="020B0604030504040204" pitchFamily="34" charset="-120"/>
                <a:ea typeface="微軟正黑體" panose="020B0604030504040204" pitchFamily="34" charset="-120"/>
              </a:rPr>
              <a:t>台灣團結聯盟</a:t>
            </a:r>
            <a:r>
              <a:rPr lang="en-US" altLang="zh-TW" sz="36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6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600" b="1" dirty="0" smtClean="0">
                <a:latin typeface="微軟正黑體" panose="020B0604030504040204" pitchFamily="34" charset="-120"/>
                <a:ea typeface="微軟正黑體" panose="020B0604030504040204" pitchFamily="34" charset="-120"/>
              </a:rPr>
              <a:t>3</a:t>
            </a:r>
            <a:r>
              <a:rPr lang="zh-TW" altLang="en-US" sz="3600" b="1" dirty="0" smtClean="0">
                <a:latin typeface="微軟正黑體" panose="020B0604030504040204" pitchFamily="34" charset="-120"/>
                <a:ea typeface="微軟正黑體" panose="020B0604030504040204" pitchFamily="34" charset="-120"/>
              </a:rPr>
              <a:t>位</a:t>
            </a:r>
            <a:r>
              <a:rPr lang="en-US" altLang="zh-TW" sz="3600" b="1" dirty="0" smtClean="0">
                <a:latin typeface="微軟正黑體" panose="020B0604030504040204" pitchFamily="34" charset="-120"/>
                <a:ea typeface="微軟正黑體" panose="020B0604030504040204" pitchFamily="34" charset="-120"/>
              </a:rPr>
              <a:t/>
            </a:r>
            <a:br>
              <a:rPr lang="en-US" altLang="zh-TW" sz="3600" b="1" dirty="0" smtClean="0">
                <a:latin typeface="微軟正黑體" panose="020B0604030504040204" pitchFamily="34" charset="-120"/>
                <a:ea typeface="微軟正黑體" panose="020B0604030504040204" pitchFamily="34" charset="-120"/>
              </a:rPr>
            </a:br>
            <a:endParaRPr lang="zh-TW" altLang="en-US" sz="3600" b="1" dirty="0" smtClean="0">
              <a:latin typeface="微軟正黑體" panose="020B0604030504040204" pitchFamily="34" charset="-120"/>
              <a:ea typeface="微軟正黑體" panose="020B0604030504040204" pitchFamily="34" charset="-120"/>
            </a:endParaRPr>
          </a:p>
          <a:p>
            <a:r>
              <a:rPr lang="en-US" altLang="zh-TW" sz="3600" dirty="0" smtClean="0">
                <a:latin typeface="微軟正黑體" panose="020B0604030504040204" pitchFamily="34" charset="-120"/>
                <a:ea typeface="微軟正黑體" panose="020B0604030504040204" pitchFamily="34" charset="-120"/>
              </a:rPr>
              <a:t/>
            </a:r>
            <a:br>
              <a:rPr lang="en-US" altLang="zh-TW" sz="3600" dirty="0" smtClean="0">
                <a:latin typeface="微軟正黑體" panose="020B0604030504040204" pitchFamily="34" charset="-120"/>
                <a:ea typeface="微軟正黑體" panose="020B0604030504040204" pitchFamily="34" charset="-120"/>
              </a:rPr>
            </a:br>
            <a:r>
              <a:rPr lang="zh-TW" altLang="en-US" sz="3600" b="1" dirty="0" smtClean="0">
                <a:latin typeface="微軟正黑體" panose="020B0604030504040204" pitchFamily="34" charset="-120"/>
                <a:ea typeface="微軟正黑體" panose="020B0604030504040204" pitchFamily="34" charset="-120"/>
              </a:rPr>
              <a:t>親民黨</a:t>
            </a:r>
            <a:r>
              <a:rPr lang="en-US" altLang="zh-TW" sz="36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3600" b="1" dirty="0" smtClean="0">
                <a:latin typeface="微軟正黑體" panose="020B0604030504040204" pitchFamily="34" charset="-120"/>
                <a:ea typeface="微軟正黑體" panose="020B0604030504040204" pitchFamily="34" charset="-120"/>
              </a:rPr>
              <a:t>  </a:t>
            </a:r>
            <a:r>
              <a:rPr lang="en-US" altLang="zh-TW" sz="3600" b="1" dirty="0" smtClean="0">
                <a:latin typeface="微軟正黑體" panose="020B0604030504040204" pitchFamily="34" charset="-120"/>
                <a:ea typeface="微軟正黑體" panose="020B0604030504040204" pitchFamily="34" charset="-120"/>
              </a:rPr>
              <a:t>2</a:t>
            </a:r>
            <a:r>
              <a:rPr lang="zh-TW" altLang="en-US" sz="3600" b="1" dirty="0" smtClean="0">
                <a:latin typeface="微軟正黑體" panose="020B0604030504040204" pitchFamily="34" charset="-120"/>
                <a:ea typeface="微軟正黑體" panose="020B0604030504040204" pitchFamily="34" charset="-120"/>
              </a:rPr>
              <a:t>位</a:t>
            </a:r>
          </a:p>
          <a:p>
            <a:endParaRPr lang="zh-TW" altLang="en-US" sz="3600" dirty="0">
              <a:latin typeface="微軟正黑體" panose="020B0604030504040204" pitchFamily="34" charset="-120"/>
              <a:ea typeface="微軟正黑體" panose="020B0604030504040204" pitchFamily="34" charset="-120"/>
            </a:endParaRPr>
          </a:p>
        </p:txBody>
      </p:sp>
      <p:pic>
        <p:nvPicPr>
          <p:cNvPr id="1026" name="Picture 2" descr="http://upload.wikimedia.org/wikipedia/zh/thumb/c/c1/Emblem_of_Democratic_Progressive_Party_(new).svg/120px-Emblem_of_Democratic_Progressive_Party_(new).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8070" y="1686209"/>
            <a:ext cx="1283081" cy="128308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mtlujhu.pixnet.net/album/downloadphoto?id=1218013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8070" y="208092"/>
            <a:ext cx="1283080" cy="1283080"/>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6" descr="data:image/jpeg;base64,/9j/4AAQSkZJRgABAQAAAQABAAD/2wCEAAkGBxQTERUUExQVFRQXGBUXFhcVFBcVFBoVFhUcHBcgFhYcHCggGBwlHRUUITEkJSkrLi4uFx8zODMsNygtLisBCgoKDg0OGxAQGywkICQvLCwsLCwsLCwsLC8sLCwsNCwsLCwsLCwsLCwsLCwsLCwsLCwsLCwsLCwsLCwsLCwsLP/AABEIAJgAoAMBEQACEQEDEQH/xAAcAAACAgMBAQAAAAAAAAAAAAAABgUHAgMEAQj/xABCEAABAwICBQkECAQGAwAAAAABAAIDBBEFEgYHITFBEyJRYXGBkaGxMkJywRQjM1JigpLRosLS4RVDU3Oy8ERUY//EABoBAQACAwEAAAAAAAAAAAAAAAAEBQIDBgH/xAAxEQACAgEDAgMGBQUBAAAAAAAAAQIDBAURMRIhE0FRIjJhcbHRFEKRocEGFSMzgfD/2gAMAwEAAhEDEQA/ALxQAgBACAEAIAQAgBAYl46R4rzdHuzDOOkeKbobMyXp4CAEAIAQAgBACAEAIAQAgBACAEBx1eIsjFyR4rTZfCC7s31Y87HskQFbpa0bGC/ZsHiq23U1+UtKdIk/eIifSSV26w8Soc9QskT4aZVE5H4vKfe8gtLyrH5m9YdS8jB+MyNFy4W7AiyLPUPFqXkSGHVFfIA6OHmHcXOyXHULqfVHKa3X2Ky6eHF7P7nZBpPKxxZM3K9u9rtvgRwWX46yqXTYjH+31XR662TtFpBE/ecp69o8VNqzq589iDbgWw47ksDfcphBPUAIAQAgBACAEAIAQGqecMFyVhOait2Zwg5vZCni+k/ux7evh/dU+TqPlAvMXS/zWCzPO55u4klVU5ym95MuYVxgtoo12WJmCHhhLIGi5Nl6luG0uSb0W0edO9s0zcsLdrGne88CR0K2wcJt9c12KPUM9beHDnzG/E8S5Mc21+AU3Ky/CXbkqKqurk5K7DaasAMgs8C1wcrx38U/wZUU3z+5srttx37PH7C3imjMtMC+N/KRjfcWe0dJ4EKvycB1Rc4PsW+JqKukq5ruwwvHZIjbePund3dC0UZs6u37EjJwK7lv5+v/ALkdMLxRkw5psRvad4/cdavaMmFy9nn0OdyMWdD2lx6nepBHBACAEAIAQAgOetq2xtuStdtqgt2baqpWS2QhY1jLpSQDZvqudycuVr2XB0+JhRpW75IlQyeCHh4Sh6a5Z2tG0hepNmLkkNGi2j7MgqagZibGNh9lo4EjiSrvFxYVw8SZzubmznN1w4Jisxu2xov6LG7UfKBErxvNkJPMXm5Kq5zlN7yJkYKK7GJqC1pN9gBSM5LsmeSiuSXop3f4e0v3uvv6CT8ld9XTirci0x6sjt5CXIbknrXPt7s6yK2SRtpqp0bg5pII3H/u8LKFkoS6ovuYWVRsi4yW6Y/4DjLZ28A9vtN+Y6l0eJlxvj8VyjlszDljy9U+GSymEIEAIAQAgNc8oa0krGUlFbsyhFyeyEDSDFTK4tB5o39a5zMyXZLZcHUYOIqo9T5IdQiwBAapJrbAC5x3NaLk9gCyjByfYxnOMFuyewzQ6aUZp38k0+43a+3WdwVrRpja3n2+pS5GrJPatb/QaKHRali3RBx6X88+as4YtUOEVVmXdPmRvxpwEdhst+2xac6SVZjQt5CmufRZoEBz4gfqndi9jyYz4JrSCXJTwsB2ZPHmt/dW+fPprjFen2GmV9VkpP4fyKIVGdGCHhupKp0bw9hs5u7oPUepZ1WyqkpxNd1MbYOEuGWVhde2aMPbx3jiDxBXVU3RtgpxOPvplTNwl5HWtppBACAEAraWYnYZGnq/dVGoZGy6UXWmYvU+piaqQ6ACUPTDnOc2OMZpHbAB6noC2VVSslsjTddGqLkywNGtGmUwzHnzH2nnh1N6AukxsWNK+JyuVlzvfw9CeUoiHLX1QY1aL7lXHc2Vw6mKlZWuedu7oXPXXytfcsq61FHKtJsBAc2IvtGevYFlHuzCb7DPX4B9IpogSWSsY3Keg2Fw4dGwK/uxY3VpPlIiY2XKibceHyI0kTmOLJG5Xt2EH5dIXPW1Srl0yOqpujbBSieLWbAKHpM6J4nyUwaTzJCAegO90/LwVjp2R4dnQ+H9Sq1XG8SvrXK+hYS6E5kEAIDTWTZGF3Ru7eCwsn0xbNlUOuSiVpidRnkJ4DYFyt8+ubZ1+NX0VpHKtRvNc0mUEngvUtw3stx30IwTko+WkH1sgB2+6zgB0da6PCxlVDqfLOUz8p3T6VwhoU4gAgF/SQ7e4DzVPqT7k3FIBVJNBACA34BQiepJcLshA2cC87r+BVlp1Ck+p+RDyJ7dkPCvCCL+luDcszlGD61gNvxN4g/JQM7GVsN1yiw0/KdNmz4YhtK5w6s9Q8MZBcInsGt1sWZgFdy1Ox/EizviGwrrMezxK1I4vIq8K1wJFbjSCAg9KqrLGB03Phu9VA1CzphsWOm1ddm4gBc4dUeFAdGD0PL1UcZ2tHPf2N3DvKm4NPiWLfgr9Rv8Op7clqLpTlAQGEsmUXWMpdK3PUt3sKOK1ed3UFzmVd4kyzpr6UcKjG4EAICS0RmDZpWHe8B4/LsPqFb6ZYu8SBlR8xtVuRAQFbaRUHIzuaPZPOb2H+91zGbT4VzS4fc63T7/ABaU3yuxGhRCcBQDVq+qftojwLXt7HXB82jxV7pVm8HH0Oc1ivaxT9RxVqU4IBP01l5wHQB5lUuqS77F9pEe2/xFRU5eAUPRj1dwXlqJDwyMHmXfyq70qHaUvkc9rE+8YjwrcpQQEBjtf7oKqM/J/LEmY9XmxfVQTgQAgAIwd+h1OXzSTH2Wjk29u93y8VcabVtvJkDJnv2HBWxEBAKmnUH2b/iafIj0Kp9Wh7svmi70azvKPyYnhUpfggJjQqS1bb70bvIgq00p7WNFPrEd60/iWGr450EAjaaH649jfmqDU3/k/Q6TSf8AV+ouXVYW4FANeryVrYpruaCZTxG7KF0WmRfhPt5/wcxqz/zL5fyNRq4/vt/UFZdL9CrMK2oAjzAgg2sRtG1R8ifRBszrjvIT6mXM4lc1ObnLdlrCPSjUsDIEAIDF7rAnqKHjGbQ2HLSM6XZnHvK6XEjtUiqte8ibUk1ggIHTBt4W/F/KVXakt6l8/wCCz0t7Wv5fyhCXPHUAgJDRV1q6LbvbIPJWWmb+KVWrf6Sy10BzIIBF09e1kmd5DW5ASTsGwm6pNQqnZeowW7a7JHQaXbGFDlJ7JNlW4rpu0XEDc343Agdzd5V3gf0nOa6sqW3wXP8A18EbL15LtQt/i/sKtZjc8vtyu7Aco8AuqxtJwsf/AF1r5vu/1ZQ3Z+Rb7839PoZYfjs8AIikLb79jSfEhS5Y9UuUR1ZJGyr0oqnsc10xIIIOxo2doCx/DVR7qJ6rJN7H0NgzbYXSj/5Q/wDFcJqj3UvmWePyRRXMlqgQAgBAc9fJljceqy9j3ZjN9h6waDJTxNOwhjb9ttq6mqPTBIqZveTZ2rYYggF3TKUCMXPSfK3zVdqL9hJFppa9ttlZV2PU8XtytuPdbzneAUDG0fNyP9db29X2X7lzdqWNT701v6LuL+Jac7xAz8z/AOkLo8P+kX72TP8A5H7lNk/1B5Ux/wCv7HVqnq5ajGI3SOLsscrugDZbYNw3q3zMKjEx+imO31fzZUfibb5dVj3PoVUpmCAqnX5REw08wvZr3xu27Oe0FpI6iy3erfR3HxZJpb7dn59jVdv07eRRzngb10bklyQ0myYwnRatqfsKWV4+8W5G/qdYKJZn0w5ZsVMmNuH6msQf9q+CEdGYyO8Gi3moM9YgvdTNioJ+n1Ftt9ZWOPTkjAHmSostXm+EZqlIsiSiEFJHCCXCMMYCd5DRbb4LntRl1Qb9WS6F7Qtlc2WqBACAEB5QUvL1LI/cZz39GzcFNwaeue7I2RPZHLptrF+iTZGhx2kCwadjbX39a7bE0/xo9TKmdnSQLdch4tf+lik/2f4mHjowm1yO4Mf/AABZLR/VnnjoT9LNOp61oY7ms6Lkk9pU3H0+ul9XLNc7nJbCopxqBtyQ1oLnHYGtBJJ6gN6wlZGPdsyUWy6dSuh1TTyy1NTGYg6MMja4jPtddxLeA2Deuc1LLhbtGJLqh0ot1VRtBAQmmeACuo5Ke4aXWLXEXDXNNwbcVux7nTYpo8kt1sL2BaDYdh7Q5zWyyjfJKA91/wALTzWLdZk33vnsYqMYmGNaz6WDmtcCRwYMx8tgW6rTLZ99jyVsUJ1friefs2P7yG+inw0dfmZqd6ImbWrUkGwI37eUcty0qv8A8jHx2WHq9xx1fhZDnl9RCcsmY3cSNrSe0ehXO6zhtOUYrbfuiZjWd0zJrri64wuE9zJD0EBqqJgxpcV6luzyT2J7BaCWGkfIxgfUyDMGuIaL+4CTuG266TBojXFdXbfkq7p9T7FM6S6H4vPLyklISbWAY9jx45uK62jOx649KZBnXKTIQ6EYj/6U36R+6kf3Kj1MPBkb4dXuJuNhRyD4iwD/AJLF6nQvMeBIlqPVDib7ZhDEPxy3I7mgrRLV61x9DJUDRhepBjdtVVFw+7E3IO9zrn0UOzVpy7RRsVMUNkFLheExOfHHG3KNrzzpD+c7T2BRP8+RLZv7GztEYtGcRfUU0c8jOTMgztZxDCeZm67WJ7VHtgoTcYvfY9T3RKLWeggBAfPet6nqKarLTLIaea8kQzGwN+e3uJGz8QXS6XOuyvhdS7EW7dFeNNzYAuJ3BouT3BWcrYx5ZpUGybodEK+bbHRzEHiW5B/FZRJ6hTHzRmqZE3TaqcUf/kxs+OVo9LrRLVqlx9DPwGOurjQTEsPq+Ue6nMLxkla2VxcRvaQMliQeviVXZubVkQ22e64NtdbiNmP0PJSZx7Eh6Nz+PcVx2oY/Q+uPDLTHt3XSzgVaSwQGWC0P0mcXH1URu7oLuA61Y4OP1y6nwiJkWbLZGnT3T4Ubg1lyb2GXLw3k34cF2GFgO5bsq7LFEg6PXE23PB74/wBipEtHl5fUxV6JNmt2n4lvg9anpNpl40TyXW9TDj4McUWk2s88aJE12uVv+Wx57mtHmSVvho782jF3oVcV1nVcvsWZ17XHz3KbXplMee5rd7fBGaLYdNitdHDK972Xzykk2EY39l9g715mWwxq/YSR7WnJ7s+no2BoAAsAAABuAG6y5YlmSAEAICF0q0Ygr4hFUNJDXBzS02cCN9ncLjYVtpunU+qJ40nyQkFbheHNc2FkMZYS15AaH3H3nHnEreqsi9pvd7mO8UL+Ka4IW7Iw53wtFvFxU2vSLH73Ywd0UQFRrhlPssf3uaPQKStIj5sw8c0x63ZuLX/qB9QsnpEPU88catANPGYgH0tXYSuJMR2APb0Doe3zVZqWmKEd0t4+fwN1N27+JI1NO+F/JyfldwcP36lxOTjSpl8C3qt6kaK6TLGSFHj3Ztk+w0tw+WGiLKYM5ct2F5LW5zvLiAT5Lq8auFaSlx5lTZJye5R+lGhOLPkMktPynAci8OAHUN66bH1DHjHpXb5kSdUm9xSq8KqIvtKeZnxROA8bWU6OXVLhmp1SOF0oGw7D0EWK2q2Jj0SPBKOCeLEdDJSgwCrn+xppn9YjIHidi0TzaocsyVUmN2Fan8QlI5QxU7fxuL39zWj1IUGzV4L3e5tVHqW7oDoRFhsbw1xkkkIL5HAAkDcAODRcnvVNk5Mr5bs3xiorsNSjGQIAQAgBAVtrV1e/TG/SaYAVLBzm7hK0cL/fHA8dyssDOdD6Ze6/2NdlfUigrHNkyuz3tkynPmG8Zd910njQ233IfQyXptFq6QXZRzkdcZb62UeWfSvNGapkbn6GYiBc0U3c0H0K8Wo0eo8GRxSYVVRG7qeoYRtvyTxYjcQ4DYVs/F0z7br9h4ckXjq60jGK0j4agH6RDlzOIsSDfI8dewg9nWuX1LDgnsvdfHwJlVjXc8xSAiNzTvF/EFcW4uE9mW2+8SZ02x99NRxTsuQXMBsbbHtNvOy7TAqjfLpfpuVFj6RPwbW8Dslt+YZT4i4VlbpLXumpXJjbRawKWQfs5rh6hQZ4FsTYppkiMco378p7YwfktPgWoy3Rl/i9I3cGDsYB8k8GxjdEXjGsSjp23LgTwaCC4nqaLrbDBtkeOaO/Rioq6i89Q0QRuA5KD3wD70zuk7LNG7jfhquVcfZh3fm/serfzGJaD0EAIAQAgBACA4nYexpfJHHE2Z+9+QXcQNmYjaVl1N7J8ArjSnWNVUTwyppXRk+y9jmuif8AC8jyO1WWPh1Xe7L9eTXKbXKFt+uCY7mO/WP6VPWkQ9TV45ug1wScWv8A4HLF6RHyY8cZNENZraqtjpyxoEjXWfbK7ONobbjcX8FDytNdNbnvwbIWqT2JzHMOqTI7JEHNJJBDhx6QuQvwrJWOS79yyhdFR2N2N6MyVOGClL2slsyziMwBa643eCvcC147jKXkQ7Upt7FLY1qxxGnueSE7fvQuzH9JsV0lWq1S57EOVD8hPkBa4tcCxw3tcC1w7QdoVhG2ElumanBoybUOG57u5xWXsv0PN2b6KKaeQRQiSWR25rSSe/oHWtVt1dS3exnGMpF3autVjaUiorMstRvYzfHH/U7r4cFzmZqErvZj2RKhWolnKuNgIAQAgBACAEAIAQHPX0MczDHKxsjHbC1wBB7ivYycXugVdpNqWieS+il5E/6cl3xdx9pvmrSjVJw7T7mqVSZW2M6BYhTXz0zntHvQ/WDwG3yVrVqVM/Pb9jQ6Whfp6rk5ASCHNN7G7SCN3WCpbnCcdt+TBRkmWLh+t6VjQHB7uvOHeZF1WT0ypvdNG9XPzRrxfW3LKAGMy24l9j3Zdy9q0yuPMjx2vyR2YRrikbZrg553AWDyewixWq3Ta+U9jONj9Bwo8XOJWE2DPez/AFJgxgA6s/O8FAnXGn3be/w3M09/IlZdWOGO/wDFYPhc4fNaVmXL8x70omsA0apaJpbTQtjv7RAu49rjtK1WXTse8nuepJEstZ6CAEAIAQAgBACAEAIAQHgQHqA5azDopftYo5PjY13qFkpNcMETNoTh7tpo4Cf9sD0WxZFq4kzzpR5DoTh7doo4Af8AbB9U/EWvmTHSiXpMNhi+yijj+BjW+gWtyk+We7HSsQeoAQAgBACAEAID/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sp>
        <p:nvSpPr>
          <p:cNvPr id="4" name="AutoShape 8" descr="data:image/jpeg;base64,/9j/4AAQSkZJRgABAQAAAQABAAD/2wCEAAkGBxQTERUUExQVFRQXGBUXFhcVFBcVFBoVFhUcHBcgFhYcHCggGBwlHRUUITEkJSkrLi4uFx8zODMsNygtLisBCgoKDg0OGxAQGywkICQvLCwsLCwsLCwsLC8sLCwsNCwsLCwsLCwsLCwsLCwsLCwsLCwsLCwsLCwsLCwsLCwsLP/AABEIAJgAoAMBEQACEQEDEQH/xAAcAAACAgMBAQAAAAAAAAAAAAAABgUHAgMEAQj/xABCEAABAwICBQkECAQGAwAAAAABAAIDBBEFEgYHITFBEyJRYXGBkaGxMkJywRQjM1JigpLRosLS4RVDU3Oy8ERUY//EABoBAQACAwEAAAAAAAAAAAAAAAAEBQIDBgH/xAAxEQACAgEDAgMGBQUBAAAAAAAAAQIDBAURMRIhE0FRIjJhcbHRFEKRocEGFSMzgfD/2gAMAwEAAhEDEQA/ALxQAgBACAEAIAQAgBAYl46R4rzdHuzDOOkeKbobMyXp4CAEAIAQAgBACAEAIAQAgBACAEBx1eIsjFyR4rTZfCC7s31Y87HskQFbpa0bGC/ZsHiq23U1+UtKdIk/eIifSSV26w8Soc9QskT4aZVE5H4vKfe8gtLyrH5m9YdS8jB+MyNFy4W7AiyLPUPFqXkSGHVFfIA6OHmHcXOyXHULqfVHKa3X2Ky6eHF7P7nZBpPKxxZM3K9u9rtvgRwWX46yqXTYjH+31XR662TtFpBE/ecp69o8VNqzq589iDbgWw47ksDfcphBPUAIAQAgBACAEAIAQGqecMFyVhOait2Zwg5vZCni+k/ux7evh/dU+TqPlAvMXS/zWCzPO55u4klVU5ym95MuYVxgtoo12WJmCHhhLIGi5Nl6luG0uSb0W0edO9s0zcsLdrGne88CR0K2wcJt9c12KPUM9beHDnzG/E8S5Mc21+AU3Ky/CXbkqKqurk5K7DaasAMgs8C1wcrx38U/wZUU3z+5srttx37PH7C3imjMtMC+N/KRjfcWe0dJ4EKvycB1Rc4PsW+JqKukq5ruwwvHZIjbePund3dC0UZs6u37EjJwK7lv5+v/ALkdMLxRkw5psRvad4/cdavaMmFy9nn0OdyMWdD2lx6nepBHBACAEAIAQAgOetq2xtuStdtqgt2baqpWS2QhY1jLpSQDZvqudycuVr2XB0+JhRpW75IlQyeCHh4Sh6a5Z2tG0hepNmLkkNGi2j7MgqagZibGNh9lo4EjiSrvFxYVw8SZzubmznN1w4Jisxu2xov6LG7UfKBErxvNkJPMXm5Kq5zlN7yJkYKK7GJqC1pN9gBSM5LsmeSiuSXop3f4e0v3uvv6CT8ld9XTirci0x6sjt5CXIbknrXPt7s6yK2SRtpqp0bg5pII3H/u8LKFkoS6ovuYWVRsi4yW6Y/4DjLZ28A9vtN+Y6l0eJlxvj8VyjlszDljy9U+GSymEIEAIAQAgNc8oa0krGUlFbsyhFyeyEDSDFTK4tB5o39a5zMyXZLZcHUYOIqo9T5IdQiwBAapJrbAC5x3NaLk9gCyjByfYxnOMFuyewzQ6aUZp38k0+43a+3WdwVrRpja3n2+pS5GrJPatb/QaKHRali3RBx6X88+as4YtUOEVVmXdPmRvxpwEdhst+2xac6SVZjQt5CmufRZoEBz4gfqndi9jyYz4JrSCXJTwsB2ZPHmt/dW+fPprjFen2GmV9VkpP4fyKIVGdGCHhupKp0bw9hs5u7oPUepZ1WyqkpxNd1MbYOEuGWVhde2aMPbx3jiDxBXVU3RtgpxOPvplTNwl5HWtppBACAEAraWYnYZGnq/dVGoZGy6UXWmYvU+piaqQ6ACUPTDnOc2OMZpHbAB6noC2VVSslsjTddGqLkywNGtGmUwzHnzH2nnh1N6AukxsWNK+JyuVlzvfw9CeUoiHLX1QY1aL7lXHc2Vw6mKlZWuedu7oXPXXytfcsq61FHKtJsBAc2IvtGevYFlHuzCb7DPX4B9IpogSWSsY3Keg2Fw4dGwK/uxY3VpPlIiY2XKibceHyI0kTmOLJG5Xt2EH5dIXPW1Srl0yOqpujbBSieLWbAKHpM6J4nyUwaTzJCAegO90/LwVjp2R4dnQ+H9Sq1XG8SvrXK+hYS6E5kEAIDTWTZGF3Ru7eCwsn0xbNlUOuSiVpidRnkJ4DYFyt8+ubZ1+NX0VpHKtRvNc0mUEngvUtw3stx30IwTko+WkH1sgB2+6zgB0da6PCxlVDqfLOUz8p3T6VwhoU4gAgF/SQ7e4DzVPqT7k3FIBVJNBACA34BQiepJcLshA2cC87r+BVlp1Ck+p+RDyJ7dkPCvCCL+luDcszlGD61gNvxN4g/JQM7GVsN1yiw0/KdNmz4YhtK5w6s9Q8MZBcInsGt1sWZgFdy1Ox/EizviGwrrMezxK1I4vIq8K1wJFbjSCAg9KqrLGB03Phu9VA1CzphsWOm1ddm4gBc4dUeFAdGD0PL1UcZ2tHPf2N3DvKm4NPiWLfgr9Rv8Op7clqLpTlAQGEsmUXWMpdK3PUt3sKOK1ed3UFzmVd4kyzpr6UcKjG4EAICS0RmDZpWHe8B4/LsPqFb6ZYu8SBlR8xtVuRAQFbaRUHIzuaPZPOb2H+91zGbT4VzS4fc63T7/ABaU3yuxGhRCcBQDVq+qftojwLXt7HXB82jxV7pVm8HH0Oc1ivaxT9RxVqU4IBP01l5wHQB5lUuqS77F9pEe2/xFRU5eAUPRj1dwXlqJDwyMHmXfyq70qHaUvkc9rE+8YjwrcpQQEBjtf7oKqM/J/LEmY9XmxfVQTgQAgAIwd+h1OXzSTH2Wjk29u93y8VcabVtvJkDJnv2HBWxEBAKmnUH2b/iafIj0Kp9Wh7svmi70azvKPyYnhUpfggJjQqS1bb70bvIgq00p7WNFPrEd60/iWGr450EAjaaH649jfmqDU3/k/Q6TSf8AV+ouXVYW4FANeryVrYpruaCZTxG7KF0WmRfhPt5/wcxqz/zL5fyNRq4/vt/UFZdL9CrMK2oAjzAgg2sRtG1R8ifRBszrjvIT6mXM4lc1ObnLdlrCPSjUsDIEAIDF7rAnqKHjGbQ2HLSM6XZnHvK6XEjtUiqte8ibUk1ggIHTBt4W/F/KVXakt6l8/wCCz0t7Wv5fyhCXPHUAgJDRV1q6LbvbIPJWWmb+KVWrf6Sy10BzIIBF09e1kmd5DW5ASTsGwm6pNQqnZeowW7a7JHQaXbGFDlJ7JNlW4rpu0XEDc343Agdzd5V3gf0nOa6sqW3wXP8A18EbL15LtQt/i/sKtZjc8vtyu7Aco8AuqxtJwsf/AF1r5vu/1ZQ3Z+Rb7839PoZYfjs8AIikLb79jSfEhS5Y9UuUR1ZJGyr0oqnsc10xIIIOxo2doCx/DVR7qJ6rJN7H0NgzbYXSj/5Q/wDFcJqj3UvmWePyRRXMlqgQAgBAc9fJljceqy9j3ZjN9h6waDJTxNOwhjb9ttq6mqPTBIqZveTZ2rYYggF3TKUCMXPSfK3zVdqL9hJFppa9ttlZV2PU8XtytuPdbzneAUDG0fNyP9db29X2X7lzdqWNT701v6LuL+Jac7xAz8z/AOkLo8P+kX72TP8A5H7lNk/1B5Ux/wCv7HVqnq5ajGI3SOLsscrugDZbYNw3q3zMKjEx+imO31fzZUfibb5dVj3PoVUpmCAqnX5REw08wvZr3xu27Oe0FpI6iy3erfR3HxZJpb7dn59jVdv07eRRzngb10bklyQ0myYwnRatqfsKWV4+8W5G/qdYKJZn0w5ZsVMmNuH6msQf9q+CEdGYyO8Gi3moM9YgvdTNioJ+n1Ftt9ZWOPTkjAHmSostXm+EZqlIsiSiEFJHCCXCMMYCd5DRbb4LntRl1Qb9WS6F7Qtlc2WqBACAEB5QUvL1LI/cZz39GzcFNwaeue7I2RPZHLptrF+iTZGhx2kCwadjbX39a7bE0/xo9TKmdnSQLdch4tf+lik/2f4mHjowm1yO4Mf/AABZLR/VnnjoT9LNOp61oY7ms6Lkk9pU3H0+ul9XLNc7nJbCopxqBtyQ1oLnHYGtBJJ6gN6wlZGPdsyUWy6dSuh1TTyy1NTGYg6MMja4jPtddxLeA2Deuc1LLhbtGJLqh0ot1VRtBAQmmeACuo5Ke4aXWLXEXDXNNwbcVux7nTYpo8kt1sL2BaDYdh7Q5zWyyjfJKA91/wALTzWLdZk33vnsYqMYmGNaz6WDmtcCRwYMx8tgW6rTLZ99jyVsUJ1friefs2P7yG+inw0dfmZqd6ImbWrUkGwI37eUcty0qv8A8jHx2WHq9xx1fhZDnl9RCcsmY3cSNrSe0ehXO6zhtOUYrbfuiZjWd0zJrri64wuE9zJD0EBqqJgxpcV6luzyT2J7BaCWGkfIxgfUyDMGuIaL+4CTuG266TBojXFdXbfkq7p9T7FM6S6H4vPLyklISbWAY9jx45uK62jOx649KZBnXKTIQ6EYj/6U36R+6kf3Kj1MPBkb4dXuJuNhRyD4iwD/AJLF6nQvMeBIlqPVDib7ZhDEPxy3I7mgrRLV61x9DJUDRhepBjdtVVFw+7E3IO9zrn0UOzVpy7RRsVMUNkFLheExOfHHG3KNrzzpD+c7T2BRP8+RLZv7GztEYtGcRfUU0c8jOTMgztZxDCeZm67WJ7VHtgoTcYvfY9T3RKLWeggBAfPet6nqKarLTLIaea8kQzGwN+e3uJGz8QXS6XOuyvhdS7EW7dFeNNzYAuJ3BouT3BWcrYx5ZpUGybodEK+bbHRzEHiW5B/FZRJ6hTHzRmqZE3TaqcUf/kxs+OVo9LrRLVqlx9DPwGOurjQTEsPq+Ue6nMLxkla2VxcRvaQMliQeviVXZubVkQ22e64NtdbiNmP0PJSZx7Eh6Nz+PcVx2oY/Q+uPDLTHt3XSzgVaSwQGWC0P0mcXH1URu7oLuA61Y4OP1y6nwiJkWbLZGnT3T4Ubg1lyb2GXLw3k34cF2GFgO5bsq7LFEg6PXE23PB74/wBipEtHl5fUxV6JNmt2n4lvg9anpNpl40TyXW9TDj4McUWk2s88aJE12uVv+Wx57mtHmSVvho782jF3oVcV1nVcvsWZ17XHz3KbXplMee5rd7fBGaLYdNitdHDK972Xzykk2EY39l9g715mWwxq/YSR7WnJ7s+no2BoAAsAAABuAG6y5YlmSAEAICF0q0Ygr4hFUNJDXBzS02cCN9ncLjYVtpunU+qJ40nyQkFbheHNc2FkMZYS15AaH3H3nHnEreqsi9pvd7mO8UL+Ka4IW7Iw53wtFvFxU2vSLH73Ywd0UQFRrhlPssf3uaPQKStIj5sw8c0x63ZuLX/qB9QsnpEPU88catANPGYgH0tXYSuJMR2APb0Doe3zVZqWmKEd0t4+fwN1N27+JI1NO+F/JyfldwcP36lxOTjSpl8C3qt6kaK6TLGSFHj3Ztk+w0tw+WGiLKYM5ct2F5LW5zvLiAT5Lq8auFaSlx5lTZJye5R+lGhOLPkMktPynAci8OAHUN66bH1DHjHpXb5kSdUm9xSq8KqIvtKeZnxROA8bWU6OXVLhmp1SOF0oGw7D0EWK2q2Jj0SPBKOCeLEdDJSgwCrn+xppn9YjIHidi0TzaocsyVUmN2Fan8QlI5QxU7fxuL39zWj1IUGzV4L3e5tVHqW7oDoRFhsbw1xkkkIL5HAAkDcAODRcnvVNk5Mr5bs3xiorsNSjGQIAQAgBAVtrV1e/TG/SaYAVLBzm7hK0cL/fHA8dyssDOdD6Ze6/2NdlfUigrHNkyuz3tkynPmG8Zd910njQ233IfQyXptFq6QXZRzkdcZb62UeWfSvNGapkbn6GYiBc0U3c0H0K8Wo0eo8GRxSYVVRG7qeoYRtvyTxYjcQ4DYVs/F0z7br9h4ckXjq60jGK0j4agH6RDlzOIsSDfI8dewg9nWuX1LDgnsvdfHwJlVjXc8xSAiNzTvF/EFcW4uE9mW2+8SZ02x99NRxTsuQXMBsbbHtNvOy7TAqjfLpfpuVFj6RPwbW8Dslt+YZT4i4VlbpLXumpXJjbRawKWQfs5rh6hQZ4FsTYppkiMco378p7YwfktPgWoy3Rl/i9I3cGDsYB8k8GxjdEXjGsSjp23LgTwaCC4nqaLrbDBtkeOaO/Rioq6i89Q0QRuA5KD3wD70zuk7LNG7jfhquVcfZh3fm/serfzGJaD0EAIAQAgBACA4nYexpfJHHE2Z+9+QXcQNmYjaVl1N7J8ArjSnWNVUTwyppXRk+y9jmuif8AC8jyO1WWPh1Xe7L9eTXKbXKFt+uCY7mO/WP6VPWkQ9TV45ug1wScWv8A4HLF6RHyY8cZNENZraqtjpyxoEjXWfbK7ONobbjcX8FDytNdNbnvwbIWqT2JzHMOqTI7JEHNJJBDhx6QuQvwrJWOS79yyhdFR2N2N6MyVOGClL2slsyziMwBa643eCvcC147jKXkQ7Upt7FLY1qxxGnueSE7fvQuzH9JsV0lWq1S57EOVD8hPkBa4tcCxw3tcC1w7QdoVhG2ElumanBoybUOG57u5xWXsv0PN2b6KKaeQRQiSWR25rSSe/oHWtVt1dS3exnGMpF3autVjaUiorMstRvYzfHH/U7r4cFzmZqErvZj2RKhWolnKuNgIAQAgBACAEAIAQHPX0MczDHKxsjHbC1wBB7ivYycXugVdpNqWieS+il5E/6cl3xdx9pvmrSjVJw7T7mqVSZW2M6BYhTXz0zntHvQ/WDwG3yVrVqVM/Pb9jQ6Whfp6rk5ASCHNN7G7SCN3WCpbnCcdt+TBRkmWLh+t6VjQHB7uvOHeZF1WT0ypvdNG9XPzRrxfW3LKAGMy24l9j3Zdy9q0yuPMjx2vyR2YRrikbZrg553AWDyewixWq3Ta+U9jONj9Bwo8XOJWE2DPez/AFJgxgA6s/O8FAnXGn3be/w3M09/IlZdWOGO/wDFYPhc4fNaVmXL8x70omsA0apaJpbTQtjv7RAu49rjtK1WXTse8nuepJEstZ6CAEAIAQAgBACAEAIAQHgQHqA5azDopftYo5PjY13qFkpNcMETNoTh7tpo4Cf9sD0WxZFq4kzzpR5DoTh7doo4Af8AbB9U/EWvmTHSiXpMNhi+yijj+BjW+gWtyk+We7HSsQeoAQAgBACAEAID/9k="/>
          <p:cNvSpPr>
            <a:spLocks noChangeAspect="1" noChangeArrowheads="1"/>
          </p:cNvSpPr>
          <p:nvPr/>
        </p:nvSpPr>
        <p:spPr bwMode="auto">
          <a:xfrm>
            <a:off x="637159" y="24491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pic>
        <p:nvPicPr>
          <p:cNvPr id="5" name="圖片 4"/>
          <p:cNvPicPr>
            <a:picLocks noChangeAspect="1"/>
          </p:cNvPicPr>
          <p:nvPr/>
        </p:nvPicPr>
        <p:blipFill>
          <a:blip r:embed="rId4"/>
          <a:stretch>
            <a:fillRect/>
          </a:stretch>
        </p:blipFill>
        <p:spPr>
          <a:xfrm>
            <a:off x="1092200" y="3365945"/>
            <a:ext cx="1454819" cy="1382078"/>
          </a:xfrm>
          <a:prstGeom prst="rect">
            <a:avLst/>
          </a:prstGeom>
        </p:spPr>
      </p:pic>
      <p:pic>
        <p:nvPicPr>
          <p:cNvPr id="1034" name="Picture 10" descr="http://www.pfp.org.tw/UpLoadFiles/Photo/pfp.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159" y="5364479"/>
            <a:ext cx="2305575" cy="1117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1536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240173" y="2098787"/>
            <a:ext cx="10156676" cy="2308324"/>
          </a:xfrm>
          <a:prstGeom prst="rect">
            <a:avLst/>
          </a:prstGeom>
        </p:spPr>
        <p:txBody>
          <a:bodyPr wrap="square">
            <a:spAutoFit/>
          </a:bodyPr>
          <a:lstStyle/>
          <a:p>
            <a:r>
              <a:rPr lang="zh-TW" altLang="en-US" sz="7200" b="1" dirty="0" smtClean="0">
                <a:solidFill>
                  <a:srgbClr val="00B0F0"/>
                </a:solidFill>
                <a:latin typeface="微軟正黑體" panose="020B0604030504040204" pitchFamily="34" charset="-120"/>
                <a:ea typeface="微軟正黑體" panose="020B0604030504040204" pitchFamily="34" charset="-120"/>
              </a:rPr>
              <a:t>國民黨</a:t>
            </a:r>
            <a:r>
              <a:rPr lang="zh-TW" altLang="en-US" sz="7200" b="1" dirty="0" smtClean="0">
                <a:latin typeface="微軟正黑體" panose="020B0604030504040204" pitchFamily="34" charset="-120"/>
                <a:ea typeface="微軟正黑體" panose="020B0604030504040204" pitchFamily="34" charset="-120"/>
              </a:rPr>
              <a:t>不分區立委組成</a:t>
            </a:r>
            <a:r>
              <a:rPr lang="en-US" altLang="zh-TW" sz="7200" b="1" dirty="0" smtClean="0">
                <a:latin typeface="微軟正黑體" panose="020B0604030504040204" pitchFamily="34" charset="-120"/>
                <a:ea typeface="微軟正黑體" panose="020B0604030504040204" pitchFamily="34" charset="-120"/>
              </a:rPr>
              <a:t/>
            </a:r>
            <a:br>
              <a:rPr lang="en-US" altLang="zh-TW" sz="7200" b="1" dirty="0" smtClean="0">
                <a:latin typeface="微軟正黑體" panose="020B0604030504040204" pitchFamily="34" charset="-120"/>
                <a:ea typeface="微軟正黑體" panose="020B0604030504040204" pitchFamily="34" charset="-120"/>
              </a:rPr>
            </a:br>
            <a:r>
              <a:rPr lang="en-US" altLang="zh-TW" sz="7200" b="1" dirty="0" smtClean="0">
                <a:latin typeface="微軟正黑體" panose="020B0604030504040204" pitchFamily="34" charset="-120"/>
                <a:ea typeface="微軟正黑體" panose="020B0604030504040204" pitchFamily="34" charset="-120"/>
              </a:rPr>
              <a:t>&amp;</a:t>
            </a:r>
            <a:r>
              <a:rPr lang="zh-TW" altLang="en-US" sz="7200" b="1" dirty="0" smtClean="0">
                <a:latin typeface="微軟正黑體" panose="020B0604030504040204" pitchFamily="34" charset="-120"/>
                <a:ea typeface="微軟正黑體" panose="020B0604030504040204" pitchFamily="34" charset="-120"/>
              </a:rPr>
              <a:t>所屬委員會分佈</a:t>
            </a:r>
            <a:endParaRPr lang="zh-TW" altLang="en-US" sz="7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331677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33984" y="1048512"/>
            <a:ext cx="10960608" cy="3539430"/>
          </a:xfrm>
          <a:prstGeom prst="rect">
            <a:avLst/>
          </a:prstGeom>
        </p:spPr>
        <p:txBody>
          <a:bodyPr wrap="square">
            <a:spAutoFit/>
          </a:bodyPr>
          <a:lstStyle/>
          <a:p>
            <a:r>
              <a:rPr lang="zh-TW" altLang="en-US" sz="3200" b="1" dirty="0" smtClean="0">
                <a:latin typeface="微軟正黑體" panose="020B0604030504040204" pitchFamily="34" charset="-120"/>
                <a:ea typeface="微軟正黑體" panose="020B0604030504040204" pitchFamily="34" charset="-120"/>
              </a:rPr>
              <a:t>由立法院長王金平領銜，除了包含弱勢團體代表如兒童福利聯盟執行長王育敏、臺灣弱勢病患權益促進會秘書長楊玉欣外，為兼顧環保、勞工、財經、文化等專業考量，納入環保署副署長邱文彥、國立中正大學勞工關係學系教授吳育仁、國際通商法律事務所資深合夥律師李貴敏（女性）、具客家背景的國立臺灣戲曲學院教授陳碧涵（女性）等人，凸顯國民黨日益重視社福、環保、文化教育、公共安全問題。</a:t>
            </a:r>
            <a:endParaRPr lang="zh-TW" altLang="en-US" sz="3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743184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9328" y="902209"/>
            <a:ext cx="10058400" cy="5262979"/>
          </a:xfrm>
          <a:prstGeom prst="rect">
            <a:avLst/>
          </a:prstGeom>
        </p:spPr>
        <p:txBody>
          <a:bodyPr wrap="square">
            <a:spAutoFit/>
          </a:bodyPr>
          <a:lstStyle/>
          <a:p>
            <a:r>
              <a:rPr lang="zh-TW" altLang="en-US" sz="2800" b="1" dirty="0" smtClean="0">
                <a:latin typeface="微軟正黑體" panose="020B0604030504040204" pitchFamily="34" charset="-120"/>
                <a:ea typeface="微軟正黑體" panose="020B0604030504040204" pitchFamily="34" charset="-120"/>
              </a:rPr>
              <a:t>社會福利及衛生環境委員會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5</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王育敏、楊玉欣、吳育仁、  </a:t>
            </a:r>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r>
              <a:rPr lang="zh-TW" altLang="en-US" sz="2800" b="1" dirty="0" smtClean="0">
                <a:latin typeface="微軟正黑體" panose="020B0604030504040204" pitchFamily="34" charset="-120"/>
                <a:ea typeface="微軟正黑體" panose="020B0604030504040204" pitchFamily="34" charset="-120"/>
              </a:rPr>
              <a:t>                                                                   蘇清泉、徐紹萍</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司法及法制委員會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4</a:t>
            </a:r>
            <a:r>
              <a:rPr lang="zh-TW" altLang="en-US" sz="2800" b="1" dirty="0" smtClean="0">
                <a:latin typeface="微軟正黑體" panose="020B0604030504040204" pitchFamily="34" charset="-120"/>
                <a:ea typeface="微軟正黑體" panose="020B0604030504040204" pitchFamily="34" charset="-120"/>
              </a:rPr>
              <a:t>位</a:t>
            </a:r>
            <a:r>
              <a:rPr lang="en-US" altLang="zh-TW" sz="2800" b="1" dirty="0" smtClean="0">
                <a:latin typeface="微軟正黑體" panose="020B0604030504040204" pitchFamily="34" charset="-120"/>
                <a:ea typeface="微軟正黑體" panose="020B0604030504040204" pitchFamily="34" charset="-120"/>
              </a:rPr>
              <a:t> (</a:t>
            </a:r>
            <a:r>
              <a:rPr lang="zh-TW" altLang="en-US" sz="2800" b="1" dirty="0" smtClean="0">
                <a:latin typeface="微軟正黑體" panose="020B0604030504040204" pitchFamily="34" charset="-120"/>
                <a:ea typeface="微軟正黑體" panose="020B0604030504040204" pitchFamily="34" charset="-120"/>
              </a:rPr>
              <a:t>洪秀柱、李貴敏、潘維剛、曾巨威</a:t>
            </a:r>
            <a:r>
              <a:rPr lang="en-US" altLang="zh-TW" sz="2800" b="1" dirty="0" smtClean="0">
                <a:latin typeface="微軟正黑體" panose="020B0604030504040204" pitchFamily="34" charset="-120"/>
                <a:ea typeface="微軟正黑體" panose="020B0604030504040204" pitchFamily="34" charset="-120"/>
              </a:rPr>
              <a:t>)</a:t>
            </a:r>
            <a:br>
              <a:rPr lang="en-US" altLang="zh-TW" sz="2800" b="1" dirty="0" smtClean="0">
                <a:latin typeface="微軟正黑體" panose="020B0604030504040204" pitchFamily="34" charset="-120"/>
                <a:ea typeface="微軟正黑體" panose="020B0604030504040204" pitchFamily="34" charset="-120"/>
              </a:rPr>
            </a:br>
            <a:r>
              <a:rPr lang="zh-TW" altLang="en-US" sz="2800" b="1" dirty="0" smtClean="0">
                <a:latin typeface="微軟正黑體" panose="020B0604030504040204" pitchFamily="34" charset="-120"/>
                <a:ea typeface="微軟正黑體" panose="020B0604030504040204" pitchFamily="34" charset="-120"/>
              </a:rPr>
              <a:t>教育及文化委員會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3</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潘維剛、陳碧涵、陳淑慧</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外交及國防委員會</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3</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王金平、陳鎮湘、陳碧涵</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財政委員會             </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曾巨威、李貴敏</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內政委員會             </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邱文彥、紀國棟</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程式委員會             </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2</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李貴敏、陳碧涵</a:t>
            </a:r>
            <a:r>
              <a:rPr lang="en-US" altLang="zh-TW" sz="2800" b="1" dirty="0" smtClean="0">
                <a:latin typeface="微軟正黑體" panose="020B0604030504040204" pitchFamily="34" charset="-120"/>
                <a:ea typeface="微軟正黑體" panose="020B0604030504040204" pitchFamily="34" charset="-120"/>
              </a:rPr>
              <a:t>)</a:t>
            </a:r>
          </a:p>
          <a:p>
            <a:r>
              <a:rPr lang="zh-TW" altLang="en-US" sz="2800" b="1" dirty="0" smtClean="0">
                <a:latin typeface="微軟正黑體" panose="020B0604030504040204" pitchFamily="34" charset="-120"/>
                <a:ea typeface="微軟正黑體" panose="020B0604030504040204" pitchFamily="34" charset="-120"/>
              </a:rPr>
              <a:t>經濟委員會             </a:t>
            </a:r>
            <a:r>
              <a:rPr lang="en-US" altLang="zh-TW" sz="2800" b="1" dirty="0" smtClean="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800" b="1" dirty="0" smtClean="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b="1" dirty="0" smtClean="0">
                <a:latin typeface="微軟正黑體" panose="020B0604030504040204" pitchFamily="34" charset="-120"/>
                <a:ea typeface="微軟正黑體" panose="020B0604030504040204" pitchFamily="34" charset="-120"/>
              </a:rPr>
              <a:t>1</a:t>
            </a:r>
            <a:r>
              <a:rPr lang="zh-TW" altLang="en-US" sz="2800" b="1" dirty="0" smtClean="0">
                <a:latin typeface="微軟正黑體" panose="020B0604030504040204" pitchFamily="34" charset="-120"/>
                <a:ea typeface="微軟正黑體" panose="020B0604030504040204" pitchFamily="34" charset="-120"/>
              </a:rPr>
              <a:t>位 </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潘維剛</a:t>
            </a:r>
            <a:r>
              <a:rPr lang="en-US" altLang="zh-TW" sz="2800" b="1" dirty="0" smtClean="0">
                <a:latin typeface="微軟正黑體" panose="020B0604030504040204" pitchFamily="34" charset="-120"/>
                <a:ea typeface="微軟正黑體" panose="020B0604030504040204" pitchFamily="34" charset="-120"/>
              </a:rPr>
              <a:t>)</a:t>
            </a:r>
          </a:p>
          <a:p>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r>
              <a:rPr lang="en-US" altLang="zh-TW" sz="2800" b="1" dirty="0" smtClean="0">
                <a:latin typeface="微軟正黑體" panose="020B0604030504040204" pitchFamily="34" charset="-120"/>
                <a:ea typeface="微軟正黑體" panose="020B0604030504040204" pitchFamily="34" charset="-120"/>
              </a:rPr>
              <a:t/>
            </a:r>
            <a:br>
              <a:rPr lang="en-US" altLang="zh-TW" sz="2800" b="1" dirty="0" smtClean="0">
                <a:latin typeface="微軟正黑體" panose="020B0604030504040204" pitchFamily="34" charset="-120"/>
                <a:ea typeface="微軟正黑體" panose="020B0604030504040204" pitchFamily="34" charset="-120"/>
              </a:rPr>
            </a:br>
            <a:r>
              <a:rPr lang="zh-TW" altLang="en-US" sz="2800" b="1" dirty="0" smtClean="0">
                <a:latin typeface="微軟正黑體" panose="020B0604030504040204" pitchFamily="34" charset="-120"/>
                <a:ea typeface="微軟正黑體" panose="020B0604030504040204" pitchFamily="34" charset="-120"/>
              </a:rPr>
              <a:t>*</a:t>
            </a:r>
            <a:r>
              <a:rPr lang="en-US" altLang="zh-TW" sz="2800" b="1" dirty="0" smtClean="0">
                <a:latin typeface="微軟正黑體" panose="020B0604030504040204" pitchFamily="34" charset="-120"/>
                <a:ea typeface="微軟正黑體" panose="020B0604030504040204" pitchFamily="34" charset="-120"/>
              </a:rPr>
              <a:t>4</a:t>
            </a:r>
            <a:r>
              <a:rPr lang="zh-TW" altLang="en-US" sz="2800" b="1" dirty="0" smtClean="0">
                <a:latin typeface="微軟正黑體" panose="020B0604030504040204" pitchFamily="34" charset="-120"/>
                <a:ea typeface="微軟正黑體" panose="020B0604030504040204" pitchFamily="34" charset="-120"/>
              </a:rPr>
              <a:t>位委員為跨委員會</a:t>
            </a:r>
            <a:r>
              <a:rPr lang="en-US" altLang="zh-TW" sz="2800" b="1" dirty="0" smtClean="0">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 李貴敏、潘維剛、曾巨威、陳碧涵</a:t>
            </a:r>
            <a:endParaRPr lang="zh-TW" altLang="en-US"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084806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TotalTime>
  <Words>1447</Words>
  <Application>Microsoft Office PowerPoint</Application>
  <PresentationFormat>寬螢幕</PresentationFormat>
  <Paragraphs>517</Paragraphs>
  <Slides>22</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22</vt:i4>
      </vt:variant>
    </vt:vector>
  </HeadingPairs>
  <TitlesOfParts>
    <vt:vector size="30" baseType="lpstr">
      <vt:lpstr>宋体</vt:lpstr>
      <vt:lpstr>微軟正黑體</vt:lpstr>
      <vt:lpstr>新細明體</vt:lpstr>
      <vt:lpstr>Arial</vt:lpstr>
      <vt:lpstr>Calibri</vt:lpstr>
      <vt:lpstr>Calibri Light</vt:lpstr>
      <vt:lpstr>Wingdings</vt:lpstr>
      <vt:lpstr>Office 佈景主題</vt:lpstr>
      <vt:lpstr>行政資訊管理    第二小組</vt:lpstr>
      <vt:lpstr> 主題:  不分區立委向來被視為政黨形象的重要指標。請比較第八屆立法院中國民黨、民進黨不分區立法委員的國會表現，請提出你們觀察指標與觀察心得。</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irisopqr</cp:lastModifiedBy>
  <cp:revision>31</cp:revision>
  <dcterms:created xsi:type="dcterms:W3CDTF">2015-05-18T14:20:45Z</dcterms:created>
  <dcterms:modified xsi:type="dcterms:W3CDTF">2015-05-19T06:03:20Z</dcterms:modified>
</cp:coreProperties>
</file>