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66"/>
  </p:notesMasterIdLst>
  <p:sldIdLst>
    <p:sldId id="256" r:id="rId2"/>
    <p:sldId id="257" r:id="rId3"/>
    <p:sldId id="320" r:id="rId4"/>
    <p:sldId id="258" r:id="rId5"/>
    <p:sldId id="265" r:id="rId6"/>
    <p:sldId id="266" r:id="rId7"/>
    <p:sldId id="263" r:id="rId8"/>
    <p:sldId id="267" r:id="rId9"/>
    <p:sldId id="274" r:id="rId10"/>
    <p:sldId id="298" r:id="rId11"/>
    <p:sldId id="270" r:id="rId12"/>
    <p:sldId id="290" r:id="rId13"/>
    <p:sldId id="283" r:id="rId14"/>
    <p:sldId id="294" r:id="rId15"/>
    <p:sldId id="295" r:id="rId16"/>
    <p:sldId id="259" r:id="rId17"/>
    <p:sldId id="275" r:id="rId18"/>
    <p:sldId id="277" r:id="rId19"/>
    <p:sldId id="278" r:id="rId20"/>
    <p:sldId id="297" r:id="rId21"/>
    <p:sldId id="269" r:id="rId22"/>
    <p:sldId id="289" r:id="rId23"/>
    <p:sldId id="281" r:id="rId24"/>
    <p:sldId id="293" r:id="rId25"/>
    <p:sldId id="299" r:id="rId26"/>
    <p:sldId id="271" r:id="rId27"/>
    <p:sldId id="291" r:id="rId28"/>
    <p:sldId id="285" r:id="rId29"/>
    <p:sldId id="286" r:id="rId30"/>
    <p:sldId id="296" r:id="rId31"/>
    <p:sldId id="268" r:id="rId32"/>
    <p:sldId id="276" r:id="rId33"/>
    <p:sldId id="279" r:id="rId34"/>
    <p:sldId id="280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06" r:id="rId46"/>
    <p:sldId id="334" r:id="rId47"/>
    <p:sldId id="333" r:id="rId48"/>
    <p:sldId id="335" r:id="rId49"/>
    <p:sldId id="336" r:id="rId50"/>
    <p:sldId id="311" r:id="rId51"/>
    <p:sldId id="316" r:id="rId52"/>
    <p:sldId id="312" r:id="rId53"/>
    <p:sldId id="314" r:id="rId54"/>
    <p:sldId id="315" r:id="rId55"/>
    <p:sldId id="313" r:id="rId56"/>
    <p:sldId id="318" r:id="rId57"/>
    <p:sldId id="319" r:id="rId58"/>
    <p:sldId id="317" r:id="rId59"/>
    <p:sldId id="301" r:id="rId60"/>
    <p:sldId id="302" r:id="rId61"/>
    <p:sldId id="303" r:id="rId62"/>
    <p:sldId id="264" r:id="rId63"/>
    <p:sldId id="322" r:id="rId64"/>
    <p:sldId id="321" r:id="rId65"/>
  </p:sldIdLst>
  <p:sldSz cx="9144000" cy="5715000" type="screen16x1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03" autoAdjust="0"/>
    <p:restoredTop sz="94604" autoAdjust="0"/>
  </p:normalViewPr>
  <p:slideViewPr>
    <p:cSldViewPr>
      <p:cViewPr varScale="1">
        <p:scale>
          <a:sx n="81" d="100"/>
          <a:sy n="81" d="100"/>
        </p:scale>
        <p:origin x="-990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0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ngwaters:Downloads:&#20839;&#25919;&#22996;&#21729;&#2637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19930893564378699"/>
          <c:y val="0.22926825698045603"/>
          <c:w val="0.48380272562307908"/>
          <c:h val="0.72570408843461809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layout>
                <c:manualLayout>
                  <c:x val="-7.7856714619296594E-2"/>
                  <c:y val="-9.5334752595056804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3833688148764298E-2"/>
                  <c:y val="0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4489551211026608E-2"/>
                  <c:y val="-4.7667376297528714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9445627162547508E-2"/>
                  <c:y val="3.3367163408270006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wrap="square" lIns="38100" tIns="19050" rIns="38100" bIns="19050" anchor="ctr">
                  <a:spAutoFit/>
                </a:bodyPr>
                <a:lstStyle/>
                <a:p>
                  <a:pPr>
                    <a:defRPr sz="2000"/>
                  </a:pPr>
                  <a:endParaRPr lang="zh-TW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zh-TW"/>
              </a:p>
            </c:txPr>
            <c:dLblPos val="outEnd"/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工作表1!$A$2:$A$12</c:f>
              <c:strCache>
                <c:ptCount val="11"/>
                <c:pt idx="0">
                  <c:v>黃志雄 </c:v>
                </c:pt>
                <c:pt idx="1">
                  <c:v>蔣乃辛</c:v>
                </c:pt>
                <c:pt idx="2">
                  <c:v>孔文吉</c:v>
                </c:pt>
                <c:pt idx="3">
                  <c:v>陳淑慧</c:v>
                </c:pt>
                <c:pt idx="4">
                  <c:v>陳學聖</c:v>
                </c:pt>
                <c:pt idx="5">
                  <c:v>呂玉玲</c:v>
                </c:pt>
                <c:pt idx="6">
                  <c:v>林佳龍</c:v>
                </c:pt>
                <c:pt idx="7">
                  <c:v>何欣純</c:v>
                </c:pt>
                <c:pt idx="8">
                  <c:v>鄭麗君</c:v>
                </c:pt>
                <c:pt idx="9">
                  <c:v>許智傑</c:v>
                </c:pt>
                <c:pt idx="10">
                  <c:v>其他</c:v>
                </c:pt>
              </c:strCache>
            </c:strRef>
          </c:cat>
          <c:val>
            <c:numRef>
              <c:f>工作表1!$B$2:$B$12</c:f>
              <c:numCache>
                <c:formatCode>General</c:formatCode>
                <c:ptCount val="11"/>
                <c:pt idx="0">
                  <c:v>215</c:v>
                </c:pt>
                <c:pt idx="1">
                  <c:v>256</c:v>
                </c:pt>
                <c:pt idx="2">
                  <c:v>208</c:v>
                </c:pt>
                <c:pt idx="3">
                  <c:v>238</c:v>
                </c:pt>
                <c:pt idx="4">
                  <c:v>171</c:v>
                </c:pt>
                <c:pt idx="5">
                  <c:v>204</c:v>
                </c:pt>
                <c:pt idx="6">
                  <c:v>217</c:v>
                </c:pt>
                <c:pt idx="7">
                  <c:v>233</c:v>
                </c:pt>
                <c:pt idx="8">
                  <c:v>245</c:v>
                </c:pt>
                <c:pt idx="9">
                  <c:v>199</c:v>
                </c:pt>
                <c:pt idx="10">
                  <c:v>2233</c:v>
                </c:pt>
              </c:numCache>
            </c:numRef>
          </c:val>
        </c:ser>
        <c:dLbls/>
        <c:firstSliceAng val="213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7713365539452502E-2"/>
                  <c:y val="-0.13383833593633104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67954911433199E-2"/>
                  <c:y val="-6.156563453071220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816425120772806E-2"/>
                  <c:y val="1.6060600312359709E-2"/>
                </c:manualLayout>
              </c:layout>
              <c:tx>
                <c:rich>
                  <a:bodyPr/>
                  <a:lstStyle/>
                  <a:p>
                    <a:fld id="{22DC05B3-1067-4EE1-8872-60AD6668930E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 dirty="0"/>
                      <a:t>, </a:t>
                    </a:r>
                    <a:fld id="{217A4ABB-D2D6-4F0C-852C-F63BE86A340B}" type="VALUE">
                      <a:rPr lang="en-US" altLang="zh-TW" baseline="0" smtClean="0"/>
                      <a:pPr/>
                      <a:t>[值]</a:t>
                    </a:fld>
                    <a:r>
                      <a:rPr lang="en-US" altLang="zh-TW" baseline="0" dirty="0" smtClean="0"/>
                      <a:t>*, </a:t>
                    </a:r>
                    <a:fld id="{452AED47-2200-424B-8C3C-9DB6EAADCF35}" type="PERCENTAGE">
                      <a:rPr lang="en-US" altLang="zh-TW" baseline="0"/>
                      <a:pPr/>
                      <a:t>[百分比]</a:t>
                    </a:fld>
                    <a:endParaRPr lang="en-US" altLang="zh-TW" baseline="0" dirty="0" smtClean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41545893719807E-2"/>
                  <c:y val="9.9040368592884898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206119162639705E-3"/>
                  <c:y val="8.030300156179841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7552398341512"/>
                  <c:y val="-1.6060600312359709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214715914133917"/>
                      <c:h val="8.9776437286728086E-2"/>
                    </c:manualLayout>
                  </c15:layout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BCA92A3-9C89-4B67-9EA7-A23E8A1CB9A3}" type="CATEGORYNAME">
                      <a:rPr lang="zh-TW" altLang="en-US">
                        <a:solidFill>
                          <a:srgbClr val="FF0000"/>
                        </a:solidFill>
                      </a:rPr>
                      <a:pPr/>
                      <a:t>[類別名稱]</a:t>
                    </a:fld>
                    <a:r>
                      <a:rPr lang="en-US" altLang="zh-TW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C9A23C26-1B29-4818-8B4B-BF0687251CD6}" type="VALUE">
                      <a:rPr lang="en-US" altLang="zh-TW" baseline="0">
                        <a:solidFill>
                          <a:srgbClr val="FF0000"/>
                        </a:solidFill>
                      </a:rPr>
                      <a:pPr/>
                      <a:t>[值]</a:t>
                    </a:fld>
                    <a:r>
                      <a:rPr lang="en-US" altLang="zh-TW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8281E8D7-2DB6-46EE-B0C6-F1BEE0737ED8}" type="PERCENTAGE">
                      <a:rPr lang="en-US" altLang="zh-TW" baseline="0">
                        <a:solidFill>
                          <a:srgbClr val="FF0000"/>
                        </a:solidFill>
                      </a:rPr>
                      <a:pPr/>
                      <a:t>[百分比]</a:t>
                    </a:fld>
                    <a:endParaRPr lang="en-US" altLang="zh-TW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out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工作表1!$A$2:$A$11</c:f>
              <c:strCache>
                <c:ptCount val="10"/>
                <c:pt idx="0">
                  <c:v>吳育昇</c:v>
                </c:pt>
                <c:pt idx="1">
                  <c:v>張慶忠</c:v>
                </c:pt>
                <c:pt idx="2">
                  <c:v>紀國棟</c:v>
                </c:pt>
                <c:pt idx="3">
                  <c:v>陳超明</c:v>
                </c:pt>
                <c:pt idx="4">
                  <c:v>邱文彥</c:v>
                </c:pt>
                <c:pt idx="5">
                  <c:v>李俊俋</c:v>
                </c:pt>
                <c:pt idx="6">
                  <c:v>姚文智</c:v>
                </c:pt>
                <c:pt idx="7">
                  <c:v>陳其邁</c:v>
                </c:pt>
                <c:pt idx="8">
                  <c:v>段宜康</c:v>
                </c:pt>
                <c:pt idx="9">
                  <c:v>其他委員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23</c:v>
                </c:pt>
                <c:pt idx="1">
                  <c:v>8</c:v>
                </c:pt>
                <c:pt idx="2">
                  <c:v>3</c:v>
                </c:pt>
                <c:pt idx="3">
                  <c:v>19</c:v>
                </c:pt>
                <c:pt idx="4">
                  <c:v>23</c:v>
                </c:pt>
                <c:pt idx="5">
                  <c:v>123</c:v>
                </c:pt>
                <c:pt idx="6">
                  <c:v>51</c:v>
                </c:pt>
                <c:pt idx="7">
                  <c:v>70</c:v>
                </c:pt>
                <c:pt idx="8">
                  <c:v>17</c:v>
                </c:pt>
                <c:pt idx="9">
                  <c:v>77</c:v>
                </c:pt>
              </c:numCache>
            </c:numRef>
          </c:val>
        </c:ser>
        <c:dLbls/>
        <c:firstSliceAng val="7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6.9243156199677899E-2"/>
                  <c:y val="-5.353533437453332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698872785829307E-2"/>
                  <c:y val="2.409090046853950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515297906602334E-2"/>
                  <c:y val="0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426731078905004E-2"/>
                  <c:y val="0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工作表1!$A$2:$A$11</c:f>
              <c:strCache>
                <c:ptCount val="10"/>
                <c:pt idx="0">
                  <c:v>丁守中</c:v>
                </c:pt>
                <c:pt idx="1">
                  <c:v>廖國棟</c:v>
                </c:pt>
                <c:pt idx="2">
                  <c:v>楊瓊瓔</c:v>
                </c:pt>
                <c:pt idx="3">
                  <c:v>黃昭順</c:v>
                </c:pt>
                <c:pt idx="4">
                  <c:v>李慶華</c:v>
                </c:pt>
                <c:pt idx="5">
                  <c:v>林岱樺</c:v>
                </c:pt>
                <c:pt idx="6">
                  <c:v>陳明文</c:v>
                </c:pt>
                <c:pt idx="7">
                  <c:v>黃偉哲</c:v>
                </c:pt>
                <c:pt idx="8">
                  <c:v>蘇震清</c:v>
                </c:pt>
                <c:pt idx="9">
                  <c:v>其他委員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63</c:v>
                </c:pt>
                <c:pt idx="1">
                  <c:v>24</c:v>
                </c:pt>
                <c:pt idx="2">
                  <c:v>32</c:v>
                </c:pt>
                <c:pt idx="3">
                  <c:v>47</c:v>
                </c:pt>
                <c:pt idx="4">
                  <c:v>24</c:v>
                </c:pt>
                <c:pt idx="5">
                  <c:v>26</c:v>
                </c:pt>
                <c:pt idx="6">
                  <c:v>12</c:v>
                </c:pt>
                <c:pt idx="7">
                  <c:v>52</c:v>
                </c:pt>
                <c:pt idx="8">
                  <c:v>18</c:v>
                </c:pt>
                <c:pt idx="9">
                  <c:v>115</c:v>
                </c:pt>
              </c:numCache>
            </c:numRef>
          </c:val>
        </c:ser>
        <c:dLbls/>
        <c:firstSliceAng val="13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4.6698872785829307E-2"/>
                  <c:y val="1.338383359363310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037037037037007E-2"/>
                  <c:y val="-5.353533437453332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916264090177103"/>
                  <c:y val="-5.0858567655805716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5458937198067602"/>
                  <c:y val="-5.3535334374532418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103059581320502E-2"/>
                  <c:y val="5.8562175810881198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6618357487922704E-2"/>
                  <c:y val="-5.3535334374532418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1787439613526589E-2"/>
                  <c:y val="-2.1414133749812898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647342995169108E-2"/>
                  <c:y val="-0.10439390203033801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1272141706924305E-2"/>
                  <c:y val="2.944443390599280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工作表1!$A$2:$A$13</c:f>
              <c:strCache>
                <c:ptCount val="12"/>
                <c:pt idx="0">
                  <c:v>羅明才</c:v>
                </c:pt>
                <c:pt idx="1">
                  <c:v>蔡正元</c:v>
                </c:pt>
                <c:pt idx="2">
                  <c:v>盧秀燕</c:v>
                </c:pt>
                <c:pt idx="3">
                  <c:v>林福德</c:v>
                </c:pt>
                <c:pt idx="4">
                  <c:v>孫大千</c:v>
                </c:pt>
                <c:pt idx="5">
                  <c:v>翁重鈞</c:v>
                </c:pt>
                <c:pt idx="6">
                  <c:v>費鴻泰</c:v>
                </c:pt>
                <c:pt idx="7">
                  <c:v>許添財</c:v>
                </c:pt>
                <c:pt idx="8">
                  <c:v>吳秉叡</c:v>
                </c:pt>
                <c:pt idx="9">
                  <c:v>李應元</c:v>
                </c:pt>
                <c:pt idx="10">
                  <c:v>薛凌</c:v>
                </c:pt>
                <c:pt idx="11">
                  <c:v>其他委員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19</c:v>
                </c:pt>
                <c:pt idx="1">
                  <c:v>55</c:v>
                </c:pt>
                <c:pt idx="2">
                  <c:v>102</c:v>
                </c:pt>
                <c:pt idx="3">
                  <c:v>32</c:v>
                </c:pt>
                <c:pt idx="4">
                  <c:v>47</c:v>
                </c:pt>
                <c:pt idx="5">
                  <c:v>11</c:v>
                </c:pt>
                <c:pt idx="6">
                  <c:v>2</c:v>
                </c:pt>
                <c:pt idx="7">
                  <c:v>48</c:v>
                </c:pt>
                <c:pt idx="8">
                  <c:v>40</c:v>
                </c:pt>
                <c:pt idx="9">
                  <c:v>80</c:v>
                </c:pt>
                <c:pt idx="10">
                  <c:v>50</c:v>
                </c:pt>
                <c:pt idx="11">
                  <c:v>94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645732689211004"/>
                  <c:y val="2.016181157845890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87600644122402"/>
                  <c:y val="2.016181157845890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908212560386499"/>
                  <c:y val="6.0485434735376799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074074074074112E-2"/>
                  <c:y val="5.7605175938454109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2125603864734331E-2"/>
                  <c:y val="0.112330093079985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755233494363902"/>
                  <c:y val="-9.7928799095372096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5764895330112704E-2"/>
                  <c:y val="-1.72815527815363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工作表1!$A$2:$A$10</c:f>
              <c:strCache>
                <c:ptCount val="9"/>
                <c:pt idx="0">
                  <c:v>王金平</c:v>
                </c:pt>
                <c:pt idx="1">
                  <c:v>林郁方</c:v>
                </c:pt>
                <c:pt idx="2">
                  <c:v>馬文君</c:v>
                </c:pt>
                <c:pt idx="3">
                  <c:v>陳鎮湘</c:v>
                </c:pt>
                <c:pt idx="4">
                  <c:v>詹凱臣</c:v>
                </c:pt>
                <c:pt idx="5">
                  <c:v>蕭美琴</c:v>
                </c:pt>
                <c:pt idx="6">
                  <c:v>陳唐山</c:v>
                </c:pt>
                <c:pt idx="7">
                  <c:v>蔡煌瑯</c:v>
                </c:pt>
                <c:pt idx="8">
                  <c:v>其他委員</c:v>
                </c:pt>
              </c:strCache>
            </c:strRef>
          </c:cat>
          <c:val>
            <c:numRef>
              <c:f>工作表1!$B$2:$B$10</c:f>
              <c:numCache>
                <c:formatCode>General</c:formatCode>
                <c:ptCount val="9"/>
                <c:pt idx="0">
                  <c:v>0</c:v>
                </c:pt>
                <c:pt idx="1">
                  <c:v>8</c:v>
                </c:pt>
                <c:pt idx="2">
                  <c:v>33</c:v>
                </c:pt>
                <c:pt idx="3">
                  <c:v>1</c:v>
                </c:pt>
                <c:pt idx="4">
                  <c:v>0</c:v>
                </c:pt>
                <c:pt idx="5">
                  <c:v>42</c:v>
                </c:pt>
                <c:pt idx="6">
                  <c:v>4</c:v>
                </c:pt>
                <c:pt idx="7">
                  <c:v>10</c:v>
                </c:pt>
                <c:pt idx="8">
                  <c:v>133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5426731078905004E-2"/>
                  <c:y val="-8.0303001561798527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466988727858302"/>
                  <c:y val="4.5505034218352509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工作表1!$A$2:$A$8</c:f>
              <c:strCache>
                <c:ptCount val="7"/>
                <c:pt idx="0">
                  <c:v>呂學樟</c:v>
                </c:pt>
                <c:pt idx="1">
                  <c:v>謝國樑</c:v>
                </c:pt>
                <c:pt idx="2">
                  <c:v>廖正井</c:v>
                </c:pt>
                <c:pt idx="3">
                  <c:v>柯建銘</c:v>
                </c:pt>
                <c:pt idx="4">
                  <c:v>尤美女</c:v>
                </c:pt>
                <c:pt idx="5">
                  <c:v>吳宜臻</c:v>
                </c:pt>
                <c:pt idx="6">
                  <c:v>其他委員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5</c:v>
                </c:pt>
                <c:pt idx="1">
                  <c:v>15</c:v>
                </c:pt>
                <c:pt idx="2">
                  <c:v>37</c:v>
                </c:pt>
                <c:pt idx="3">
                  <c:v>12</c:v>
                </c:pt>
                <c:pt idx="4">
                  <c:v>53</c:v>
                </c:pt>
                <c:pt idx="5">
                  <c:v>31</c:v>
                </c:pt>
                <c:pt idx="6">
                  <c:v>199</c:v>
                </c:pt>
              </c:numCache>
            </c:numRef>
          </c:val>
        </c:ser>
        <c:dLbls/>
        <c:firstSliceAng val="2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0515297906601727E-3"/>
                  <c:y val="0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125603864734331E-2"/>
                  <c:y val="1.8737367031086295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022544283413934E-2"/>
                  <c:y val="5.621210109325901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750402576489499E-2"/>
                  <c:y val="-5.3535334374532418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764895330112704E-2"/>
                  <c:y val="-5.3535334374532418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5008051529790694E-2"/>
                  <c:y val="-5.3535334374532298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5442834138486E-2"/>
                  <c:y val="4.28282674996259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595813204508902E-2"/>
                  <c:y val="2.4090900468539605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0257648953301112E-2"/>
                  <c:y val="0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3140096618357516E-2"/>
                  <c:y val="-1.2268372402212111E-17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3478260869565216E-2"/>
                  <c:y val="0"/>
                </c:manualLayout>
              </c:layout>
              <c:tx>
                <c:rich>
                  <a:bodyPr/>
                  <a:lstStyle/>
                  <a:p>
                    <a:fld id="{37D4D952-B954-4880-8504-6966B8E91339}" type="CATEGORYNAME">
                      <a:rPr lang="zh-TW" altLang="en-US">
                        <a:solidFill>
                          <a:srgbClr val="FF0000"/>
                        </a:solidFill>
                      </a:rPr>
                      <a:pPr/>
                      <a:t>[類別名稱]</a:t>
                    </a:fld>
                    <a:r>
                      <a:rPr lang="zh-TW" altLang="en-US" baseline="0" dirty="0"/>
                      <a:t>
</a:t>
                    </a:r>
                    <a:fld id="{838CD61E-61DF-4F21-800D-31BEF457AB83}" type="PERCENTAGE">
                      <a:rPr lang="en-US" altLang="zh-TW" baseline="0">
                        <a:solidFill>
                          <a:srgbClr val="FF0000"/>
                        </a:solidFill>
                      </a:rPr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工作表1!$A$2:$A$15</c:f>
              <c:strCache>
                <c:ptCount val="14"/>
                <c:pt idx="0">
                  <c:v>徐少萍</c:v>
                </c:pt>
                <c:pt idx="1">
                  <c:v>鄭汝芬</c:v>
                </c:pt>
                <c:pt idx="2">
                  <c:v>蔡錦隆</c:v>
                </c:pt>
                <c:pt idx="3">
                  <c:v>王育敏</c:v>
                </c:pt>
                <c:pt idx="4">
                  <c:v>江惠貞</c:v>
                </c:pt>
                <c:pt idx="5">
                  <c:v>吳育仁</c:v>
                </c:pt>
                <c:pt idx="6">
                  <c:v>楊玉欣</c:v>
                </c:pt>
                <c:pt idx="7">
                  <c:v>蘇清泉</c:v>
                </c:pt>
                <c:pt idx="8">
                  <c:v>劉建國</c:v>
                </c:pt>
                <c:pt idx="9">
                  <c:v>田秋堇</c:v>
                </c:pt>
                <c:pt idx="10">
                  <c:v>陳節如</c:v>
                </c:pt>
                <c:pt idx="11">
                  <c:v>楊曜</c:v>
                </c:pt>
                <c:pt idx="12">
                  <c:v>趙天麟</c:v>
                </c:pt>
                <c:pt idx="13">
                  <c:v>其他委員</c:v>
                </c:pt>
              </c:strCache>
            </c:strRef>
          </c:cat>
          <c:val>
            <c:numRef>
              <c:f>工作表1!$B$2:$B$15</c:f>
              <c:numCache>
                <c:formatCode>General</c:formatCode>
                <c:ptCount val="14"/>
                <c:pt idx="0">
                  <c:v>27</c:v>
                </c:pt>
                <c:pt idx="1">
                  <c:v>35</c:v>
                </c:pt>
                <c:pt idx="2">
                  <c:v>38</c:v>
                </c:pt>
                <c:pt idx="3">
                  <c:v>75</c:v>
                </c:pt>
                <c:pt idx="4">
                  <c:v>139</c:v>
                </c:pt>
                <c:pt idx="5">
                  <c:v>46</c:v>
                </c:pt>
                <c:pt idx="6">
                  <c:v>35</c:v>
                </c:pt>
                <c:pt idx="7">
                  <c:v>37</c:v>
                </c:pt>
                <c:pt idx="8">
                  <c:v>99</c:v>
                </c:pt>
                <c:pt idx="9">
                  <c:v>35</c:v>
                </c:pt>
                <c:pt idx="10">
                  <c:v>24</c:v>
                </c:pt>
                <c:pt idx="11">
                  <c:v>20</c:v>
                </c:pt>
                <c:pt idx="12">
                  <c:v>44</c:v>
                </c:pt>
                <c:pt idx="13">
                  <c:v>62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381642512077291E-2"/>
                  <c:y val="1.338383359363310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44283413848499E-2"/>
                  <c:y val="6.6919167968165397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7"/>
              <c:layout>
                <c:manualLayout>
                  <c:x val="-9.1787439613526589E-2"/>
                  <c:y val="5.8888867811985608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466988727858302"/>
                  <c:y val="2.6767667187266208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2206119162640906E-3"/>
                  <c:y val="2.6767667187266209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4412238325281812E-2"/>
                  <c:y val="5.3535334374532418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3.381642512077291E-2"/>
                  <c:y val="1.338383359363310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4064817984708419E-3"/>
                  <c:y val="1.0707172259423001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1921906500817837"/>
                      <c:h val="0.13132217522072784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工作表1!$A$2:$A$14</c:f>
              <c:strCache>
                <c:ptCount val="13"/>
                <c:pt idx="0">
                  <c:v>李鴻鈞</c:v>
                </c:pt>
                <c:pt idx="1">
                  <c:v>林明溱</c:v>
                </c:pt>
                <c:pt idx="2">
                  <c:v>陳根德</c:v>
                </c:pt>
                <c:pt idx="3">
                  <c:v>陳雪生</c:v>
                </c:pt>
                <c:pt idx="4">
                  <c:v>羅淑蕾</c:v>
                </c:pt>
                <c:pt idx="5">
                  <c:v>楊麗環</c:v>
                </c:pt>
                <c:pt idx="6">
                  <c:v>李昆澤</c:v>
                </c:pt>
                <c:pt idx="7">
                  <c:v>葉宜津</c:v>
                </c:pt>
                <c:pt idx="8">
                  <c:v>管碧玲</c:v>
                </c:pt>
                <c:pt idx="9">
                  <c:v>羅櫂豪</c:v>
                </c:pt>
                <c:pt idx="10">
                  <c:v>蔡其昌</c:v>
                </c:pt>
                <c:pt idx="11">
                  <c:v>魏明谷</c:v>
                </c:pt>
                <c:pt idx="12">
                  <c:v>其他委員</c:v>
                </c:pt>
              </c:strCache>
            </c:strRef>
          </c:cat>
          <c:val>
            <c:numRef>
              <c:f>工作表1!$B$2:$B$14</c:f>
              <c:numCache>
                <c:formatCode>General</c:formatCode>
                <c:ptCount val="13"/>
                <c:pt idx="0">
                  <c:v>5</c:v>
                </c:pt>
                <c:pt idx="1">
                  <c:v>15</c:v>
                </c:pt>
                <c:pt idx="2">
                  <c:v>37</c:v>
                </c:pt>
                <c:pt idx="3">
                  <c:v>12</c:v>
                </c:pt>
                <c:pt idx="4">
                  <c:v>53</c:v>
                </c:pt>
                <c:pt idx="5">
                  <c:v>31</c:v>
                </c:pt>
                <c:pt idx="6">
                  <c:v>105</c:v>
                </c:pt>
                <c:pt idx="7">
                  <c:v>42</c:v>
                </c:pt>
                <c:pt idx="8">
                  <c:v>43</c:v>
                </c:pt>
                <c:pt idx="9">
                  <c:v>9</c:v>
                </c:pt>
                <c:pt idx="10">
                  <c:v>34</c:v>
                </c:pt>
                <c:pt idx="11">
                  <c:v>17</c:v>
                </c:pt>
                <c:pt idx="12">
                  <c:v>30</c:v>
                </c:pt>
              </c:numCache>
            </c:numRef>
          </c:val>
        </c:ser>
        <c:dLbls/>
        <c:firstSliceAng val="8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10"/>
  <c:chart>
    <c:title>
      <c:tx>
        <c:rich>
          <a:bodyPr rot="0" vert="horz"/>
          <a:lstStyle/>
          <a:p>
            <a:pPr>
              <a:defRPr sz="3200"/>
            </a:pPr>
            <a:r>
              <a:rPr lang="zh-TW" sz="3200" dirty="0" smtClean="0"/>
              <a:t>各委員會資深人數</a:t>
            </a:r>
            <a:r>
              <a:rPr lang="zh-TW" altLang="en-US" sz="3200" dirty="0" smtClean="0"/>
              <a:t>／</a:t>
            </a:r>
            <a:r>
              <a:rPr lang="zh-TW" sz="3200" dirty="0" smtClean="0"/>
              <a:t>政黨</a:t>
            </a:r>
            <a:r>
              <a:rPr lang="zh-TW" sz="3200" dirty="0"/>
              <a:t>比較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國民黨</c:v>
                </c:pt>
              </c:strCache>
            </c:strRef>
          </c:tx>
          <c:spPr>
            <a:solidFill>
              <a:srgbClr val="3366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內政委員會</c:v>
                </c:pt>
                <c:pt idx="1">
                  <c:v>外交及國防委員會</c:v>
                </c:pt>
                <c:pt idx="2">
                  <c:v>經濟委員會</c:v>
                </c:pt>
                <c:pt idx="3">
                  <c:v>財政委員會</c:v>
                </c:pt>
                <c:pt idx="4">
                  <c:v>教育與文化委員會</c:v>
                </c:pt>
                <c:pt idx="5">
                  <c:v>交通委員會</c:v>
                </c:pt>
                <c:pt idx="6">
                  <c:v>司法及法制委員會</c:v>
                </c:pt>
                <c:pt idx="7">
                  <c:v>社會福利及衛生環境委員會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民進黨</c:v>
                </c:pt>
              </c:strCache>
            </c:strRef>
          </c:tx>
          <c:spPr>
            <a:solidFill>
              <a:srgbClr val="669900"/>
            </a:solidFill>
          </c:spPr>
          <c:dLbls>
            <c:dLbl>
              <c:idx val="6"/>
              <c:layout>
                <c:manualLayout>
                  <c:x val="1.18319501597267E-3"/>
                  <c:y val="-5.555555555555490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內政委員會</c:v>
                </c:pt>
                <c:pt idx="1">
                  <c:v>外交及國防委員會</c:v>
                </c:pt>
                <c:pt idx="2">
                  <c:v>經濟委員會</c:v>
                </c:pt>
                <c:pt idx="3">
                  <c:v>財政委員會</c:v>
                </c:pt>
                <c:pt idx="4">
                  <c:v>教育與文化委員會</c:v>
                </c:pt>
                <c:pt idx="5">
                  <c:v>交通委員會</c:v>
                </c:pt>
                <c:pt idx="6">
                  <c:v>司法及法制委員會</c:v>
                </c:pt>
                <c:pt idx="7">
                  <c:v>社會福利及衛生環境委員會</c:v>
                </c:pt>
              </c:strCache>
            </c:strRef>
          </c:cat>
          <c:val>
            <c:numRef>
              <c:f>工作表1!$C$2:$C$9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親民黨</c:v>
                </c:pt>
              </c:strCache>
            </c:strRef>
          </c:tx>
          <c:dLbls>
            <c:delete val="1"/>
          </c:dLbls>
          <c:cat>
            <c:strRef>
              <c:f>工作表1!$A$2:$A$9</c:f>
              <c:strCache>
                <c:ptCount val="8"/>
                <c:pt idx="0">
                  <c:v>內政委員會</c:v>
                </c:pt>
                <c:pt idx="1">
                  <c:v>外交及國防委員會</c:v>
                </c:pt>
                <c:pt idx="2">
                  <c:v>經濟委員會</c:v>
                </c:pt>
                <c:pt idx="3">
                  <c:v>財政委員會</c:v>
                </c:pt>
                <c:pt idx="4">
                  <c:v>教育與文化委員會</c:v>
                </c:pt>
                <c:pt idx="5">
                  <c:v>交通委員會</c:v>
                </c:pt>
                <c:pt idx="6">
                  <c:v>司法及法制委員會</c:v>
                </c:pt>
                <c:pt idx="7">
                  <c:v>社會福利及衛生環境委員會</c:v>
                </c:pt>
              </c:strCache>
            </c:strRef>
          </c:cat>
          <c:val>
            <c:numRef>
              <c:f>工作表1!$D$2:$D$9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無黨籍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676663216912439E-17"/>
                  <c:y val="-7.407407407407412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內政委員會</c:v>
                </c:pt>
                <c:pt idx="1">
                  <c:v>外交及國防委員會</c:v>
                </c:pt>
                <c:pt idx="2">
                  <c:v>經濟委員會</c:v>
                </c:pt>
                <c:pt idx="3">
                  <c:v>財政委員會</c:v>
                </c:pt>
                <c:pt idx="4">
                  <c:v>教育與文化委員會</c:v>
                </c:pt>
                <c:pt idx="5">
                  <c:v>交通委員會</c:v>
                </c:pt>
                <c:pt idx="6">
                  <c:v>司法及法制委員會</c:v>
                </c:pt>
                <c:pt idx="7">
                  <c:v>社會福利及衛生環境委員會</c:v>
                </c:pt>
              </c:strCache>
            </c:strRef>
          </c:cat>
          <c:val>
            <c:numRef>
              <c:f>工作表1!$E$2:$E$9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欄1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內政委員會</c:v>
                </c:pt>
                <c:pt idx="1">
                  <c:v>外交及國防委員會</c:v>
                </c:pt>
                <c:pt idx="2">
                  <c:v>經濟委員會</c:v>
                </c:pt>
                <c:pt idx="3">
                  <c:v>財政委員會</c:v>
                </c:pt>
                <c:pt idx="4">
                  <c:v>教育與文化委員會</c:v>
                </c:pt>
                <c:pt idx="5">
                  <c:v>交通委員會</c:v>
                </c:pt>
                <c:pt idx="6">
                  <c:v>司法及法制委員會</c:v>
                </c:pt>
                <c:pt idx="7">
                  <c:v>社會福利及衛生環境委員會</c:v>
                </c:pt>
              </c:strCache>
            </c:strRef>
          </c:cat>
          <c:val>
            <c:numRef>
              <c:f>工作表1!$F$2:$F$9</c:f>
              <c:numCache>
                <c:formatCode>General</c:formatCode>
                <c:ptCount val="8"/>
              </c:numCache>
            </c:numRef>
          </c:val>
        </c:ser>
        <c:dLbls>
          <c:showVal val="1"/>
        </c:dLbls>
        <c:overlap val="100"/>
        <c:axId val="138078848"/>
        <c:axId val="138215808"/>
      </c:barChart>
      <c:catAx>
        <c:axId val="1380788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200"/>
            </a:pPr>
            <a:endParaRPr lang="zh-TW"/>
          </a:p>
        </c:txPr>
        <c:crossAx val="138215808"/>
        <c:crosses val="autoZero"/>
        <c:auto val="1"/>
        <c:lblAlgn val="ctr"/>
        <c:lblOffset val="100"/>
      </c:catAx>
      <c:valAx>
        <c:axId val="138215808"/>
        <c:scaling>
          <c:orientation val="minMax"/>
        </c:scaling>
        <c:axPos val="l"/>
        <c:majorGridlines/>
        <c:min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zh-TW"/>
          </a:p>
        </c:txPr>
        <c:crossAx val="138078848"/>
        <c:crosses val="autoZero"/>
        <c:crossBetween val="between"/>
      </c:valAx>
    </c:plotArea>
    <c:legend>
      <c:legendPos val="t"/>
      <c:legendEntry>
        <c:idx val="4"/>
        <c:delete val="1"/>
      </c:legendEntry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18"/>
  <c:chart>
    <c:plotArea>
      <c:layout>
        <c:manualLayout>
          <c:layoutTarget val="inner"/>
          <c:xMode val="edge"/>
          <c:yMode val="edge"/>
          <c:x val="8.6370268774115716E-2"/>
          <c:y val="2.3970930954121113E-2"/>
          <c:w val="0.57463294527848208"/>
          <c:h val="0.95906339203221291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/>
                    <a:cs typeface="Arial"/>
                  </a:defRPr>
                </a:pPr>
                <a:endParaRPr lang="zh-TW"/>
              </a:p>
            </c:txPr>
            <c:dLblPos val="bestFit"/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工作表1!$B$5:$B$14</c:f>
              <c:strCache>
                <c:ptCount val="10"/>
                <c:pt idx="0">
                  <c:v>吳育昇</c:v>
                </c:pt>
                <c:pt idx="1">
                  <c:v>張慶忠</c:v>
                </c:pt>
                <c:pt idx="2">
                  <c:v>李俊俋</c:v>
                </c:pt>
                <c:pt idx="3">
                  <c:v>姚文智</c:v>
                </c:pt>
                <c:pt idx="4">
                  <c:v>陳其邁</c:v>
                </c:pt>
                <c:pt idx="5">
                  <c:v>段宜康</c:v>
                </c:pt>
                <c:pt idx="6">
                  <c:v>紀國棟</c:v>
                </c:pt>
                <c:pt idx="7">
                  <c:v>陳超明</c:v>
                </c:pt>
                <c:pt idx="8">
                  <c:v>邱文彥</c:v>
                </c:pt>
                <c:pt idx="9">
                  <c:v>其他</c:v>
                </c:pt>
              </c:strCache>
            </c:strRef>
          </c:cat>
          <c:val>
            <c:numRef>
              <c:f>工作表1!$C$5:$C$14</c:f>
              <c:numCache>
                <c:formatCode>General</c:formatCode>
                <c:ptCount val="10"/>
                <c:pt idx="0">
                  <c:v>185</c:v>
                </c:pt>
                <c:pt idx="1">
                  <c:v>188</c:v>
                </c:pt>
                <c:pt idx="2">
                  <c:v>257</c:v>
                </c:pt>
                <c:pt idx="3">
                  <c:v>195</c:v>
                </c:pt>
                <c:pt idx="4">
                  <c:v>267</c:v>
                </c:pt>
                <c:pt idx="5">
                  <c:v>241</c:v>
                </c:pt>
                <c:pt idx="6">
                  <c:v>150</c:v>
                </c:pt>
                <c:pt idx="7">
                  <c:v>159</c:v>
                </c:pt>
                <c:pt idx="8">
                  <c:v>220</c:v>
                </c:pt>
                <c:pt idx="9">
                  <c:v>2109</c:v>
                </c:pt>
              </c:numCache>
            </c:numRef>
          </c:val>
        </c:ser>
        <c:dLbls/>
        <c:firstSliceAng val="1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10"/>
  <c:chart>
    <c:autoTitleDeleted val="1"/>
    <c:plotArea>
      <c:layout>
        <c:manualLayout>
          <c:layoutTarget val="inner"/>
          <c:xMode val="edge"/>
          <c:yMode val="edge"/>
          <c:x val="0.13225993757507004"/>
          <c:y val="5.113278341066621E-2"/>
          <c:w val="0.51729944052338017"/>
          <c:h val="0.88352541244200011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zh-TW"/>
              </a:p>
            </c:txPr>
            <c:dLblPos val="bestFit"/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工作表1!$A$2:$A$11</c:f>
              <c:strCache>
                <c:ptCount val="10"/>
                <c:pt idx="0">
                  <c:v>丁守中</c:v>
                </c:pt>
                <c:pt idx="1">
                  <c:v>廖國棟</c:v>
                </c:pt>
                <c:pt idx="2">
                  <c:v>楊瓊瓔</c:v>
                </c:pt>
                <c:pt idx="3">
                  <c:v>黃昭順</c:v>
                </c:pt>
                <c:pt idx="4">
                  <c:v>李慶華</c:v>
                </c:pt>
                <c:pt idx="5">
                  <c:v>林岱樺</c:v>
                </c:pt>
                <c:pt idx="6">
                  <c:v>陳明文</c:v>
                </c:pt>
                <c:pt idx="7">
                  <c:v>黃偉哲</c:v>
                </c:pt>
                <c:pt idx="8">
                  <c:v>蘇震清</c:v>
                </c:pt>
                <c:pt idx="9">
                  <c:v>其他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213</c:v>
                </c:pt>
                <c:pt idx="1">
                  <c:v>194</c:v>
                </c:pt>
                <c:pt idx="2">
                  <c:v>235</c:v>
                </c:pt>
                <c:pt idx="3">
                  <c:v>207</c:v>
                </c:pt>
                <c:pt idx="4">
                  <c:v>157</c:v>
                </c:pt>
                <c:pt idx="5">
                  <c:v>195</c:v>
                </c:pt>
                <c:pt idx="6">
                  <c:v>213</c:v>
                </c:pt>
                <c:pt idx="7">
                  <c:v>261</c:v>
                </c:pt>
                <c:pt idx="8">
                  <c:v>209</c:v>
                </c:pt>
                <c:pt idx="9">
                  <c:v>2845</c:v>
                </c:pt>
              </c:numCache>
            </c:numRef>
          </c:val>
        </c:ser>
        <c:dLbls/>
        <c:firstSliceAng val="2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財政委員會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zh-TW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工作表1!$A$2:$A$11</c:f>
              <c:strCache>
                <c:ptCount val="10"/>
                <c:pt idx="0">
                  <c:v>吳秉叡</c:v>
                </c:pt>
                <c:pt idx="1">
                  <c:v>李應元</c:v>
                </c:pt>
                <c:pt idx="2">
                  <c:v>林德福</c:v>
                </c:pt>
                <c:pt idx="3">
                  <c:v>孫大千</c:v>
                </c:pt>
                <c:pt idx="4">
                  <c:v>許添財</c:v>
                </c:pt>
                <c:pt idx="5">
                  <c:v>費鴻泰</c:v>
                </c:pt>
                <c:pt idx="6">
                  <c:v>蔡正元</c:v>
                </c:pt>
                <c:pt idx="7">
                  <c:v>盧秀燕</c:v>
                </c:pt>
                <c:pt idx="8">
                  <c:v>薛凌</c:v>
                </c:pt>
                <c:pt idx="9">
                  <c:v>其他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214</c:v>
                </c:pt>
                <c:pt idx="1">
                  <c:v>225</c:v>
                </c:pt>
                <c:pt idx="2">
                  <c:v>225</c:v>
                </c:pt>
                <c:pt idx="3">
                  <c:v>157</c:v>
                </c:pt>
                <c:pt idx="4">
                  <c:v>188</c:v>
                </c:pt>
                <c:pt idx="5">
                  <c:v>219</c:v>
                </c:pt>
                <c:pt idx="6">
                  <c:v>61</c:v>
                </c:pt>
                <c:pt idx="7">
                  <c:v>202</c:v>
                </c:pt>
                <c:pt idx="8">
                  <c:v>194</c:v>
                </c:pt>
                <c:pt idx="9">
                  <c:v>2197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 algn="ctr">
        <a:defRPr sz="18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>
        <c:manualLayout>
          <c:layoutTarget val="inner"/>
          <c:xMode val="edge"/>
          <c:yMode val="edge"/>
          <c:x val="0.12061142711770699"/>
          <c:y val="4.7943951005726307E-2"/>
          <c:w val="0.62523979443409117"/>
          <c:h val="0.94195763912591701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zh-TW"/>
              </a:p>
            </c:txPr>
            <c:dLblPos val="bestFit"/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Sheet1!$A$1:$A$9</c:f>
              <c:strCache>
                <c:ptCount val="9"/>
                <c:pt idx="0">
                  <c:v>王金平</c:v>
                </c:pt>
                <c:pt idx="1">
                  <c:v>林郁方</c:v>
                </c:pt>
                <c:pt idx="2">
                  <c:v>馬文君</c:v>
                </c:pt>
                <c:pt idx="3">
                  <c:v>蕭美琴</c:v>
                </c:pt>
                <c:pt idx="4">
                  <c:v>陳唐山</c:v>
                </c:pt>
                <c:pt idx="5">
                  <c:v>陳鎮湘</c:v>
                </c:pt>
                <c:pt idx="6">
                  <c:v>詹凱臣</c:v>
                </c:pt>
                <c:pt idx="7">
                  <c:v>蔡煌瑯</c:v>
                </c:pt>
                <c:pt idx="8">
                  <c:v>其他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0</c:v>
                </c:pt>
                <c:pt idx="1">
                  <c:v>228</c:v>
                </c:pt>
                <c:pt idx="2">
                  <c:v>207</c:v>
                </c:pt>
                <c:pt idx="3">
                  <c:v>225</c:v>
                </c:pt>
                <c:pt idx="4">
                  <c:v>166</c:v>
                </c:pt>
                <c:pt idx="5">
                  <c:v>222</c:v>
                </c:pt>
                <c:pt idx="6">
                  <c:v>113</c:v>
                </c:pt>
                <c:pt idx="7">
                  <c:v>213</c:v>
                </c:pt>
                <c:pt idx="8">
                  <c:v>1980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委員會內口頭質詢數</c:v>
                </c:pt>
              </c:strCache>
            </c:strRef>
          </c:tx>
          <c:dLbls>
            <c:dLbl>
              <c:idx val="6"/>
              <c:layout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zh-TW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工作表1!$A$2:$A$8</c:f>
              <c:strCache>
                <c:ptCount val="7"/>
                <c:pt idx="0">
                  <c:v>尤美女</c:v>
                </c:pt>
                <c:pt idx="1">
                  <c:v>柯建銘</c:v>
                </c:pt>
                <c:pt idx="2">
                  <c:v>呂學樟</c:v>
                </c:pt>
                <c:pt idx="3">
                  <c:v>謝國樑</c:v>
                </c:pt>
                <c:pt idx="4">
                  <c:v>廖正井</c:v>
                </c:pt>
                <c:pt idx="5">
                  <c:v>吳宜臻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267</c:v>
                </c:pt>
                <c:pt idx="1">
                  <c:v>126</c:v>
                </c:pt>
                <c:pt idx="2">
                  <c:v>233</c:v>
                </c:pt>
                <c:pt idx="3">
                  <c:v>155</c:v>
                </c:pt>
                <c:pt idx="4">
                  <c:v>229</c:v>
                </c:pt>
                <c:pt idx="5">
                  <c:v>219</c:v>
                </c:pt>
                <c:pt idx="6">
                  <c:v>1925</c:v>
                </c:pt>
              </c:numCache>
            </c:numRef>
          </c:val>
        </c:ser>
        <c:dLbls>
          <c:showPercent val="1"/>
        </c:dLbls>
        <c:firstSliceAng val="2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委員會內口頭質詢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zh-TW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工作表1!$A$2:$A$15</c:f>
              <c:strCache>
                <c:ptCount val="14"/>
                <c:pt idx="0">
                  <c:v>徐少萍</c:v>
                </c:pt>
                <c:pt idx="1">
                  <c:v>鄭汝芬</c:v>
                </c:pt>
                <c:pt idx="2">
                  <c:v>蔡錦隆</c:v>
                </c:pt>
                <c:pt idx="3">
                  <c:v>王育敏</c:v>
                </c:pt>
                <c:pt idx="4">
                  <c:v>江惠貞</c:v>
                </c:pt>
                <c:pt idx="5">
                  <c:v>吳育仁</c:v>
                </c:pt>
                <c:pt idx="6">
                  <c:v>楊玉欣</c:v>
                </c:pt>
                <c:pt idx="7">
                  <c:v>蘇清泉</c:v>
                </c:pt>
                <c:pt idx="8">
                  <c:v>劉建國</c:v>
                </c:pt>
                <c:pt idx="9">
                  <c:v>田秋堇</c:v>
                </c:pt>
                <c:pt idx="10">
                  <c:v>陳節如</c:v>
                </c:pt>
                <c:pt idx="11">
                  <c:v>楊曜</c:v>
                </c:pt>
                <c:pt idx="12">
                  <c:v>趙天麟</c:v>
                </c:pt>
                <c:pt idx="13">
                  <c:v>其他</c:v>
                </c:pt>
              </c:strCache>
            </c:strRef>
          </c:cat>
          <c:val>
            <c:numRef>
              <c:f>工作表1!$B$2:$B$15</c:f>
              <c:numCache>
                <c:formatCode>General</c:formatCode>
                <c:ptCount val="14"/>
                <c:pt idx="0">
                  <c:v>213</c:v>
                </c:pt>
                <c:pt idx="1">
                  <c:v>216</c:v>
                </c:pt>
                <c:pt idx="2">
                  <c:v>132</c:v>
                </c:pt>
                <c:pt idx="3">
                  <c:v>242</c:v>
                </c:pt>
                <c:pt idx="4">
                  <c:v>260</c:v>
                </c:pt>
                <c:pt idx="5">
                  <c:v>233</c:v>
                </c:pt>
                <c:pt idx="6">
                  <c:v>92</c:v>
                </c:pt>
                <c:pt idx="7">
                  <c:v>130</c:v>
                </c:pt>
                <c:pt idx="8">
                  <c:v>240</c:v>
                </c:pt>
                <c:pt idx="9">
                  <c:v>218</c:v>
                </c:pt>
                <c:pt idx="10">
                  <c:v>247</c:v>
                </c:pt>
                <c:pt idx="11">
                  <c:v>214</c:v>
                </c:pt>
                <c:pt idx="12">
                  <c:v>201</c:v>
                </c:pt>
                <c:pt idx="13">
                  <c:v>1279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立委個人委員會內質詢數/該委員會質詢數
</c:v>
                </c:pt>
              </c:strCache>
            </c:strRef>
          </c:tx>
          <c:dLbls>
            <c:dLbl>
              <c:idx val="8"/>
              <c:layout>
                <c:manualLayout>
                  <c:x val="-4.2406490353530902E-3"/>
                  <c:y val="-2.4790835817519105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zh-TW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工作表1!$A$2:$A$14</c:f>
              <c:strCache>
                <c:ptCount val="13"/>
                <c:pt idx="0">
                  <c:v>李昆澤</c:v>
                </c:pt>
                <c:pt idx="1">
                  <c:v>李鴻鈞</c:v>
                </c:pt>
                <c:pt idx="2">
                  <c:v>林明溱</c:v>
                </c:pt>
                <c:pt idx="3">
                  <c:v>陳根德</c:v>
                </c:pt>
                <c:pt idx="4">
                  <c:v>陳雪生</c:v>
                </c:pt>
                <c:pt idx="5">
                  <c:v>羅淑蕾</c:v>
                </c:pt>
                <c:pt idx="6">
                  <c:v>葉宜津</c:v>
                </c:pt>
                <c:pt idx="7">
                  <c:v>管碧玲</c:v>
                </c:pt>
                <c:pt idx="8">
                  <c:v>劉櫂豪</c:v>
                </c:pt>
                <c:pt idx="9">
                  <c:v>蔡其昌</c:v>
                </c:pt>
                <c:pt idx="10">
                  <c:v>魏明谷</c:v>
                </c:pt>
                <c:pt idx="11">
                  <c:v>楊麗環</c:v>
                </c:pt>
                <c:pt idx="12">
                  <c:v>其他委員</c:v>
                </c:pt>
              </c:strCache>
            </c:strRef>
          </c:cat>
          <c:val>
            <c:numRef>
              <c:f>工作表1!$B$2:$B$14</c:f>
              <c:numCache>
                <c:formatCode>General</c:formatCode>
                <c:ptCount val="13"/>
                <c:pt idx="0">
                  <c:v>413</c:v>
                </c:pt>
                <c:pt idx="1">
                  <c:v>172</c:v>
                </c:pt>
                <c:pt idx="2">
                  <c:v>163</c:v>
                </c:pt>
                <c:pt idx="3">
                  <c:v>94</c:v>
                </c:pt>
                <c:pt idx="4">
                  <c:v>111</c:v>
                </c:pt>
                <c:pt idx="5">
                  <c:v>256</c:v>
                </c:pt>
                <c:pt idx="6">
                  <c:v>295</c:v>
                </c:pt>
                <c:pt idx="7">
                  <c:v>406</c:v>
                </c:pt>
                <c:pt idx="8">
                  <c:v>251</c:v>
                </c:pt>
                <c:pt idx="9">
                  <c:v>280</c:v>
                </c:pt>
                <c:pt idx="10">
                  <c:v>211</c:v>
                </c:pt>
                <c:pt idx="11">
                  <c:v>279</c:v>
                </c:pt>
                <c:pt idx="12">
                  <c:v>596</c:v>
                </c:pt>
              </c:numCache>
            </c:numRef>
          </c:val>
        </c:ser>
        <c:dLbls>
          <c:showVal val="1"/>
          <c:showCatName val="1"/>
        </c:dLbls>
        <c:firstSliceAng val="5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3.2206119162640906E-2"/>
                  <c:y val="-6.6919167968165397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478260869565216E-2"/>
                  <c:y val="-3.2121200624719411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13365539452401E-2"/>
                  <c:y val="-1.338383359363310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8309178743960205E-3"/>
                  <c:y val="2.409090046853950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7632850241545917E-2"/>
                  <c:y val="1.070706687490650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051529790660223E-3"/>
                  <c:y val="-5.3535334374532418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5008051529790694E-2"/>
                  <c:y val="-3.2121200624719508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工作表1!$A$2:$A$12</c:f>
              <c:strCache>
                <c:ptCount val="11"/>
                <c:pt idx="0">
                  <c:v>黃志雄</c:v>
                </c:pt>
                <c:pt idx="1">
                  <c:v>蔣乃辛</c:v>
                </c:pt>
                <c:pt idx="2">
                  <c:v>孔文吉</c:v>
                </c:pt>
                <c:pt idx="3">
                  <c:v>陳淑慧</c:v>
                </c:pt>
                <c:pt idx="4">
                  <c:v>陳學聖</c:v>
                </c:pt>
                <c:pt idx="5">
                  <c:v>呂玉玲</c:v>
                </c:pt>
                <c:pt idx="6">
                  <c:v>何欣純</c:v>
                </c:pt>
                <c:pt idx="7">
                  <c:v>林佳龍</c:v>
                </c:pt>
                <c:pt idx="8">
                  <c:v>鄭麗君</c:v>
                </c:pt>
                <c:pt idx="9">
                  <c:v>許智傑</c:v>
                </c:pt>
                <c:pt idx="10">
                  <c:v>其他委員</c:v>
                </c:pt>
              </c:strCache>
            </c:strRef>
          </c:cat>
          <c:val>
            <c:numRef>
              <c:f>工作表1!$B$2:$B$12</c:f>
              <c:numCache>
                <c:formatCode>General</c:formatCode>
                <c:ptCount val="11"/>
                <c:pt idx="0">
                  <c:v>26</c:v>
                </c:pt>
                <c:pt idx="1">
                  <c:v>123</c:v>
                </c:pt>
                <c:pt idx="2">
                  <c:v>5</c:v>
                </c:pt>
                <c:pt idx="3">
                  <c:v>32</c:v>
                </c:pt>
                <c:pt idx="4">
                  <c:v>6</c:v>
                </c:pt>
                <c:pt idx="5">
                  <c:v>24</c:v>
                </c:pt>
                <c:pt idx="6">
                  <c:v>35</c:v>
                </c:pt>
                <c:pt idx="7">
                  <c:v>59</c:v>
                </c:pt>
                <c:pt idx="8">
                  <c:v>35</c:v>
                </c:pt>
                <c:pt idx="9">
                  <c:v>28</c:v>
                </c:pt>
                <c:pt idx="10">
                  <c:v>255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0CFD0-C683-5F44-B55A-F8839ABD8F5B}" type="datetimeFigureOut">
              <a:rPr kumimoji="1" lang="zh-TW" altLang="en-US" smtClean="0"/>
              <a:pPr/>
              <a:t>2015/5/26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1176-57F9-FE40-B7CA-4BD1C0605E6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1557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1176-57F9-FE40-B7CA-4BD1C0605E61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244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"/>
            <a:ext cx="7772400" cy="3809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0500"/>
            <a:ext cx="6858000" cy="7620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02"/>
            <a:ext cx="7772400" cy="360097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1"/>
            <a:ext cx="7772400" cy="8890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312334"/>
            <a:ext cx="329184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312334"/>
            <a:ext cx="329184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310640"/>
            <a:ext cx="3291840" cy="533136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882806"/>
            <a:ext cx="32918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310640"/>
            <a:ext cx="3291840" cy="533136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882806"/>
            <a:ext cx="32918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33500"/>
            <a:ext cx="5111750" cy="373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33500"/>
            <a:ext cx="3008313" cy="3733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0386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762500"/>
            <a:ext cx="8153400" cy="381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127500"/>
            <a:ext cx="8153400" cy="635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266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1"/>
            <a:ext cx="7620000" cy="364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43501"/>
            <a:ext cx="3429000" cy="2540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962FC0-9504-4338-BBEE-80F0FA5133AC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10730"/>
            <a:ext cx="3429000" cy="2365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37022" y="4874155"/>
            <a:ext cx="1096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8AE66B9-7A71-4D26-B7E3-FFE5C425D9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143000"/>
            <a:ext cx="142876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01302314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01302351@ntu.edu.tw" TargetMode="External"/><Relationship Id="rId5" Type="http://schemas.openxmlformats.org/officeDocument/2006/relationships/hyperlink" Target="mailto:b01302348@ntu.edu.tw" TargetMode="External"/><Relationship Id="rId4" Type="http://schemas.openxmlformats.org/officeDocument/2006/relationships/hyperlink" Target="mailto:b01302242@ntu.edu.t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+mn-ea"/>
                <a:ea typeface="+mn-ea"/>
                <a:cs typeface="Songti TC Regular"/>
              </a:rPr>
              <a:t>行政資訊管理</a:t>
            </a:r>
            <a:r>
              <a:rPr lang="en-US" altLang="zh-TW" sz="4000" b="1" dirty="0">
                <a:latin typeface="+mn-ea"/>
                <a:ea typeface="+mn-ea"/>
                <a:cs typeface="Songti TC Regular"/>
              </a:rPr>
              <a:t> </a:t>
            </a:r>
            <a:r>
              <a:rPr lang="en-US" altLang="zh-TW" sz="4000" b="1" dirty="0" smtClean="0">
                <a:latin typeface="+mn-ea"/>
                <a:ea typeface="+mn-ea"/>
                <a:cs typeface="Songti TC Regular"/>
              </a:rPr>
              <a:t> </a:t>
            </a:r>
            <a:r>
              <a:rPr lang="zh-TW" altLang="en-US" sz="4000" b="1" dirty="0" smtClean="0">
                <a:latin typeface="+mn-ea"/>
                <a:ea typeface="+mn-ea"/>
                <a:cs typeface="Songti TC Regular"/>
              </a:rPr>
              <a:t>分組報告</a:t>
            </a:r>
            <a:endParaRPr lang="zh-TW" altLang="en-US" sz="4000" b="1" dirty="0">
              <a:latin typeface="+mn-ea"/>
              <a:ea typeface="+mn-ea"/>
              <a:cs typeface="Songti TC Regular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9208" y="2497460"/>
            <a:ext cx="2098576" cy="2145027"/>
          </a:xfrm>
        </p:spPr>
        <p:txBody>
          <a:bodyPr>
            <a:noAutofit/>
          </a:bodyPr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公行三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cs typeface="Songti TC Regular"/>
              </a:rPr>
              <a:t> 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李嘉芸</a:t>
            </a:r>
            <a:endParaRPr lang="ja-JP" altLang="en-US" sz="1600" u="sng" dirty="0" smtClean="0">
              <a:solidFill>
                <a:schemeClr val="tx1"/>
              </a:solidFill>
              <a:latin typeface="+mn-ea"/>
              <a:cs typeface="Songti TC Regular"/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公行三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 </a:t>
            </a:r>
            <a:r>
              <a:rPr lang="zh-Hant" altLang="en-US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李懷哲</a:t>
            </a:r>
            <a:r>
              <a:rPr lang="en-US" altLang="zh-Hant" sz="1600" u="sng" dirty="0" smtClean="0">
                <a:solidFill>
                  <a:schemeClr val="tx1"/>
                </a:solidFill>
                <a:latin typeface="+mn-ea"/>
                <a:cs typeface="Songti TC Regular"/>
                <a:hlinkClick r:id="rId3"/>
              </a:rPr>
              <a:t> </a:t>
            </a:r>
            <a:endParaRPr lang="zh-Hant" altLang="en-US" sz="1600" u="sng" dirty="0" smtClean="0">
              <a:solidFill>
                <a:schemeClr val="tx1"/>
              </a:solidFill>
              <a:latin typeface="+mn-ea"/>
              <a:cs typeface="Songti TC Regular"/>
              <a:hlinkClick r:id="rId3"/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公行三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 </a:t>
            </a:r>
            <a:r>
              <a:rPr lang="zh-TW" altLang="pl-PL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陳柏儒</a:t>
            </a:r>
            <a:r>
              <a:rPr lang="pl-PL" altLang="zh-TW" sz="1600" u="sng" dirty="0" smtClean="0">
                <a:solidFill>
                  <a:schemeClr val="tx1"/>
                </a:solidFill>
                <a:latin typeface="+mn-ea"/>
                <a:cs typeface="Songti TC Regular"/>
                <a:hlinkClick r:id="rId4"/>
              </a:rPr>
              <a:t> </a:t>
            </a:r>
            <a:endParaRPr lang="pl-PL" altLang="zh-TW" sz="1600" u="sng" dirty="0">
              <a:solidFill>
                <a:schemeClr val="tx1"/>
              </a:solidFill>
              <a:latin typeface="+mn-ea"/>
              <a:cs typeface="Songti TC Regular"/>
              <a:hlinkClick r:id="rId4"/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公行三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 </a:t>
            </a:r>
            <a:r>
              <a:rPr lang="zh-TW" altLang="pl-PL" sz="1600" dirty="0" smtClean="0">
                <a:solidFill>
                  <a:schemeClr val="tx1"/>
                </a:solidFill>
                <a:latin typeface="+mn-ea"/>
                <a:cs typeface="Songti TC Regular"/>
              </a:rPr>
              <a:t>楊向捷</a:t>
            </a:r>
            <a:r>
              <a:rPr lang="pl-PL" altLang="zh-TW" sz="1600" u="sng" dirty="0" smtClean="0">
                <a:solidFill>
                  <a:schemeClr val="tx1"/>
                </a:solidFill>
                <a:latin typeface="+mn-ea"/>
                <a:cs typeface="Songti TC Regular"/>
                <a:hlinkClick r:id="rId5"/>
              </a:rPr>
              <a:t> </a:t>
            </a:r>
            <a:endParaRPr lang="pl-PL" altLang="zh-TW" sz="1600" u="sng" dirty="0">
              <a:solidFill>
                <a:schemeClr val="tx1"/>
              </a:solidFill>
              <a:latin typeface="+mn-ea"/>
              <a:cs typeface="Songti TC Regular"/>
              <a:hlinkClick r:id="rId5"/>
            </a:endParaRPr>
          </a:p>
          <a:p>
            <a:endParaRPr lang="pl-PL" altLang="zh-TW" sz="1600" u="sng" dirty="0">
              <a:solidFill>
                <a:schemeClr val="tx1"/>
              </a:solidFill>
              <a:latin typeface="Songti TC Regular"/>
              <a:cs typeface="Songti TC Regular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2041376" y="2521463"/>
            <a:ext cx="1738536" cy="2145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公行三</a:t>
            </a:r>
            <a:r>
              <a:rPr lang="en-US" altLang="zh-TW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 </a:t>
            </a:r>
            <a:r>
              <a:rPr lang="zh-TW" altLang="pl-PL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蔡孟宏</a:t>
            </a:r>
            <a:r>
              <a:rPr lang="pl-PL" altLang="zh-TW" sz="1600" u="sng" dirty="0" smtClean="0">
                <a:solidFill>
                  <a:schemeClr val="tx1"/>
                </a:solidFill>
                <a:latin typeface="Songti TC Regular"/>
                <a:cs typeface="Songti TC Regular"/>
                <a:hlinkClick r:id="rId6"/>
              </a:rPr>
              <a:t> </a:t>
            </a:r>
          </a:p>
          <a:p>
            <a:r>
              <a:rPr lang="zh-TW" altLang="en-US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公行二</a:t>
            </a:r>
            <a:r>
              <a:rPr lang="en-US" altLang="zh-TW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 </a:t>
            </a:r>
            <a:r>
              <a:rPr lang="zh-TW" altLang="pl-PL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許哲維</a:t>
            </a:r>
            <a:endParaRPr lang="zh-TW" altLang="en-US" sz="1600" dirty="0" smtClean="0">
              <a:solidFill>
                <a:schemeClr val="tx1"/>
              </a:solidFill>
              <a:latin typeface="Songti TC Regular"/>
              <a:cs typeface="Songti TC Regular"/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政論四</a:t>
            </a:r>
            <a:r>
              <a:rPr lang="en-US" altLang="zh-TW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 </a:t>
            </a:r>
            <a:r>
              <a:rPr lang="zh-TW" altLang="en-US" sz="1600" dirty="0" smtClean="0">
                <a:solidFill>
                  <a:schemeClr val="tx1"/>
                </a:solidFill>
                <a:latin typeface="Songti TC Regular"/>
                <a:cs typeface="Songti TC Regular"/>
              </a:rPr>
              <a:t>唐瑞希</a:t>
            </a:r>
            <a:endParaRPr lang="zh-TW" altLang="en-US" sz="1600" dirty="0">
              <a:solidFill>
                <a:schemeClr val="tx1"/>
              </a:solidFill>
              <a:latin typeface="Songti TC Regular"/>
              <a:cs typeface="Songti TC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7200" i="1" u="sng" dirty="0" smtClean="0"/>
              <a:t>教育與文化委員會</a:t>
            </a:r>
            <a:endParaRPr kumimoji="1" lang="zh-TW" altLang="en-US" sz="7200" i="1" u="sng" dirty="0"/>
          </a:p>
        </p:txBody>
      </p:sp>
    </p:spTree>
    <p:extLst>
      <p:ext uri="{BB962C8B-B14F-4D97-AF65-F5344CB8AC3E}">
        <p14:creationId xmlns:p14="http://schemas.microsoft.com/office/powerpoint/2010/main" xmlns="" val="148341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382860"/>
            <a:ext cx="57912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教育與文化委員會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48379"/>
              </p:ext>
            </p:extLst>
          </p:nvPr>
        </p:nvGraphicFramePr>
        <p:xfrm>
          <a:off x="107504" y="872301"/>
          <a:ext cx="8784976" cy="405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91"/>
                <a:gridCol w="591687"/>
                <a:gridCol w="2012582"/>
                <a:gridCol w="2628800"/>
                <a:gridCol w="1944216"/>
              </a:tblGrid>
              <a:tr h="5658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委員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交付委員會內法案／名次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交付法案最多委員會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口頭質詢／委員會內口頭質詢／比例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</a:tr>
              <a:tr h="3157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黃志雄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社會福利及衛生環境委員會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蔣乃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辛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社會福利及衛生環境委員會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孔文吉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及文化委員會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陳淑慧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及文化委員會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陳學聖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及文化委員會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呂玉玲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社會福利及衛生環境委員會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167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林佳龍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司法及法制委員會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何欣純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鄭麗君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及文化委員會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許智傑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及文化委員會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173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5791200" cy="1143000"/>
          </a:xfrm>
        </p:spPr>
        <p:txBody>
          <a:bodyPr/>
          <a:lstStyle/>
          <a:p>
            <a:r>
              <a:rPr kumimoji="1" lang="zh-TW" altLang="en-US" dirty="0" smtClean="0"/>
              <a:t>教育與文化委員會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3284"/>
            <a:ext cx="7620000" cy="3644636"/>
          </a:xfrm>
        </p:spPr>
        <p:txBody>
          <a:bodyPr/>
          <a:lstStyle/>
          <a:p>
            <a:r>
              <a:rPr lang="zh-TW" altLang="en-US" dirty="0"/>
              <a:t>立委個人委員會內質詢數</a:t>
            </a:r>
            <a:r>
              <a:rPr lang="en-US" altLang="zh-TW" dirty="0"/>
              <a:t>/</a:t>
            </a:r>
            <a:r>
              <a:rPr lang="zh-TW" altLang="en-US" dirty="0"/>
              <a:t>該委員會質詢數</a:t>
            </a:r>
            <a:endParaRPr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xmlns="" val="813859611"/>
              </p:ext>
            </p:extLst>
          </p:nvPr>
        </p:nvGraphicFramePr>
        <p:xfrm>
          <a:off x="456014" y="553244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136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6439272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教育及文化委員會內提案數最佳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 smtClean="0">
                <a:latin typeface="+mn-ea"/>
                <a:cs typeface="Apple LiGothic Medium"/>
              </a:rPr>
              <a:t>（依委員提案中屬於其委員會的提案量評選</a:t>
            </a:r>
            <a:r>
              <a:rPr lang="zh-TW" altLang="en-US" sz="2400" dirty="0">
                <a:latin typeface="+mn-ea"/>
                <a:cs typeface="Apple LiGothic Medium"/>
              </a:rPr>
              <a:t>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6840331"/>
              </p:ext>
            </p:extLst>
          </p:nvPr>
        </p:nvGraphicFramePr>
        <p:xfrm>
          <a:off x="457200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黃志雄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2492542"/>
              </p:ext>
            </p:extLst>
          </p:nvPr>
        </p:nvGraphicFramePr>
        <p:xfrm>
          <a:off x="25152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蔣乃辛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127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26144"/>
            <a:ext cx="1512472" cy="190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960191"/>
            <a:ext cx="1656184" cy="211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655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615124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教育及文化委員會內</a:t>
            </a:r>
            <a:r>
              <a:rPr lang="zh-TW" altLang="en-US" sz="2800" dirty="0" smtClean="0">
                <a:latin typeface="+mn-ea"/>
                <a:cs typeface="Apple LiGothic Medium"/>
              </a:rPr>
              <a:t>提案率最佳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</a:t>
            </a:r>
            <a:r>
              <a:rPr lang="zh-TW" altLang="en-US" sz="2400" dirty="0" smtClean="0">
                <a:latin typeface="+mn-ea"/>
                <a:cs typeface="Apple LiGothic Medium"/>
              </a:rPr>
              <a:t>的提案比率評選</a:t>
            </a:r>
            <a:r>
              <a:rPr lang="zh-TW" altLang="en-US" sz="2400" dirty="0">
                <a:latin typeface="+mn-ea"/>
                <a:cs typeface="Apple LiGothic Medium"/>
              </a:rPr>
              <a:t>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320528"/>
              </p:ext>
            </p:extLst>
          </p:nvPr>
        </p:nvGraphicFramePr>
        <p:xfrm>
          <a:off x="457200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呂玉玲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24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0737568"/>
              </p:ext>
            </p:extLst>
          </p:nvPr>
        </p:nvGraphicFramePr>
        <p:xfrm>
          <a:off x="251520" y="841276"/>
          <a:ext cx="4074444" cy="4871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孔吉文</a:t>
                      </a:r>
                      <a:endParaRPr lang="en-US" altLang="zh-TW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41276"/>
            <a:ext cx="1656184" cy="226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864961"/>
            <a:ext cx="1747675" cy="229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7474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7200" i="1" u="sng" dirty="0" smtClean="0"/>
              <a:t>內政委員會</a:t>
            </a:r>
            <a:endParaRPr kumimoji="1" lang="zh-TW" altLang="en-US" sz="7200" i="1" u="sng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679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382860"/>
            <a:ext cx="5791200" cy="1143000"/>
          </a:xfrm>
        </p:spPr>
        <p:txBody>
          <a:bodyPr/>
          <a:lstStyle/>
          <a:p>
            <a:r>
              <a:rPr lang="zh-TW" altLang="en-US" dirty="0"/>
              <a:t>內政委員會</a:t>
            </a:r>
            <a:endParaRPr lang="zh-TW" altLang="en-US" dirty="0">
              <a:latin typeface="Yu Mincho Demibold" pitchFamily="18" charset="-128"/>
              <a:ea typeface="Yu Mincho Demibold" pitchFamily="18" charset="-128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8842988"/>
              </p:ext>
            </p:extLst>
          </p:nvPr>
        </p:nvGraphicFramePr>
        <p:xfrm>
          <a:off x="107504" y="872301"/>
          <a:ext cx="8784976" cy="470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91"/>
                <a:gridCol w="591687"/>
                <a:gridCol w="2012582"/>
                <a:gridCol w="2736304"/>
                <a:gridCol w="1836712"/>
              </a:tblGrid>
              <a:tr h="5658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委員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交付委員會內法案／名次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交付法案最多委員會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口頭質詢／委員會內口頭質詢／比例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</a:tr>
              <a:tr h="57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吳育昇（國）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8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</a:t>
                      </a:r>
                      <a:endParaRPr lang="zh-TW" altLang="en-US" sz="1600" dirty="0" smtClean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內政委員會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41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185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319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58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張慶忠（國）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5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內政委員會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188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218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86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李俊俋（民）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31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司法及法制委員會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257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372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69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姚文智（民）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16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內政委員會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195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288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68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陳其邁（民）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21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司法及法制委員會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267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415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64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段宜康（民）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5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600" dirty="0" smtClean="0">
                          <a:latin typeface="+mn-lt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司法及法制委員會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241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409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59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  <a:tr h="8128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紀國棟（國）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</a:t>
                      </a:r>
                      <a:endParaRPr lang="zh-TW" altLang="en-US" sz="1600" dirty="0" smtClean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內政委員會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41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150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178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84%</a:t>
                      </a:r>
                    </a:p>
                  </a:txBody>
                  <a:tcPr marL="12700" marR="12700" marT="14111" marB="0" anchor="ctr"/>
                </a:tc>
              </a:tr>
              <a:tr h="5014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陳超明（國）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6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內政委員會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159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185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86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  <a:tr h="5014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邱文彥（國）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13</a:t>
                      </a:r>
                      <a:endParaRPr lang="zh-TW" altLang="en-US" sz="1600" dirty="0">
                        <a:latin typeface="+mn-lt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內政委員會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220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486</a:t>
                      </a:r>
                      <a:r>
                        <a:rPr lang="zh-TW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45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%</a:t>
                      </a:r>
                    </a:p>
                  </a:txBody>
                  <a:tcPr marL="12700" marR="12700" marT="14111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5791200" cy="1143000"/>
          </a:xfrm>
        </p:spPr>
        <p:txBody>
          <a:bodyPr/>
          <a:lstStyle/>
          <a:p>
            <a:r>
              <a:rPr kumimoji="1" lang="zh-TW" altLang="en-US" dirty="0" smtClean="0"/>
              <a:t>內政委員會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3284"/>
            <a:ext cx="7620000" cy="3644636"/>
          </a:xfrm>
        </p:spPr>
        <p:txBody>
          <a:bodyPr/>
          <a:lstStyle/>
          <a:p>
            <a:r>
              <a:rPr lang="zh-TW" altLang="en-US" dirty="0"/>
              <a:t>立委個人委員會內質詢數</a:t>
            </a:r>
            <a:r>
              <a:rPr lang="en-US" altLang="zh-TW" dirty="0"/>
              <a:t>/</a:t>
            </a:r>
            <a:r>
              <a:rPr lang="zh-TW" altLang="en-US" dirty="0"/>
              <a:t>該委員會質詢數</a:t>
            </a:r>
            <a:endParaRPr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5909789"/>
              </p:ext>
            </p:extLst>
          </p:nvPr>
        </p:nvGraphicFramePr>
        <p:xfrm>
          <a:off x="899592" y="1273324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95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內政委員會內提案數最佳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（依委員提案中屬於其委員會的提案量評選）</a:t>
            </a:r>
            <a:endParaRPr kumimoji="1" lang="zh-TW" altLang="en-US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7122374"/>
              </p:ext>
            </p:extLst>
          </p:nvPr>
        </p:nvGraphicFramePr>
        <p:xfrm>
          <a:off x="25152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李俊俋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123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8540600"/>
              </p:ext>
            </p:extLst>
          </p:nvPr>
        </p:nvGraphicFramePr>
        <p:xfrm>
          <a:off x="457200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紀國棟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13284"/>
            <a:ext cx="173945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41276"/>
            <a:ext cx="1728192" cy="216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931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內政委員會內提案率最佳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</a:t>
            </a:r>
            <a:r>
              <a:rPr lang="zh-TW" altLang="en-US" sz="2400" dirty="0" smtClean="0">
                <a:latin typeface="+mn-ea"/>
                <a:cs typeface="Apple LiGothic Medium"/>
              </a:rPr>
              <a:t>的提案比率評選</a:t>
            </a:r>
            <a:r>
              <a:rPr lang="zh-TW" altLang="en-US" sz="2400" dirty="0">
                <a:latin typeface="+mn-ea"/>
                <a:cs typeface="Apple LiGothic Medium"/>
              </a:rPr>
              <a:t>）</a:t>
            </a:r>
            <a:endParaRPr kumimoji="1" lang="zh-TW" altLang="en-US" sz="4400" dirty="0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1822813"/>
              </p:ext>
            </p:extLst>
          </p:nvPr>
        </p:nvGraphicFramePr>
        <p:xfrm>
          <a:off x="395536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紀國棟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TW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67%)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13284"/>
            <a:ext cx="173945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 </a:t>
            </a:r>
            <a:endParaRPr kumimoji="1" lang="zh-TW" altLang="en-US" dirty="0"/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0171181"/>
              </p:ext>
            </p:extLst>
          </p:nvPr>
        </p:nvGraphicFramePr>
        <p:xfrm>
          <a:off x="4716016" y="853073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李俊俋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123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  <a:r>
                        <a:rPr lang="zh-TW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(25%)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53073"/>
            <a:ext cx="1728192" cy="216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911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組別與問題簡介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四、委員會資深制向來被視為建立專業問政的重要指標之一。請列出立法院第八屆第一至第六會期都參加相同委員會的委員名單，並分析這些委員主提案與其參加委員會相關程度與觀察心得。（例如一至六會期皆參與教育文化委員會委員，其提案是否多半是交付教育文化委員會審議的相關法案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7200" i="1" u="sng" dirty="0" smtClean="0"/>
              <a:t>經濟委員會</a:t>
            </a:r>
            <a:endParaRPr kumimoji="1" lang="zh-TW" altLang="en-US" sz="7200" i="1" u="sng" dirty="0"/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4302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382860"/>
            <a:ext cx="5791200" cy="1143000"/>
          </a:xfrm>
        </p:spPr>
        <p:txBody>
          <a:bodyPr/>
          <a:lstStyle/>
          <a:p>
            <a:r>
              <a:rPr lang="zh-TW" altLang="en-US" dirty="0" smtClean="0"/>
              <a:t>經濟委員會</a:t>
            </a:r>
            <a:endParaRPr lang="zh-TW" altLang="en-US" dirty="0">
              <a:latin typeface="Yu Mincho Demibold" pitchFamily="18" charset="-128"/>
              <a:ea typeface="Yu Mincho Demibold" pitchFamily="18" charset="-128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7757799"/>
              </p:ext>
            </p:extLst>
          </p:nvPr>
        </p:nvGraphicFramePr>
        <p:xfrm>
          <a:off x="107504" y="872301"/>
          <a:ext cx="8784976" cy="369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91"/>
                <a:gridCol w="591687"/>
                <a:gridCol w="2012582"/>
                <a:gridCol w="2628800"/>
                <a:gridCol w="1944216"/>
              </a:tblGrid>
              <a:tr h="5658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委員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交付委員會內法案／名次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交付法案最多委員會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口頭質詢／委員會內口頭質詢／比例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</a:tr>
              <a:tr h="3157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丁守中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司法及法制委員會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270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213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79%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廖國棟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內政委員會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367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194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53%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楊瓊瓔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社會福利及衛生環境委員會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479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235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49%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黃昭順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社會福利及衛生環境委員會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348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207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59%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李慶華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社會福利及衛生環境委員會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178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157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88%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林岱樺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282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195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69%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167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陳明文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213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65%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黃偉哲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司法及法制委員會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742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261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35%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蘇震清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經濟委員會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209 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89% 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183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5791200" cy="1143000"/>
          </a:xfrm>
        </p:spPr>
        <p:txBody>
          <a:bodyPr/>
          <a:lstStyle/>
          <a:p>
            <a:r>
              <a:rPr kumimoji="1" lang="zh-TW" altLang="en-US" dirty="0" smtClean="0"/>
              <a:t>經濟委員會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3284"/>
            <a:ext cx="7620000" cy="3644636"/>
          </a:xfrm>
        </p:spPr>
        <p:txBody>
          <a:bodyPr/>
          <a:lstStyle/>
          <a:p>
            <a:r>
              <a:rPr lang="zh-TW" altLang="en-US" dirty="0"/>
              <a:t>立委個人委員會內質詢數</a:t>
            </a:r>
            <a:r>
              <a:rPr lang="en-US" altLang="zh-TW" dirty="0"/>
              <a:t>/</a:t>
            </a:r>
            <a:r>
              <a:rPr lang="zh-TW" altLang="en-US" dirty="0"/>
              <a:t>該委員會質詢數</a:t>
            </a:r>
            <a:endParaRPr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xmlns="" val="1070081557"/>
              </p:ext>
            </p:extLst>
          </p:nvPr>
        </p:nvGraphicFramePr>
        <p:xfrm>
          <a:off x="395536" y="1255744"/>
          <a:ext cx="8280920" cy="446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8513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經濟委員會內提案數最佳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 smtClean="0">
                <a:latin typeface="+mn-ea"/>
                <a:cs typeface="Apple LiGothic Medium"/>
              </a:rPr>
              <a:t>（依</a:t>
            </a:r>
            <a:r>
              <a:rPr lang="zh-TW" altLang="en-US" sz="2400" dirty="0">
                <a:latin typeface="+mn-ea"/>
                <a:cs typeface="Apple LiGothic Medium"/>
              </a:rPr>
              <a:t>委員提案中屬於其委員會</a:t>
            </a:r>
            <a:r>
              <a:rPr lang="zh-TW" altLang="en-US" sz="2400" dirty="0" smtClean="0">
                <a:latin typeface="+mn-ea"/>
                <a:cs typeface="Apple LiGothic Medium"/>
              </a:rPr>
              <a:t>的提案量評選）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8961742"/>
              </p:ext>
            </p:extLst>
          </p:nvPr>
        </p:nvGraphicFramePr>
        <p:xfrm>
          <a:off x="457200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陳明文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solidFill>
                          <a:srgbClr val="00B050"/>
                        </a:solidFill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6462706"/>
              </p:ext>
            </p:extLst>
          </p:nvPr>
        </p:nvGraphicFramePr>
        <p:xfrm>
          <a:off x="25152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丁守中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63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5292"/>
            <a:ext cx="1497299" cy="190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69100"/>
            <a:ext cx="1524762" cy="196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655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經濟委員會內提案率最佳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（依委員提案中屬於其委員會的提案比率評選）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005710"/>
              </p:ext>
            </p:extLst>
          </p:nvPr>
        </p:nvGraphicFramePr>
        <p:xfrm>
          <a:off x="457200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楊瓊瓔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solidFill>
                          <a:srgbClr val="00B050"/>
                        </a:solidFill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solidFill>
                            <a:srgbClr val="00B050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zh-TW" altLang="en-US" sz="1600" b="0" dirty="0">
                        <a:solidFill>
                          <a:srgbClr val="00B05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solidFill>
                          <a:srgbClr val="00B050"/>
                        </a:solidFill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3306393"/>
              </p:ext>
            </p:extLst>
          </p:nvPr>
        </p:nvGraphicFramePr>
        <p:xfrm>
          <a:off x="25152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蘇震清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5292"/>
            <a:ext cx="1512168" cy="205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985292"/>
            <a:ext cx="156257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52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7200" i="1" u="sng" dirty="0" smtClean="0"/>
              <a:t>財政委員會</a:t>
            </a:r>
            <a:endParaRPr kumimoji="1" lang="zh-TW" altLang="en-US" sz="7200" i="1" u="sng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636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382860"/>
            <a:ext cx="57912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財政委員會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76210"/>
              </p:ext>
            </p:extLst>
          </p:nvPr>
        </p:nvGraphicFramePr>
        <p:xfrm>
          <a:off x="107504" y="872301"/>
          <a:ext cx="8784976" cy="415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91"/>
                <a:gridCol w="591687"/>
                <a:gridCol w="2012582"/>
                <a:gridCol w="2628800"/>
                <a:gridCol w="1944216"/>
              </a:tblGrid>
              <a:tr h="5658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委員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交付委員會內法案／名次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交付法案最多委員會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口頭質詢／委員會內口頭質詢／比例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</a:tr>
              <a:tr h="3157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吳秉叡（民）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zh-TW" sz="160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（司法及法制委員會、內政委員會）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司法及法制委員會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279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76.6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李應元（民）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財政委員會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284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79.2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林德福（國）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財政委員會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278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80.9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孫大千（國）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zh-TW" sz="1600" dirty="0" smtClean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財政委員會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168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93.4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許添財（國）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財政委員會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239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zh-TW" altLang="zh-TW" sz="1600" dirty="0" smtClean="0">
                          <a:latin typeface="+mn-ea"/>
                          <a:ea typeface="+mn-ea"/>
                        </a:rPr>
                        <a:t>7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8.7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費鴻泰（國）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財政委員會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249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88.0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16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蔡正元（國）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（內政委員會並列）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財政委員會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、內政委員會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143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42.7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盧秀燕（國）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社會福利及衛生環境委員會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275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73.5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薛凌（民）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（與司法及法制委員會並列）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財政委員會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、司法及法制委員會</a:t>
                      </a:r>
                      <a:endParaRPr lang="en-US" altLang="zh-TW" sz="16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282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68.8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77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5791200" cy="1143000"/>
          </a:xfrm>
        </p:spPr>
        <p:txBody>
          <a:bodyPr/>
          <a:lstStyle/>
          <a:p>
            <a:r>
              <a:rPr kumimoji="1" lang="zh-TW" altLang="en-US" dirty="0" smtClean="0"/>
              <a:t>財政委員會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3284"/>
            <a:ext cx="7620000" cy="3644636"/>
          </a:xfrm>
        </p:spPr>
        <p:txBody>
          <a:bodyPr/>
          <a:lstStyle/>
          <a:p>
            <a:r>
              <a:rPr lang="zh-TW" altLang="en-US" dirty="0"/>
              <a:t>立委個人委員會內質詢數</a:t>
            </a:r>
            <a:r>
              <a:rPr lang="en-US" altLang="zh-TW" dirty="0"/>
              <a:t>/</a:t>
            </a:r>
            <a:r>
              <a:rPr lang="zh-TW" altLang="en-US" dirty="0"/>
              <a:t>該委員會質詢數</a:t>
            </a:r>
            <a:endParaRPr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2826503336"/>
              </p:ext>
            </p:extLst>
          </p:nvPr>
        </p:nvGraphicFramePr>
        <p:xfrm>
          <a:off x="323528" y="1273324"/>
          <a:ext cx="8352928" cy="444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136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財政委員會內提案數最佳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 smtClean="0">
                <a:latin typeface="+mn-ea"/>
                <a:cs typeface="Apple LiGothic Medium"/>
              </a:rPr>
              <a:t>（依</a:t>
            </a:r>
            <a:r>
              <a:rPr lang="zh-TW" altLang="en-US" sz="2400" dirty="0">
                <a:latin typeface="+mn-ea"/>
                <a:cs typeface="Apple LiGothic Medium"/>
              </a:rPr>
              <a:t>委員提案中屬於其委員會</a:t>
            </a:r>
            <a:r>
              <a:rPr lang="zh-TW" altLang="en-US" sz="2400" dirty="0" smtClean="0">
                <a:latin typeface="+mn-ea"/>
                <a:cs typeface="Apple LiGothic Medium"/>
              </a:rPr>
              <a:t>的提案量評選）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6507642"/>
              </p:ext>
            </p:extLst>
          </p:nvPr>
        </p:nvGraphicFramePr>
        <p:xfrm>
          <a:off x="457200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費鴻泰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6269852"/>
              </p:ext>
            </p:extLst>
          </p:nvPr>
        </p:nvGraphicFramePr>
        <p:xfrm>
          <a:off x="25152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盧秀燕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102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3" name="圖片 2" descr="801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5291"/>
            <a:ext cx="1512168" cy="1974627"/>
          </a:xfrm>
          <a:prstGeom prst="rect">
            <a:avLst/>
          </a:prstGeom>
        </p:spPr>
      </p:pic>
      <p:pic>
        <p:nvPicPr>
          <p:cNvPr id="5" name="圖片 4" descr="800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85292"/>
            <a:ext cx="1545971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55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財政委員會內提案率最佳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（依委員提案中屬於其委員會的提案比率評選）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1824606"/>
              </p:ext>
            </p:extLst>
          </p:nvPr>
        </p:nvGraphicFramePr>
        <p:xfrm>
          <a:off x="457200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吳秉叡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40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zh-TW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9813570"/>
              </p:ext>
            </p:extLst>
          </p:nvPr>
        </p:nvGraphicFramePr>
        <p:xfrm>
          <a:off x="251520" y="841276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費鴻泰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圖片 4" descr="800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5292"/>
            <a:ext cx="1545971" cy="1993404"/>
          </a:xfrm>
          <a:prstGeom prst="rect">
            <a:avLst/>
          </a:prstGeom>
        </p:spPr>
      </p:pic>
      <p:pic>
        <p:nvPicPr>
          <p:cNvPr id="6" name="圖片 5" descr="80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85292"/>
            <a:ext cx="157023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55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章節簡介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kumimoji="1" lang="zh-TW" altLang="en-US" sz="2400" dirty="0" smtClean="0"/>
              <a:t>資深制的成因</a:t>
            </a:r>
            <a:endParaRPr kumimoji="1" lang="en-US" altLang="zh-TW" sz="2400" dirty="0" smtClean="0"/>
          </a:p>
          <a:p>
            <a:pPr marL="342900" indent="-342900">
              <a:buFont typeface="Wingdings" charset="2"/>
              <a:buChar char="Ø"/>
            </a:pPr>
            <a:r>
              <a:rPr kumimoji="1" lang="zh-TW" altLang="en-US" sz="2400" dirty="0" smtClean="0"/>
              <a:t>資料蒐集方式、評估指標</a:t>
            </a:r>
            <a:endParaRPr kumimoji="1" lang="en-US" altLang="zh-TW" sz="2400" dirty="0" smtClean="0"/>
          </a:p>
          <a:p>
            <a:pPr marL="342900" indent="-342900">
              <a:buFont typeface="Wingdings" charset="2"/>
              <a:buChar char="Ø"/>
            </a:pPr>
            <a:r>
              <a:rPr kumimoji="1" lang="zh-TW" altLang="en-US" sz="2400" dirty="0" smtClean="0"/>
              <a:t>各委員會表現</a:t>
            </a:r>
            <a:endParaRPr kumimoji="1" lang="en-US" altLang="zh-TW" sz="2400" dirty="0" smtClean="0"/>
          </a:p>
          <a:p>
            <a:pPr marL="342900" indent="-342900">
              <a:buFont typeface="Wingdings" charset="2"/>
              <a:buChar char="Ø"/>
            </a:pPr>
            <a:r>
              <a:rPr kumimoji="1" lang="zh-TW" altLang="en-US" sz="2400" dirty="0"/>
              <a:t>委員會內由資深委員提案之</a:t>
            </a:r>
            <a:r>
              <a:rPr kumimoji="1" lang="zh-TW" altLang="en-US" sz="2400" dirty="0" smtClean="0"/>
              <a:t>分布</a:t>
            </a:r>
            <a:endParaRPr kumimoji="1" lang="en-US" altLang="zh-TW" sz="2400" dirty="0" smtClean="0"/>
          </a:p>
          <a:p>
            <a:pPr marL="342900" indent="-342900">
              <a:buFont typeface="Wingdings" charset="2"/>
              <a:buChar char="Ø"/>
            </a:pPr>
            <a:r>
              <a:rPr kumimoji="1" lang="zh-TW" altLang="en-US" sz="2400" dirty="0" smtClean="0"/>
              <a:t>跨委員會比較</a:t>
            </a:r>
            <a:endParaRPr kumimoji="1" lang="en-US" altLang="zh-TW" sz="2400" dirty="0" smtClean="0"/>
          </a:p>
          <a:p>
            <a:pPr marL="342900" indent="-342900">
              <a:buFont typeface="Wingdings" charset="2"/>
              <a:buChar char="Ø"/>
            </a:pPr>
            <a:r>
              <a:rPr kumimoji="1" lang="zh-TW" altLang="en-US" sz="2400" dirty="0" smtClean="0"/>
              <a:t>總結</a:t>
            </a:r>
            <a:endParaRPr kumimoji="1" lang="en-US" altLang="zh-TW" sz="2400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8580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7200" i="1" u="sng" dirty="0" smtClean="0"/>
              <a:t>外交及國防委員會</a:t>
            </a:r>
            <a:endParaRPr kumimoji="1" lang="zh-TW" altLang="en-US" sz="7200" i="1" u="sng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051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382860"/>
            <a:ext cx="5791200" cy="1143000"/>
          </a:xfrm>
        </p:spPr>
        <p:txBody>
          <a:bodyPr/>
          <a:lstStyle/>
          <a:p>
            <a:r>
              <a:rPr lang="zh-TW" altLang="en-US" dirty="0"/>
              <a:t>外交及國防委員會</a:t>
            </a:r>
            <a:endParaRPr lang="zh-TW" altLang="en-US" dirty="0">
              <a:latin typeface="Yu Mincho Demibold" pitchFamily="18" charset="-128"/>
              <a:ea typeface="Yu Mincho Demibold" pitchFamily="18" charset="-128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565040"/>
              </p:ext>
            </p:extLst>
          </p:nvPr>
        </p:nvGraphicFramePr>
        <p:xfrm>
          <a:off x="107504" y="872301"/>
          <a:ext cx="8784976" cy="333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91"/>
                <a:gridCol w="591687"/>
                <a:gridCol w="2012582"/>
                <a:gridCol w="2736304"/>
                <a:gridCol w="1836712"/>
              </a:tblGrid>
              <a:tr h="5658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委員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交付委員會內法案／名次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交付法案最多委員會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口頭質詢／委員會內口頭質詢／比例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</a:tr>
              <a:tr h="3157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王金平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無名次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無提案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0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0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0%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林郁方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    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國防及外交委員會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244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228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93%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馬文君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3     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社會福利及衛生環境委員會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222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207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93%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蕭美琴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4   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司法及法制委員會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468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225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48%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陳唐山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0  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司法及法制委員會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188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166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85%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11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陳鎮湘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國防及外交委員會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358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222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62%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16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詹凱臣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無名次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無提案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170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113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66%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蔡煌瑯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經濟委員會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253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213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84%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440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5791200" cy="1143000"/>
          </a:xfrm>
        </p:spPr>
        <p:txBody>
          <a:bodyPr/>
          <a:lstStyle/>
          <a:p>
            <a:r>
              <a:rPr kumimoji="1" lang="zh-TW" altLang="en-US" dirty="0" smtClean="0"/>
              <a:t>外交及國防委員會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3284"/>
            <a:ext cx="7620000" cy="3644636"/>
          </a:xfrm>
        </p:spPr>
        <p:txBody>
          <a:bodyPr/>
          <a:lstStyle/>
          <a:p>
            <a:r>
              <a:rPr lang="zh-TW" altLang="en-US" dirty="0"/>
              <a:t>立委個人委員會內質詢數</a:t>
            </a:r>
            <a:r>
              <a:rPr lang="en-US" altLang="zh-TW" dirty="0"/>
              <a:t>/</a:t>
            </a:r>
            <a:r>
              <a:rPr lang="zh-TW" altLang="en-US" dirty="0"/>
              <a:t>該委員會質詢數</a:t>
            </a:r>
            <a:endParaRPr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xmlns="" val="3909157942"/>
              </p:ext>
            </p:extLst>
          </p:nvPr>
        </p:nvGraphicFramePr>
        <p:xfrm>
          <a:off x="467544" y="1318865"/>
          <a:ext cx="8064896" cy="436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302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外交及國防委員會內提案數最佳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（依委員提案中屬於其委員會的提案量評選）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9803702"/>
              </p:ext>
            </p:extLst>
          </p:nvPr>
        </p:nvGraphicFramePr>
        <p:xfrm>
          <a:off x="4572000" y="841276"/>
          <a:ext cx="4392489" cy="471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607"/>
                <a:gridCol w="2218882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b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0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1191856"/>
              </p:ext>
            </p:extLst>
          </p:nvPr>
        </p:nvGraphicFramePr>
        <p:xfrm>
          <a:off x="251520" y="841276"/>
          <a:ext cx="4074444" cy="471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蕭美琴</a:t>
                      </a:r>
                      <a:endParaRPr lang="zh-TW" altLang="en-US" sz="1600" dirty="0"/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42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8" name="圖片 7" descr="蕭美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3284"/>
            <a:ext cx="1719261" cy="21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7215206" y="164305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詹凱臣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圖片 9" descr="詹凱臣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928674"/>
            <a:ext cx="1500198" cy="19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32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+mn-ea"/>
                <a:cs typeface="Apple LiGothic Medium"/>
              </a:rPr>
              <a:t>外交及國防委員會內提案率最佳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（依委員提案中屬於其委員會的提案比率評選）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9954095"/>
              </p:ext>
            </p:extLst>
          </p:nvPr>
        </p:nvGraphicFramePr>
        <p:xfrm>
          <a:off x="4572000" y="841276"/>
          <a:ext cx="4392489" cy="471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607"/>
                <a:gridCol w="2218882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b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0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8023688"/>
              </p:ext>
            </p:extLst>
          </p:nvPr>
        </p:nvGraphicFramePr>
        <p:xfrm>
          <a:off x="251520" y="841276"/>
          <a:ext cx="4074444" cy="471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陳鎮湘</a:t>
                      </a:r>
                      <a:endParaRPr lang="zh-TW" altLang="en-US" sz="1600" dirty="0"/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9" name="圖片 8" descr="陳鎮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41276"/>
            <a:ext cx="1440160" cy="209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詹凱臣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928674"/>
            <a:ext cx="1500198" cy="194750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215206" y="164305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詹凱臣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4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7200" i="1" u="sng" dirty="0"/>
              <a:t>司法及法制委員會</a:t>
            </a:r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8098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301724"/>
            <a:ext cx="57912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司法及法制委員會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471389"/>
              </p:ext>
            </p:extLst>
          </p:nvPr>
        </p:nvGraphicFramePr>
        <p:xfrm>
          <a:off x="107504" y="913284"/>
          <a:ext cx="8784976" cy="268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91"/>
                <a:gridCol w="591687"/>
                <a:gridCol w="2012582"/>
                <a:gridCol w="2628800"/>
                <a:gridCol w="1944216"/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委員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交付委員會內法案／名次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交付法案最多委員會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口頭質詢／委員會內口頭質詢／比例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吳宜臻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司法及法制委員會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276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 77%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柯建銘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司法及法制委員會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552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 39%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呂學樟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司法及法制委員會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147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 89%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謝國樑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司法及法制委員會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469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 51%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廖正井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司法及法制委員會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418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 62%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尤美女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司法及法制委員會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334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 69%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252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57912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</a:rPr>
              <a:t>司法及法制委員會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3285"/>
            <a:ext cx="7620000" cy="3644636"/>
          </a:xfrm>
        </p:spPr>
        <p:txBody>
          <a:bodyPr/>
          <a:lstStyle/>
          <a:p>
            <a:r>
              <a:rPr lang="zh-TW" altLang="en-US" dirty="0"/>
              <a:t>立委個人委員會內質詢數</a:t>
            </a:r>
            <a:r>
              <a:rPr lang="en-US" altLang="zh-TW" dirty="0"/>
              <a:t>/</a:t>
            </a:r>
            <a:r>
              <a:rPr lang="zh-TW" altLang="en-US" dirty="0"/>
              <a:t>該委員會質詢數</a:t>
            </a:r>
            <a:endParaRPr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2133650878"/>
              </p:ext>
            </p:extLst>
          </p:nvPr>
        </p:nvGraphicFramePr>
        <p:xfrm>
          <a:off x="395536" y="953113"/>
          <a:ext cx="8208912" cy="451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27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5" y="-229716"/>
            <a:ext cx="7447384" cy="11430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</a:rPr>
              <a:t>司法及法制委員會</a:t>
            </a:r>
            <a:r>
              <a:rPr lang="zh-TW" altLang="en-US" sz="2800" dirty="0">
                <a:latin typeface="+mn-ea"/>
                <a:cs typeface="Apple LiGothic Medium"/>
              </a:rPr>
              <a:t>內提案數最佳／差委員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（依委員提案中屬於其委員會的提案量評選）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9855791"/>
              </p:ext>
            </p:extLst>
          </p:nvPr>
        </p:nvGraphicFramePr>
        <p:xfrm>
          <a:off x="457200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柯建銘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8667885"/>
              </p:ext>
            </p:extLst>
          </p:nvPr>
        </p:nvGraphicFramePr>
        <p:xfrm>
          <a:off x="25152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尤美女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80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74" y="985292"/>
            <a:ext cx="1544805" cy="20162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85292"/>
            <a:ext cx="1544805" cy="20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24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7303368" cy="11430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</a:rPr>
              <a:t>司法及法制委員會</a:t>
            </a:r>
            <a:r>
              <a:rPr lang="zh-TW" altLang="en-US" sz="2800" dirty="0">
                <a:latin typeface="+mn-ea"/>
                <a:cs typeface="Apple LiGothic Medium"/>
              </a:rPr>
              <a:t>內</a:t>
            </a:r>
            <a:r>
              <a:rPr lang="zh-TW" altLang="en-US" sz="2800" dirty="0" smtClean="0">
                <a:latin typeface="+mn-ea"/>
                <a:cs typeface="Apple LiGothic Medium"/>
              </a:rPr>
              <a:t>提案率最佳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（依委員提案中屬於其委員會的提案比率評選）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7241031"/>
              </p:ext>
            </p:extLst>
          </p:nvPr>
        </p:nvGraphicFramePr>
        <p:xfrm>
          <a:off x="457200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謝國樑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58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1737628"/>
              </p:ext>
            </p:extLst>
          </p:nvPr>
        </p:nvGraphicFramePr>
        <p:xfrm>
          <a:off x="25152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柯建銘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70" y="985292"/>
            <a:ext cx="1544805" cy="20211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85294"/>
            <a:ext cx="1544805" cy="20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93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資深制</a:t>
            </a:r>
            <a:r>
              <a:rPr lang="zh-TW" altLang="en-US" dirty="0"/>
              <a:t>的成因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zh-TW" altLang="zh-TW" sz="2400" spc="400" dirty="0">
                <a:latin typeface="+mn-ea"/>
                <a:cs typeface="Apple LiGothic Medium"/>
              </a:rPr>
              <a:t>基本命題</a:t>
            </a:r>
            <a:r>
              <a:rPr lang="zh-TW" altLang="zh-TW" sz="2400" spc="400" dirty="0" smtClean="0">
                <a:latin typeface="+mn-ea"/>
                <a:cs typeface="Apple LiGothic Medium"/>
              </a:rPr>
              <a:t>：</a:t>
            </a:r>
            <a:r>
              <a:rPr lang="en-US" altLang="zh-TW" sz="2400" spc="400" dirty="0" smtClean="0">
                <a:latin typeface="+mn-ea"/>
                <a:cs typeface="Apple LiGothic Medium"/>
              </a:rPr>
              <a:t/>
            </a:r>
            <a:br>
              <a:rPr lang="en-US" altLang="zh-TW" sz="2400" spc="400" dirty="0" smtClean="0">
                <a:latin typeface="+mn-ea"/>
                <a:cs typeface="Apple LiGothic Medium"/>
              </a:rPr>
            </a:br>
            <a:r>
              <a:rPr lang="zh-TW" altLang="zh-TW" spc="400" dirty="0" smtClean="0">
                <a:latin typeface="+mn-ea"/>
              </a:rPr>
              <a:t>經驗</a:t>
            </a:r>
            <a:r>
              <a:rPr lang="zh-TW" altLang="zh-TW" spc="400" dirty="0">
                <a:latin typeface="+mn-ea"/>
              </a:rPr>
              <a:t>的累積有助於專業問政，並強化立法部門對於行政部門的</a:t>
            </a:r>
            <a:r>
              <a:rPr lang="zh-TW" altLang="zh-TW" spc="400" dirty="0" smtClean="0">
                <a:latin typeface="+mn-ea"/>
              </a:rPr>
              <a:t>監督</a:t>
            </a:r>
            <a:r>
              <a:rPr lang="zh-TW" altLang="en-US" spc="400" dirty="0" smtClean="0">
                <a:latin typeface="+mn-ea"/>
              </a:rPr>
              <a:t>。</a:t>
            </a:r>
            <a:endParaRPr lang="en-US" altLang="zh-TW" spc="400" dirty="0">
              <a:latin typeface="+mn-ea"/>
            </a:endParaRPr>
          </a:p>
          <a:p>
            <a:pPr>
              <a:buFont typeface="Wingdings" charset="2"/>
              <a:buChar char="Ø"/>
            </a:pPr>
            <a:r>
              <a:rPr lang="zh-TW" altLang="zh-TW" sz="2400" spc="400" dirty="0">
                <a:latin typeface="+mn-ea"/>
                <a:cs typeface="Apple LiGothic Medium"/>
              </a:rPr>
              <a:t>模仿美國經驗</a:t>
            </a:r>
            <a:r>
              <a:rPr lang="zh-TW" altLang="en-US" sz="2400" spc="400" dirty="0" smtClean="0">
                <a:latin typeface="+mn-ea"/>
                <a:cs typeface="Apple LiGothic Medium"/>
              </a:rPr>
              <a:t>：</a:t>
            </a:r>
            <a:r>
              <a:rPr lang="en-US" altLang="zh-TW" sz="2400" spc="400" dirty="0" smtClean="0">
                <a:latin typeface="+mn-ea"/>
                <a:cs typeface="Apple LiGothic Medium"/>
              </a:rPr>
              <a:t/>
            </a:r>
            <a:br>
              <a:rPr lang="en-US" altLang="zh-TW" sz="2400" spc="400" dirty="0" smtClean="0">
                <a:latin typeface="+mn-ea"/>
                <a:cs typeface="Apple LiGothic Medium"/>
              </a:rPr>
            </a:br>
            <a:r>
              <a:rPr lang="zh-TW" altLang="zh-TW" spc="400" dirty="0" smtClean="0">
                <a:latin typeface="+mn-ea"/>
              </a:rPr>
              <a:t>在美國資深制歷史悠久為傳</a:t>
            </a:r>
            <a:r>
              <a:rPr lang="zh-TW" altLang="zh-TW" spc="400" dirty="0">
                <a:latin typeface="+mn-ea"/>
              </a:rPr>
              <a:t>統慣例，無論在分房、分配資金或參加活動時，資深議員皆享有優先</a:t>
            </a:r>
            <a:r>
              <a:rPr lang="zh-TW" altLang="zh-TW" spc="400" dirty="0" smtClean="0">
                <a:latin typeface="+mn-ea"/>
              </a:rPr>
              <a:t>地位</a:t>
            </a:r>
            <a:r>
              <a:rPr lang="zh-TW" altLang="en-US" spc="400" dirty="0" smtClean="0">
                <a:latin typeface="+mn-ea"/>
              </a:rPr>
              <a:t>。</a:t>
            </a:r>
            <a:endParaRPr lang="zh-TW" altLang="zh-TW" spc="400" dirty="0">
              <a:latin typeface="+mn-ea"/>
            </a:endParaRPr>
          </a:p>
          <a:p>
            <a:pPr>
              <a:buFont typeface="Wingdings" charset="2"/>
              <a:buChar char="Ø"/>
            </a:pPr>
            <a:r>
              <a:rPr lang="zh-TW" altLang="en-US" sz="2400" spc="400" dirty="0">
                <a:latin typeface="+mn-ea"/>
                <a:cs typeface="Apple LiGothic Medium"/>
              </a:rPr>
              <a:t>依據</a:t>
            </a:r>
            <a:r>
              <a:rPr lang="zh-TW" altLang="zh-TW" sz="2400" spc="400" dirty="0">
                <a:latin typeface="+mn-ea"/>
                <a:cs typeface="Apple LiGothic Medium"/>
              </a:rPr>
              <a:t>立法院各召集委員選舉辦法第四條 </a:t>
            </a:r>
            <a:r>
              <a:rPr lang="zh-TW" altLang="en-US" sz="2400" spc="400" dirty="0" smtClean="0">
                <a:latin typeface="+mn-ea"/>
                <a:cs typeface="Apple LiGothic Medium"/>
              </a:rPr>
              <a:t>：</a:t>
            </a:r>
            <a:r>
              <a:rPr lang="en-US" altLang="zh-TW" sz="2400" spc="400" dirty="0" smtClean="0">
                <a:latin typeface="+mn-ea"/>
                <a:cs typeface="Apple LiGothic Medium"/>
              </a:rPr>
              <a:t/>
            </a:r>
            <a:br>
              <a:rPr lang="en-US" altLang="zh-TW" sz="2400" spc="400" dirty="0" smtClean="0">
                <a:latin typeface="+mn-ea"/>
                <a:cs typeface="Apple LiGothic Medium"/>
              </a:rPr>
            </a:br>
            <a:r>
              <a:rPr lang="zh-TW" altLang="zh-TW" spc="400" dirty="0" smtClean="0">
                <a:latin typeface="+mn-ea"/>
              </a:rPr>
              <a:t>廢除</a:t>
            </a:r>
            <a:r>
              <a:rPr lang="zh-TW" altLang="zh-TW" spc="400" dirty="0">
                <a:latin typeface="+mn-ea"/>
              </a:rPr>
              <a:t>召集委員只能連任一次的規定，有助於委員會資深制之</a:t>
            </a:r>
            <a:r>
              <a:rPr lang="zh-TW" altLang="zh-TW" spc="400" dirty="0" smtClean="0">
                <a:latin typeface="+mn-ea"/>
              </a:rPr>
              <a:t>形成</a:t>
            </a:r>
            <a:r>
              <a:rPr lang="zh-TW" altLang="en-US" spc="400" dirty="0" smtClean="0">
                <a:latin typeface="+mn-ea"/>
              </a:rPr>
              <a:t>。</a:t>
            </a:r>
            <a:endParaRPr lang="zh-TW" altLang="zh-TW" spc="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4800" i="1" u="sng" dirty="0"/>
              <a:t>社會福利與衛生環境委員會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62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44" y="-517748"/>
            <a:ext cx="57912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社會福利及衛生環境委員會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7552670"/>
              </p:ext>
            </p:extLst>
          </p:nvPr>
        </p:nvGraphicFramePr>
        <p:xfrm>
          <a:off x="107504" y="553246"/>
          <a:ext cx="8784976" cy="512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91"/>
                <a:gridCol w="591687"/>
                <a:gridCol w="2012582"/>
                <a:gridCol w="2628800"/>
                <a:gridCol w="1944216"/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委員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交付委員會內法案／名次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交付法案最多委員會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口頭質詢／委員會內口頭質詢／比例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T="50800" marB="50800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徐少萍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77%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鄭汝芬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552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39%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蔡錦隆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89%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王育敏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51%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江惠貞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62%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吳育仁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69%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楊玉欣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52%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蘇清泉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71%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劉建國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72%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田秋堇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57%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陳節如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78%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楊  曜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89%</a:t>
                      </a:r>
                    </a:p>
                  </a:txBody>
                  <a:tcPr marL="9525" marR="9525" marT="9525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趙天麟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社會福利及衛生環境委員會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77%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444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5791200" cy="1143000"/>
          </a:xfrm>
        </p:spPr>
        <p:txBody>
          <a:bodyPr/>
          <a:lstStyle/>
          <a:p>
            <a:r>
              <a:rPr lang="zh-TW" altLang="en-US" dirty="0">
                <a:latin typeface="+mn-ea"/>
              </a:rPr>
              <a:t>社會福利及衛生環境委員會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3285"/>
            <a:ext cx="7620000" cy="3644636"/>
          </a:xfrm>
        </p:spPr>
        <p:txBody>
          <a:bodyPr/>
          <a:lstStyle/>
          <a:p>
            <a:r>
              <a:rPr lang="zh-TW" altLang="en-US" dirty="0"/>
              <a:t>立委個人委員會內質詢數</a:t>
            </a:r>
            <a:r>
              <a:rPr lang="en-US" altLang="zh-TW" dirty="0"/>
              <a:t>/</a:t>
            </a:r>
            <a:r>
              <a:rPr lang="zh-TW" altLang="en-US" dirty="0"/>
              <a:t>該委員會質詢數</a:t>
            </a:r>
            <a:endParaRPr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3879118455"/>
              </p:ext>
            </p:extLst>
          </p:nvPr>
        </p:nvGraphicFramePr>
        <p:xfrm>
          <a:off x="251520" y="1089010"/>
          <a:ext cx="8424936" cy="451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1181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5" y="-229716"/>
            <a:ext cx="7447384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>
                <a:latin typeface="+mn-ea"/>
              </a:rPr>
              <a:t>社會福利及衛生環境委員會</a:t>
            </a:r>
            <a:r>
              <a:rPr lang="zh-TW" altLang="en-US" sz="2800" dirty="0">
                <a:latin typeface="+mn-ea"/>
                <a:cs typeface="Apple LiGothic Medium"/>
              </a:rPr>
              <a:t>內提案數最佳／差委員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（依委員提案中屬於其委員會的提案量評選）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4803940"/>
              </p:ext>
            </p:extLst>
          </p:nvPr>
        </p:nvGraphicFramePr>
        <p:xfrm>
          <a:off x="457200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楊　曜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22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0076303"/>
              </p:ext>
            </p:extLst>
          </p:nvPr>
        </p:nvGraphicFramePr>
        <p:xfrm>
          <a:off x="25152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江惠貞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135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913284"/>
            <a:ext cx="1621588" cy="208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13284"/>
            <a:ext cx="150463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43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984" y="-229716"/>
            <a:ext cx="7303368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>
                <a:latin typeface="+mn-ea"/>
              </a:rPr>
              <a:t>社會福利及衛生環境委員會</a:t>
            </a:r>
            <a:r>
              <a:rPr lang="zh-TW" altLang="en-US" sz="2800" dirty="0">
                <a:latin typeface="+mn-ea"/>
                <a:cs typeface="Apple LiGothic Medium"/>
              </a:rPr>
              <a:t>內</a:t>
            </a:r>
            <a:r>
              <a:rPr lang="zh-TW" altLang="en-US" sz="2800" dirty="0" smtClean="0">
                <a:latin typeface="+mn-ea"/>
                <a:cs typeface="Apple LiGothic Medium"/>
              </a:rPr>
              <a:t>提案率最佳</a:t>
            </a:r>
            <a:r>
              <a:rPr lang="zh-TW" altLang="en-US" sz="2800" dirty="0">
                <a:latin typeface="+mn-ea"/>
                <a:cs typeface="Apple LiGothic Medium"/>
              </a:rPr>
              <a:t>／差委員</a:t>
            </a:r>
            <a:r>
              <a:rPr lang="en-US" altLang="zh-TW" sz="2800" dirty="0">
                <a:latin typeface="+mn-ea"/>
                <a:cs typeface="Apple LiGothic Medium"/>
              </a:rPr>
              <a:t/>
            </a:r>
            <a:br>
              <a:rPr lang="en-US" altLang="zh-TW" sz="2800" dirty="0">
                <a:latin typeface="+mn-ea"/>
                <a:cs typeface="Apple LiGothic Medium"/>
              </a:rPr>
            </a:br>
            <a:r>
              <a:rPr lang="zh-TW" altLang="en-US" sz="2400" dirty="0">
                <a:latin typeface="+mn-ea"/>
                <a:cs typeface="Apple LiGothic Medium"/>
              </a:rPr>
              <a:t>（依委員提案中屬於其委員會的提案比率評選）</a:t>
            </a:r>
            <a:endParaRPr kumimoji="1" lang="zh-TW" altLang="en-US" sz="44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6258400"/>
              </p:ext>
            </p:extLst>
          </p:nvPr>
        </p:nvGraphicFramePr>
        <p:xfrm>
          <a:off x="457200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楊　曜</a:t>
                      </a:r>
                      <a:endParaRPr lang="zh-TW" alt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22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1466023"/>
              </p:ext>
            </p:extLst>
          </p:nvPr>
        </p:nvGraphicFramePr>
        <p:xfrm>
          <a:off x="251520" y="841277"/>
          <a:ext cx="4074444" cy="486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13"/>
                <a:gridCol w="1680731"/>
              </a:tblGrid>
              <a:tr h="2311484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江惠貞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135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1087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2740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9247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3027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913284"/>
            <a:ext cx="1621588" cy="20882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13284"/>
            <a:ext cx="150463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8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zh-TW" altLang="en-US" sz="7200" i="1" u="sng" dirty="0" smtClean="0"/>
              <a:t>交通委員會</a:t>
            </a:r>
            <a:endParaRPr kumimoji="1" lang="zh-TW" altLang="en-US" sz="7200" i="1" u="sng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439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21196"/>
            <a:ext cx="2242592" cy="49798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交通委員會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9546651"/>
              </p:ext>
            </p:extLst>
          </p:nvPr>
        </p:nvGraphicFramePr>
        <p:xfrm>
          <a:off x="179512" y="543656"/>
          <a:ext cx="8136904" cy="512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723"/>
                <a:gridCol w="575913"/>
                <a:gridCol w="1099582"/>
                <a:gridCol w="3044446"/>
                <a:gridCol w="2160240"/>
              </a:tblGrid>
              <a:tr h="629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委員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交付委員會內法案／名次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交付法案最多委員會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口頭質詢／委員會內口頭質詢／比例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李昆澤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交通委員會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192/413/46.4%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李鴻鈞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交通委員會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165/172/95.9%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林明溱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交通委員會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121/163/74.2%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陳根德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交通委員會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80/94/85.1%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陳雪生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經濟委員會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67/111/60.3%</a:t>
                      </a:r>
                      <a:endParaRPr lang="zh-TW" altLang="en-US" dirty="0"/>
                    </a:p>
                  </a:txBody>
                  <a:tcPr/>
                </a:tc>
              </a:tr>
              <a:tr h="41326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羅淑蕾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社會福利及衛生環境委員會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169/256/66%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葉宜津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交通委員會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191/295/64.7%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管碧玲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教育及文化委員會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187/406/46%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劉櫂豪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交通委員會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174/251/69.3%</a:t>
                      </a:r>
                      <a:endParaRPr lang="zh-TW" sz="1200" kern="100" dirty="0">
                        <a:effectLst/>
                        <a:latin typeface="Georg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蔡其昌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司法及法制委員會委員會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181/280/64.6%</a:t>
                      </a:r>
                      <a:endParaRPr lang="zh-TW" altLang="en-US" dirty="0"/>
                    </a:p>
                  </a:txBody>
                  <a:tcPr/>
                </a:tc>
              </a:tr>
              <a:tr h="35945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魏明谷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交通委員會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155/211/73.4%</a:t>
                      </a:r>
                      <a:endParaRPr lang="zh-TW" altLang="en-US" dirty="0"/>
                    </a:p>
                  </a:txBody>
                  <a:tcPr/>
                </a:tc>
              </a:tr>
              <a:tr h="41326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楊麗環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社會福利及衛生環境委員會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182/279/65.2%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944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603"/>
            <a:ext cx="7776864" cy="9761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交通委員會</a:t>
            </a:r>
            <a:r>
              <a:rPr lang="en-US" altLang="zh-TW" sz="2000" b="1" dirty="0" smtClean="0">
                <a:solidFill>
                  <a:schemeClr val="tx1"/>
                </a:solidFill>
              </a:rPr>
              <a:t/>
            </a:r>
            <a:br>
              <a:rPr lang="en-US" altLang="zh-TW" sz="2000" b="1" dirty="0" smtClean="0">
                <a:solidFill>
                  <a:schemeClr val="tx1"/>
                </a:solidFill>
              </a:rPr>
            </a:br>
            <a:r>
              <a:rPr lang="zh-TW" altLang="en-US" sz="2000" b="1" dirty="0">
                <a:solidFill>
                  <a:schemeClr val="tx1"/>
                </a:solidFill>
              </a:rPr>
              <a:t>立委個人委員會內質詢數</a:t>
            </a:r>
            <a:r>
              <a:rPr lang="en-US" altLang="zh-TW" sz="2000" b="1" dirty="0">
                <a:solidFill>
                  <a:schemeClr val="tx1"/>
                </a:solidFill>
              </a:rPr>
              <a:t>/</a:t>
            </a:r>
            <a:r>
              <a:rPr lang="zh-TW" altLang="en-US" sz="2000" b="1" dirty="0">
                <a:solidFill>
                  <a:schemeClr val="tx1"/>
                </a:solidFill>
              </a:rPr>
              <a:t>該委員會質詢數</a:t>
            </a:r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863571072"/>
              </p:ext>
            </p:extLst>
          </p:nvPr>
        </p:nvGraphicFramePr>
        <p:xfrm>
          <a:off x="15887" y="625252"/>
          <a:ext cx="8784976" cy="548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256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93204"/>
            <a:ext cx="8208912" cy="1077062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latin typeface="+mn-ea"/>
              </a:rPr>
              <a:t>交通</a:t>
            </a:r>
            <a:r>
              <a:rPr lang="zh-TW" altLang="en-US" sz="4000" dirty="0" smtClean="0">
                <a:latin typeface="+mn-ea"/>
              </a:rPr>
              <a:t>委員會</a:t>
            </a:r>
            <a:r>
              <a:rPr lang="zh-TW" altLang="en-US" sz="4000" dirty="0">
                <a:latin typeface="+mn-ea"/>
                <a:cs typeface="Apple LiGothic Medium"/>
              </a:rPr>
              <a:t>內提案數最佳／差</a:t>
            </a:r>
            <a:r>
              <a:rPr lang="zh-TW" altLang="en-US" sz="4000" dirty="0" smtClean="0">
                <a:latin typeface="+mn-ea"/>
                <a:cs typeface="Apple LiGothic Medium"/>
              </a:rPr>
              <a:t>委員</a:t>
            </a:r>
            <a:r>
              <a:rPr lang="en-US" altLang="zh-TW" sz="4000" dirty="0" smtClean="0">
                <a:latin typeface="+mn-ea"/>
                <a:cs typeface="Apple LiGothic Medium"/>
              </a:rPr>
              <a:t/>
            </a:r>
            <a:br>
              <a:rPr lang="en-US" altLang="zh-TW" sz="4000" dirty="0" smtClean="0">
                <a:latin typeface="+mn-ea"/>
                <a:cs typeface="Apple LiGothic Medium"/>
              </a:rPr>
            </a:br>
            <a:r>
              <a:rPr lang="zh-TW" altLang="en-US" dirty="0" smtClean="0">
                <a:latin typeface="+mn-ea"/>
                <a:cs typeface="Apple LiGothic Medium"/>
              </a:rPr>
              <a:t>（</a:t>
            </a:r>
            <a:r>
              <a:rPr lang="zh-TW" altLang="en-US" dirty="0">
                <a:latin typeface="+mn-ea"/>
                <a:cs typeface="Apple LiGothic Medium"/>
              </a:rPr>
              <a:t>依委員提案中屬於其委員會的提案量評選）</a:t>
            </a:r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5497230"/>
              </p:ext>
            </p:extLst>
          </p:nvPr>
        </p:nvGraphicFramePr>
        <p:xfrm>
          <a:off x="611560" y="1285120"/>
          <a:ext cx="3570388" cy="442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583"/>
                <a:gridCol w="1472805"/>
              </a:tblGrid>
              <a:tr h="2106077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李昆澤</a:t>
                      </a:r>
                    </a:p>
                    <a:p>
                      <a:pPr algn="ctr" fontAlgn="ctr"/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36</a:t>
                      </a:r>
                      <a:endParaRPr lang="zh-TW" altLang="en-US" sz="1600" dirty="0" smtClean="0"/>
                    </a:p>
                  </a:txBody>
                  <a:tcPr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8325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58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1952676"/>
              </p:ext>
            </p:extLst>
          </p:nvPr>
        </p:nvGraphicFramePr>
        <p:xfrm>
          <a:off x="4499992" y="1285120"/>
          <a:ext cx="3570388" cy="442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583"/>
                <a:gridCol w="1472805"/>
              </a:tblGrid>
              <a:tr h="2106077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陳雪生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1</a:t>
                      </a:r>
                      <a:endParaRPr lang="zh-TW" altLang="en-US" sz="1600" dirty="0" smtClean="0"/>
                    </a:p>
                  </a:txBody>
                  <a:tcPr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8325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58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99555"/>
            <a:ext cx="1561018" cy="20357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99555"/>
            <a:ext cx="1515998" cy="20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9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93204"/>
            <a:ext cx="8208912" cy="1077062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latin typeface="+mn-ea"/>
              </a:rPr>
              <a:t>交通</a:t>
            </a:r>
            <a:r>
              <a:rPr lang="zh-TW" altLang="en-US" sz="4000" dirty="0" smtClean="0">
                <a:latin typeface="+mn-ea"/>
              </a:rPr>
              <a:t>委員會</a:t>
            </a:r>
            <a:r>
              <a:rPr lang="zh-TW" altLang="en-US" sz="4000" dirty="0">
                <a:latin typeface="+mn-ea"/>
                <a:cs typeface="Apple LiGothic Medium"/>
              </a:rPr>
              <a:t>內</a:t>
            </a:r>
            <a:r>
              <a:rPr lang="zh-TW" altLang="en-US" sz="4000" dirty="0" smtClean="0">
                <a:latin typeface="+mn-ea"/>
                <a:cs typeface="Apple LiGothic Medium"/>
              </a:rPr>
              <a:t>提案率最佳</a:t>
            </a:r>
            <a:r>
              <a:rPr lang="zh-TW" altLang="en-US" sz="4000" dirty="0">
                <a:latin typeface="+mn-ea"/>
                <a:cs typeface="Apple LiGothic Medium"/>
              </a:rPr>
              <a:t>／差</a:t>
            </a:r>
            <a:r>
              <a:rPr lang="zh-TW" altLang="en-US" sz="4000" dirty="0" smtClean="0">
                <a:latin typeface="+mn-ea"/>
                <a:cs typeface="Apple LiGothic Medium"/>
              </a:rPr>
              <a:t>委員</a:t>
            </a:r>
            <a:r>
              <a:rPr lang="en-US" altLang="zh-TW" sz="4000" dirty="0" smtClean="0">
                <a:latin typeface="+mn-ea"/>
                <a:cs typeface="Apple LiGothic Medium"/>
              </a:rPr>
              <a:t/>
            </a:r>
            <a:br>
              <a:rPr lang="en-US" altLang="zh-TW" sz="4000" dirty="0" smtClean="0">
                <a:latin typeface="+mn-ea"/>
                <a:cs typeface="Apple LiGothic Medium"/>
              </a:rPr>
            </a:br>
            <a:r>
              <a:rPr lang="zh-TW" altLang="en-US" dirty="0" smtClean="0">
                <a:latin typeface="+mn-ea"/>
                <a:cs typeface="Apple LiGothic Medium"/>
              </a:rPr>
              <a:t>（</a:t>
            </a:r>
            <a:r>
              <a:rPr lang="zh-TW" altLang="en-US" dirty="0">
                <a:latin typeface="+mn-ea"/>
                <a:cs typeface="Apple LiGothic Medium"/>
              </a:rPr>
              <a:t>依委員提案中屬於其委員會的提案比率評選</a:t>
            </a:r>
            <a:r>
              <a:rPr lang="zh-TW" altLang="en-US" dirty="0" smtClean="0">
                <a:latin typeface="+mn-ea"/>
                <a:cs typeface="Apple LiGothic Medium"/>
              </a:rPr>
              <a:t>）</a:t>
            </a:r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7630384"/>
              </p:ext>
            </p:extLst>
          </p:nvPr>
        </p:nvGraphicFramePr>
        <p:xfrm>
          <a:off x="611560" y="1285120"/>
          <a:ext cx="3570388" cy="442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583"/>
                <a:gridCol w="1472805"/>
              </a:tblGrid>
              <a:tr h="2106077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/>
                        </a:rPr>
                        <a:t>李鴻鈞</a:t>
                      </a:r>
                    </a:p>
                  </a:txBody>
                  <a:tcPr marL="9525" marR="9525" marT="9525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8325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58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2161043"/>
              </p:ext>
            </p:extLst>
          </p:nvPr>
        </p:nvGraphicFramePr>
        <p:xfrm>
          <a:off x="4499992" y="1285120"/>
          <a:ext cx="3570388" cy="442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583"/>
                <a:gridCol w="1472805"/>
              </a:tblGrid>
              <a:tr h="2106077">
                <a:tc>
                  <a:txBody>
                    <a:bodyPr/>
                    <a:lstStyle/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  <a:p>
                      <a:pPr algn="ctr"/>
                      <a:endParaRPr lang="en-US" altLang="zh-TW" sz="1600" b="0" dirty="0" smtClean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/>
                        </a:rPr>
                        <a:t>陳雪生</a:t>
                      </a:r>
                    </a:p>
                  </a:txBody>
                  <a:tcPr marL="9525" marR="9525" marT="9525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總提案量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1</a:t>
                      </a:r>
                      <a:endParaRPr lang="zh-TW" altLang="en-US" sz="1600" dirty="0" smtClean="0"/>
                    </a:p>
                  </a:txBody>
                  <a:tcPr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教育文化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內政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經濟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財政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8325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外交及國防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4971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司法及法制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社會福利及衛生環境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  <a:tr h="275807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pple LiGothic Medium"/>
                        </a:rPr>
                        <a:t>交通</a:t>
                      </a:r>
                      <a:endParaRPr lang="zh-TW" altLang="en-US" sz="1600" b="0" dirty="0">
                        <a:latin typeface="+mn-ea"/>
                        <a:ea typeface="+mn-ea"/>
                        <a:cs typeface="Apple LiGothi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ts val="12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98616"/>
            <a:ext cx="1656184" cy="20629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98618"/>
            <a:ext cx="1656184" cy="20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36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資深制</a:t>
            </a:r>
            <a:r>
              <a:rPr lang="zh-TW" altLang="en-US" dirty="0"/>
              <a:t>的成因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charset="2"/>
              <a:buChar char="Ø"/>
            </a:pPr>
            <a:r>
              <a:rPr lang="zh-TW" altLang="en-US" sz="2400" spc="400" dirty="0">
                <a:latin typeface="+mn-ea"/>
                <a:cs typeface="Apple LiGothic Medium"/>
              </a:rPr>
              <a:t>任選指標</a:t>
            </a:r>
            <a:r>
              <a:rPr lang="zh-TW" altLang="en-US" sz="2400" spc="400" dirty="0" smtClean="0">
                <a:latin typeface="+mn-ea"/>
                <a:cs typeface="Apple LiGothic Medium"/>
              </a:rPr>
              <a:t>：</a:t>
            </a:r>
            <a:r>
              <a:rPr lang="en-US" altLang="zh-TW" sz="2400" spc="400" dirty="0" smtClean="0">
                <a:latin typeface="+mn-ea"/>
                <a:cs typeface="Apple LiGothic Medium"/>
              </a:rPr>
              <a:t/>
            </a:r>
            <a:br>
              <a:rPr lang="en-US" altLang="zh-TW" sz="2400" spc="400" dirty="0" smtClean="0">
                <a:latin typeface="+mn-ea"/>
                <a:cs typeface="Apple LiGothic Medium"/>
              </a:rPr>
            </a:br>
            <a:r>
              <a:rPr lang="zh-TW" altLang="zh-TW" spc="400" dirty="0" smtClean="0">
                <a:latin typeface="+mn-ea"/>
              </a:rPr>
              <a:t>提供委員會</a:t>
            </a:r>
            <a:r>
              <a:rPr lang="zh-TW" altLang="zh-TW" spc="400" dirty="0">
                <a:latin typeface="+mn-ea"/>
              </a:rPr>
              <a:t>主席的人選考量指標，防範主席</a:t>
            </a:r>
            <a:r>
              <a:rPr lang="zh-TW" altLang="zh-TW" spc="400" dirty="0" smtClean="0">
                <a:latin typeface="+mn-ea"/>
              </a:rPr>
              <a:t>全的爭奪</a:t>
            </a:r>
            <a:r>
              <a:rPr lang="zh-TW" altLang="en-US" spc="400" dirty="0" smtClean="0">
                <a:latin typeface="+mn-ea"/>
              </a:rPr>
              <a:t>。</a:t>
            </a:r>
            <a:endParaRPr lang="zh-TW" altLang="zh-TW" sz="2400" spc="400" dirty="0">
              <a:latin typeface="+mn-ea"/>
            </a:endParaRPr>
          </a:p>
          <a:p>
            <a:pPr lvl="0">
              <a:buFont typeface="Wingdings" charset="2"/>
              <a:buChar char="Ø"/>
            </a:pPr>
            <a:r>
              <a:rPr lang="zh-TW" altLang="en-US" sz="2400" spc="400" dirty="0">
                <a:latin typeface="+mn-ea"/>
                <a:cs typeface="Apple LiGothic Medium"/>
              </a:rPr>
              <a:t>專業培養</a:t>
            </a:r>
            <a:r>
              <a:rPr lang="zh-TW" altLang="en-US" sz="2400" spc="400" dirty="0" smtClean="0">
                <a:latin typeface="+mn-ea"/>
                <a:cs typeface="Apple LiGothic Medium"/>
              </a:rPr>
              <a:t>：</a:t>
            </a:r>
            <a:r>
              <a:rPr lang="en-US" altLang="zh-TW" sz="2400" spc="400" dirty="0" smtClean="0">
                <a:latin typeface="+mn-ea"/>
                <a:cs typeface="Apple LiGothic Medium"/>
              </a:rPr>
              <a:t/>
            </a:r>
            <a:br>
              <a:rPr lang="en-US" altLang="zh-TW" sz="2400" spc="400" dirty="0" smtClean="0">
                <a:latin typeface="+mn-ea"/>
                <a:cs typeface="Apple LiGothic Medium"/>
              </a:rPr>
            </a:br>
            <a:r>
              <a:rPr lang="zh-TW" altLang="zh-TW" spc="400" dirty="0" smtClean="0">
                <a:latin typeface="+mn-ea"/>
              </a:rPr>
              <a:t>雖然資深制與專業</a:t>
            </a:r>
            <a:r>
              <a:rPr lang="zh-TW" altLang="zh-TW" spc="400" dirty="0">
                <a:latin typeface="+mn-ea"/>
              </a:rPr>
              <a:t>問政不必然成正相關，但對於專業培養的</a:t>
            </a:r>
            <a:r>
              <a:rPr lang="zh-TW" altLang="zh-TW" spc="400" dirty="0" smtClean="0">
                <a:latin typeface="+mn-ea"/>
              </a:rPr>
              <a:t>可能性卻是毋庸置疑</a:t>
            </a:r>
            <a:r>
              <a:rPr lang="zh-TW" altLang="en-US" spc="400" dirty="0" smtClean="0">
                <a:latin typeface="+mn-ea"/>
              </a:rPr>
              <a:t>。</a:t>
            </a:r>
            <a:endParaRPr lang="zh-TW" altLang="zh-TW" spc="400" dirty="0">
              <a:latin typeface="+mn-ea"/>
            </a:endParaRPr>
          </a:p>
          <a:p>
            <a:pPr lvl="0">
              <a:buFont typeface="Wingdings" charset="2"/>
              <a:buChar char="Ø"/>
            </a:pPr>
            <a:r>
              <a:rPr lang="zh-TW" altLang="zh-TW" sz="2400" spc="400" dirty="0">
                <a:latin typeface="+mn-ea"/>
                <a:cs typeface="Apple LiGothic Medium"/>
              </a:rPr>
              <a:t>提升委員會之功能與重要性</a:t>
            </a:r>
            <a:r>
              <a:rPr lang="zh-TW" altLang="en-US" sz="2400" spc="400" dirty="0" smtClean="0">
                <a:latin typeface="+mn-ea"/>
                <a:cs typeface="Apple LiGothic Medium"/>
              </a:rPr>
              <a:t>：</a:t>
            </a:r>
            <a:r>
              <a:rPr lang="en-US" altLang="zh-TW" sz="2400" spc="400" dirty="0" smtClean="0">
                <a:latin typeface="+mn-ea"/>
                <a:cs typeface="Apple LiGothic Medium"/>
              </a:rPr>
              <a:t/>
            </a:r>
            <a:br>
              <a:rPr lang="en-US" altLang="zh-TW" sz="2400" spc="400" dirty="0" smtClean="0">
                <a:latin typeface="+mn-ea"/>
                <a:cs typeface="Apple LiGothic Medium"/>
              </a:rPr>
            </a:br>
            <a:r>
              <a:rPr lang="zh-TW" altLang="zh-TW" spc="400" dirty="0" smtClean="0">
                <a:latin typeface="+mn-ea"/>
              </a:rPr>
              <a:t>讓法案從黨團協商制度漸漸回歸到委員會專業審查</a:t>
            </a:r>
            <a:r>
              <a:rPr lang="zh-TW" altLang="en-US" spc="400" dirty="0" smtClean="0">
                <a:latin typeface="+mn-ea"/>
              </a:rPr>
              <a:t>。</a:t>
            </a:r>
            <a:endParaRPr lang="zh-TW" altLang="zh-TW" sz="2400" spc="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1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8000" dirty="0" smtClean="0"/>
              <a:t>委員會內由資深委員提案之分布</a:t>
            </a:r>
            <a:endParaRPr kumimoji="1" lang="zh-TW" altLang="en-US" sz="8000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/>
              <a:t>指資深委員的提案量佔該委員會內總提案量的多少？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729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>
                <a:latin typeface="+mj-ea"/>
              </a:rPr>
              <a:t>教育與文化委員會</a:t>
            </a:r>
          </a:p>
        </p:txBody>
      </p:sp>
      <p:graphicFrame>
        <p:nvGraphicFramePr>
          <p:cNvPr id="5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2108737"/>
              </p:ext>
            </p:extLst>
          </p:nvPr>
        </p:nvGraphicFramePr>
        <p:xfrm>
          <a:off x="628650" y="769268"/>
          <a:ext cx="7886700" cy="47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2222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1661267"/>
              </p:ext>
            </p:extLst>
          </p:nvPr>
        </p:nvGraphicFramePr>
        <p:xfrm>
          <a:off x="628650" y="769268"/>
          <a:ext cx="7886700" cy="47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latin typeface="+mj-ea"/>
              </a:rPr>
              <a:t>內</a:t>
            </a:r>
            <a:r>
              <a:rPr lang="zh-TW" altLang="en-US" sz="4000" dirty="0">
                <a:latin typeface="+mj-ea"/>
              </a:rPr>
              <a:t>政</a:t>
            </a:r>
            <a:r>
              <a:rPr lang="zh-TW" altLang="en-US" sz="4000" dirty="0" smtClean="0">
                <a:latin typeface="+mj-ea"/>
              </a:rPr>
              <a:t>委員會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6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910348"/>
              </p:ext>
            </p:extLst>
          </p:nvPr>
        </p:nvGraphicFramePr>
        <p:xfrm>
          <a:off x="628650" y="769268"/>
          <a:ext cx="7886700" cy="47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latin typeface="+mj-ea"/>
              </a:rPr>
              <a:t>經</a:t>
            </a:r>
            <a:r>
              <a:rPr lang="zh-TW" altLang="en-US" sz="4000" dirty="0">
                <a:latin typeface="+mj-ea"/>
              </a:rPr>
              <a:t>濟</a:t>
            </a:r>
            <a:r>
              <a:rPr lang="zh-TW" altLang="en-US" sz="4000" dirty="0" smtClean="0">
                <a:latin typeface="+mj-ea"/>
              </a:rPr>
              <a:t>委員會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53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482493"/>
              </p:ext>
            </p:extLst>
          </p:nvPr>
        </p:nvGraphicFramePr>
        <p:xfrm>
          <a:off x="628650" y="769268"/>
          <a:ext cx="7886700" cy="47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>
                <a:latin typeface="+mj-ea"/>
              </a:rPr>
              <a:t>財政</a:t>
            </a:r>
            <a:r>
              <a:rPr lang="zh-TW" altLang="en-US" sz="4000" dirty="0" smtClean="0">
                <a:latin typeface="+mj-ea"/>
              </a:rPr>
              <a:t>委員會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89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5292155"/>
              </p:ext>
            </p:extLst>
          </p:nvPr>
        </p:nvGraphicFramePr>
        <p:xfrm>
          <a:off x="628650" y="1104472"/>
          <a:ext cx="7886700" cy="440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latin typeface="+mj-ea"/>
              </a:rPr>
              <a:t>外交及國防委員會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0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0685516"/>
              </p:ext>
            </p:extLst>
          </p:nvPr>
        </p:nvGraphicFramePr>
        <p:xfrm>
          <a:off x="628650" y="769268"/>
          <a:ext cx="7886700" cy="47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latin typeface="+mj-ea"/>
              </a:rPr>
              <a:t>司法及法制委員會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5510353"/>
              </p:ext>
            </p:extLst>
          </p:nvPr>
        </p:nvGraphicFramePr>
        <p:xfrm>
          <a:off x="628650" y="769268"/>
          <a:ext cx="7886700" cy="47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latin typeface="+mj-ea"/>
              </a:rPr>
              <a:t>社會福利及環境衛生委員會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2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5789553"/>
              </p:ext>
            </p:extLst>
          </p:nvPr>
        </p:nvGraphicFramePr>
        <p:xfrm>
          <a:off x="628650" y="769268"/>
          <a:ext cx="7886700" cy="47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2"/>
          <p:cNvSpPr txBox="1">
            <a:spLocks/>
          </p:cNvSpPr>
          <p:nvPr/>
        </p:nvSpPr>
        <p:spPr>
          <a:xfrm>
            <a:off x="638309" y="175482"/>
            <a:ext cx="7886700" cy="593786"/>
          </a:xfrm>
          <a:prstGeom prst="rect">
            <a:avLst/>
          </a:prstGeom>
        </p:spPr>
        <p:txBody>
          <a:bodyPr vert="horz" lIns="71323" tIns="35662" rIns="71323" bIns="3566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latin typeface="+mj-ea"/>
              </a:rPr>
              <a:t>交通委員會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3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/>
              <a:t>跨委員會比較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968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資深制的成因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charset="2"/>
              <a:buChar char="Ø"/>
            </a:pPr>
            <a:r>
              <a:rPr lang="en-US" altLang="zh-TW" sz="2400" dirty="0" err="1">
                <a:latin typeface="+mn-ea"/>
                <a:cs typeface="Apple LiGothic Medium"/>
              </a:rPr>
              <a:t>Krehbiel</a:t>
            </a:r>
            <a:r>
              <a:rPr lang="zh-TW" altLang="zh-TW" sz="2400" dirty="0">
                <a:latin typeface="+mn-ea"/>
                <a:cs typeface="Apple LiGothic Medium"/>
              </a:rPr>
              <a:t>（</a:t>
            </a:r>
            <a:r>
              <a:rPr lang="en-US" altLang="zh-TW" sz="2400" dirty="0">
                <a:latin typeface="+mn-ea"/>
                <a:cs typeface="Apple LiGothic Medium"/>
              </a:rPr>
              <a:t>1991</a:t>
            </a:r>
            <a:r>
              <a:rPr lang="zh-TW" altLang="zh-TW" sz="2400" dirty="0">
                <a:latin typeface="+mn-ea"/>
                <a:cs typeface="Apple LiGothic Medium"/>
              </a:rPr>
              <a:t>）</a:t>
            </a:r>
            <a:r>
              <a:rPr lang="zh-TW" altLang="zh-TW" sz="2400" spc="400" dirty="0">
                <a:latin typeface="+mn-ea"/>
                <a:cs typeface="Apple LiGothic Medium"/>
              </a:rPr>
              <a:t>「資訊理論」：</a:t>
            </a:r>
            <a:endParaRPr lang="en-US" altLang="zh-TW" sz="2400" spc="400" dirty="0">
              <a:latin typeface="+mn-ea"/>
              <a:cs typeface="Apple LiGothic Medium"/>
            </a:endParaRPr>
          </a:p>
          <a:p>
            <a:pPr lvl="0"/>
            <a:r>
              <a:rPr lang="zh-TW" altLang="zh-TW" spc="400" dirty="0">
                <a:latin typeface="+mn-ea"/>
              </a:rPr>
              <a:t>委員會對政策決定</a:t>
            </a:r>
            <a:r>
              <a:rPr lang="zh-TW" altLang="zh-TW" spc="400" dirty="0" smtClean="0">
                <a:latin typeface="+mn-ea"/>
              </a:rPr>
              <a:t>的影響力，在於資深制擁有充分</a:t>
            </a:r>
            <a:r>
              <a:rPr lang="zh-TW" altLang="zh-TW" spc="400" dirty="0">
                <a:latin typeface="+mn-ea"/>
              </a:rPr>
              <a:t>的決策資訊，而非政策產出事後的懲罰權利．</a:t>
            </a:r>
            <a:r>
              <a:rPr lang="zh-TW" altLang="zh-TW" spc="400" dirty="0" smtClean="0">
                <a:latin typeface="+mn-ea"/>
              </a:rPr>
              <a:t>資深制</a:t>
            </a:r>
            <a:r>
              <a:rPr lang="zh-TW" altLang="zh-TW" spc="400" dirty="0">
                <a:latin typeface="+mn-ea"/>
              </a:rPr>
              <a:t>下的「專業知識」為一種「潛在的公共財」，有助於「政策產出」與「政策結果」兩者間的</a:t>
            </a:r>
            <a:r>
              <a:rPr lang="zh-TW" altLang="zh-TW" spc="400" dirty="0" smtClean="0">
                <a:latin typeface="+mn-ea"/>
              </a:rPr>
              <a:t>不確定性</a:t>
            </a:r>
            <a:r>
              <a:rPr lang="zh-TW" altLang="en-US" spc="400" dirty="0" smtClean="0">
                <a:latin typeface="+mn-ea"/>
              </a:rPr>
              <a:t>。</a:t>
            </a:r>
            <a:endParaRPr lang="en-US" altLang="zh-TW" spc="400" dirty="0">
              <a:latin typeface="+mn-ea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330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7441924"/>
              </p:ext>
            </p:extLst>
          </p:nvPr>
        </p:nvGraphicFramePr>
        <p:xfrm>
          <a:off x="457200" y="121196"/>
          <a:ext cx="82912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414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/>
              <a:t>總結</a:t>
            </a:r>
            <a:endParaRPr kumimoji="1" lang="zh-TW" altLang="en-US" dirty="0"/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8448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潛在的可能誤差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l"/>
            </a:pPr>
            <a:r>
              <a:rPr lang="zh-TW" altLang="en-US" dirty="0" smtClean="0"/>
              <a:t>立法院正副院長之特殊地位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（外交及國防委員會中</a:t>
            </a:r>
            <a:r>
              <a:rPr lang="zh-TW" altLang="en-US" dirty="0"/>
              <a:t>，由於王金平委員具有立法院院長之調節立法院之特殊地位，</a:t>
            </a:r>
            <a:r>
              <a:rPr lang="zh-TW" altLang="en-US" dirty="0" smtClean="0"/>
              <a:t>故不列入評比）</a:t>
            </a:r>
            <a:endParaRPr lang="en-US" altLang="zh-TW" dirty="0" smtClean="0"/>
          </a:p>
          <a:p>
            <a:pPr marL="342900" indent="-342900">
              <a:buFont typeface="Wingdings" charset="2"/>
              <a:buChar char="l"/>
            </a:pPr>
            <a:r>
              <a:rPr lang="zh-TW" altLang="en-US" dirty="0" smtClean="0"/>
              <a:t>學經歷與所屬委員會不相符而導致的提案表現差異</a:t>
            </a:r>
            <a:endParaRPr lang="en-US" altLang="zh-TW" dirty="0" smtClean="0"/>
          </a:p>
          <a:p>
            <a:pPr marL="342900" indent="-342900">
              <a:buFont typeface="Wingdings" charset="2"/>
              <a:buChar char="l"/>
            </a:pPr>
            <a:r>
              <a:rPr lang="zh-TW" altLang="en-US" dirty="0" smtClean="0"/>
              <a:t>不分區立委是否受限於委員會選擇的被動性而致提案表現差異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結論與觀察心得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3324"/>
            <a:ext cx="7620000" cy="4032448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　各</a:t>
            </a:r>
            <a:r>
              <a:rPr lang="zh-TW" altLang="en-US" dirty="0"/>
              <a:t>委員會資深委員所屬政黨比例大致上</a:t>
            </a:r>
            <a:r>
              <a:rPr lang="zh-TW" altLang="en-US" dirty="0" smtClean="0"/>
              <a:t>為國民黨：民進黨</a:t>
            </a:r>
            <a:r>
              <a:rPr lang="en-US" altLang="zh-TW" dirty="0" smtClean="0"/>
              <a:t>=1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</a:t>
            </a:r>
            <a:r>
              <a:rPr lang="zh-TW" altLang="en-US" dirty="0"/>
              <a:t>。</a:t>
            </a:r>
          </a:p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/>
              <a:t>　</a:t>
            </a:r>
            <a:r>
              <a:rPr lang="zh-TW" altLang="en-US" dirty="0" smtClean="0"/>
              <a:t>法案</a:t>
            </a:r>
            <a:r>
              <a:rPr lang="zh-TW" altLang="en-US" dirty="0"/>
              <a:t>最多交付的委員會：社會福利及衛生環境委員會。</a:t>
            </a:r>
          </a:p>
          <a:p>
            <a:r>
              <a:rPr lang="zh-TW" altLang="en-US" dirty="0"/>
              <a:t>　</a:t>
            </a:r>
            <a:r>
              <a:rPr lang="zh-TW" altLang="en-US" dirty="0" smtClean="0"/>
              <a:t>　→</a:t>
            </a:r>
            <a:r>
              <a:rPr lang="zh-TW" altLang="en-US" dirty="0"/>
              <a:t>社會福利和衛生環境與人民最有關聯，人民最容易「有感」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/>
              <a:t>　</a:t>
            </a:r>
            <a:r>
              <a:rPr lang="zh-TW" altLang="en-US" dirty="0" smtClean="0"/>
              <a:t>　是否</a:t>
            </a:r>
            <a:r>
              <a:rPr lang="zh-TW" altLang="en-US" dirty="0"/>
              <a:t>為選舉連任考量？</a:t>
            </a:r>
          </a:p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　法案</a:t>
            </a:r>
            <a:r>
              <a:rPr lang="zh-TW" altLang="en-US" dirty="0"/>
              <a:t>最少交付的委員會：外交及國防委員會。</a:t>
            </a:r>
          </a:p>
          <a:p>
            <a:r>
              <a:rPr lang="zh-TW" altLang="en-US" dirty="0"/>
              <a:t>　</a:t>
            </a:r>
            <a:r>
              <a:rPr lang="zh-TW" altLang="en-US" dirty="0" smtClean="0"/>
              <a:t>　→</a:t>
            </a:r>
            <a:r>
              <a:rPr lang="zh-TW" altLang="en-US" dirty="0"/>
              <a:t>需要最多專業知識。</a:t>
            </a:r>
          </a:p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　資深</a:t>
            </a:r>
            <a:r>
              <a:rPr lang="zh-TW" altLang="en-US" dirty="0"/>
              <a:t>委員人數並非與該委員會法案推動情形成正比關係。</a:t>
            </a:r>
          </a:p>
          <a:p>
            <a:r>
              <a:rPr lang="zh-TW" altLang="en-US" dirty="0"/>
              <a:t>例如：司法與法制委員會 </a:t>
            </a:r>
            <a:r>
              <a:rPr lang="en-US" altLang="zh-TW" dirty="0"/>
              <a:t>vs </a:t>
            </a:r>
            <a:r>
              <a:rPr lang="zh-TW" altLang="en-US" dirty="0"/>
              <a:t>外交及國防委員會→兩委員會資深委員人數皆少但是司法與法制委員會（</a:t>
            </a:r>
            <a:r>
              <a:rPr lang="en-US" altLang="zh-TW" dirty="0"/>
              <a:t>6/6</a:t>
            </a:r>
            <a:r>
              <a:rPr lang="zh-TW" altLang="en-US" dirty="0"/>
              <a:t>）法案推動情形較外交及國防委員會（</a:t>
            </a:r>
            <a:r>
              <a:rPr lang="en-US" altLang="zh-TW" dirty="0"/>
              <a:t>2/6</a:t>
            </a:r>
            <a:r>
              <a:rPr lang="zh-TW" altLang="en-US" dirty="0"/>
              <a:t>）多。</a:t>
            </a: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351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參考資料</a:t>
            </a:r>
            <a:r>
              <a:rPr kumimoji="1" lang="zh-TW" altLang="en-US" dirty="0" smtClean="0"/>
              <a:t>：</a:t>
            </a:r>
            <a:endParaRPr kumimoji="1" lang="zh-TW" altLang="en-US" dirty="0"/>
          </a:p>
        </p:txBody>
      </p:sp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457200" y="1460501"/>
            <a:ext cx="8363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charset="2"/>
              <a:buChar char="l"/>
            </a:pPr>
            <a:r>
              <a:rPr lang="zh-TW" altLang="zh-TW" dirty="0" smtClean="0"/>
              <a:t>國改會</a:t>
            </a:r>
            <a:r>
              <a:rPr lang="zh-TW" altLang="zh-TW" dirty="0"/>
              <a:t>研究報告 ：立法院委員會資深制之建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（</a:t>
            </a:r>
            <a:r>
              <a:rPr lang="en-US" altLang="zh-TW" dirty="0"/>
              <a:t>http://</a:t>
            </a:r>
            <a:r>
              <a:rPr lang="en-US" altLang="zh-TW" dirty="0" err="1"/>
              <a:t>old.npf.org.tw</a:t>
            </a:r>
            <a:r>
              <a:rPr lang="en-US" altLang="zh-TW" dirty="0"/>
              <a:t>/PUBLICATION/CL/090/CL-R-090-019.htm</a:t>
            </a:r>
            <a:r>
              <a:rPr lang="zh-TW" altLang="zh-TW" dirty="0"/>
              <a:t>）</a:t>
            </a:r>
          </a:p>
          <a:p>
            <a:pPr marL="342900" lvl="0" indent="-342900">
              <a:buFont typeface="Wingdings" charset="2"/>
              <a:buChar char="l"/>
            </a:pPr>
            <a:r>
              <a:rPr lang="zh-TW" altLang="zh-TW" dirty="0"/>
              <a:t>委員會專業化與國會改革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（</a:t>
            </a:r>
            <a:r>
              <a:rPr lang="en-US" altLang="zh-TW" dirty="0"/>
              <a:t>http://</a:t>
            </a:r>
            <a:r>
              <a:rPr lang="en-US" altLang="zh-TW" dirty="0" err="1"/>
              <a:t>www.taiwanncf.org.tw</a:t>
            </a:r>
            <a:r>
              <a:rPr lang="en-US" altLang="zh-TW" dirty="0"/>
              <a:t>/</a:t>
            </a:r>
            <a:r>
              <a:rPr lang="en-US" altLang="zh-TW" dirty="0" err="1"/>
              <a:t>ttforum</a:t>
            </a:r>
            <a:r>
              <a:rPr lang="en-US" altLang="zh-TW" dirty="0"/>
              <a:t>/17/17-04.pdf </a:t>
            </a:r>
            <a:r>
              <a:rPr lang="zh-TW" altLang="zh-TW" dirty="0"/>
              <a:t>）</a:t>
            </a:r>
          </a:p>
          <a:p>
            <a:pPr marL="342900" lvl="0" indent="-342900">
              <a:buFont typeface="Wingdings" charset="2"/>
              <a:buChar char="l"/>
            </a:pPr>
            <a:r>
              <a:rPr lang="zh-TW" altLang="zh-TW" dirty="0"/>
              <a:t>立法院黨團協商制度之探討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（</a:t>
            </a:r>
            <a:r>
              <a:rPr lang="en-US" altLang="zh-TW" dirty="0"/>
              <a:t>http://</a:t>
            </a:r>
            <a:r>
              <a:rPr lang="en-US" altLang="zh-TW" dirty="0" err="1"/>
              <a:t>www.cppl.ntu.edu.tw</a:t>
            </a:r>
            <a:r>
              <a:rPr lang="en-US" altLang="zh-TW" dirty="0"/>
              <a:t>/</a:t>
            </a:r>
            <a:r>
              <a:rPr lang="en-US" altLang="zh-TW" dirty="0" err="1"/>
              <a:t>CPPLNewsletter</a:t>
            </a:r>
            <a:r>
              <a:rPr lang="en-US" altLang="zh-TW" dirty="0"/>
              <a:t>/Newsletters/20141107-2/10308.pdf</a:t>
            </a:r>
            <a:r>
              <a:rPr lang="zh-TW" altLang="zh-TW" dirty="0"/>
              <a:t>）</a:t>
            </a:r>
          </a:p>
          <a:p>
            <a:pPr marL="342900" lvl="0" indent="-342900">
              <a:buFont typeface="Wingdings" charset="2"/>
              <a:buChar char="l"/>
            </a:pPr>
            <a:r>
              <a:rPr lang="zh-TW" altLang="zh-TW" dirty="0"/>
              <a:t>我國立法委員選擇常設委員會之研究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（</a:t>
            </a:r>
            <a:r>
              <a:rPr lang="en-US" altLang="zh-TW" dirty="0"/>
              <a:t>http://www2.scu.edu.tw/politics/journal/doc/j253/4.pdf</a:t>
            </a:r>
            <a:r>
              <a:rPr lang="zh-TW" altLang="zh-TW" dirty="0"/>
              <a:t>）</a:t>
            </a:r>
          </a:p>
          <a:p>
            <a:pPr marL="342900" lvl="0" indent="-342900">
              <a:buFont typeface="Wingdings" charset="2"/>
              <a:buChar char="l"/>
            </a:pPr>
            <a:r>
              <a:rPr lang="zh-TW" altLang="zh-TW" dirty="0"/>
              <a:t>我國立法委員資深制度之探討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（</a:t>
            </a:r>
            <a:r>
              <a:rPr lang="en-US" altLang="zh-TW" dirty="0"/>
              <a:t>https://www.yumpu.com/nl/document/view/158965/131/15</a:t>
            </a:r>
            <a:r>
              <a:rPr lang="zh-TW" altLang="zh-TW" dirty="0" smtClean="0"/>
              <a:t>）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381310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</a:t>
            </a:r>
            <a:r>
              <a:rPr lang="zh-TW" altLang="en-US" dirty="0" smtClean="0"/>
              <a:t>蒐集方式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kumimoji="1" lang="zh-TW" altLang="en-US" sz="2400" dirty="0"/>
              <a:t>我們主要以口袋國會提供的數據作為原始資料。</a:t>
            </a:r>
            <a:endParaRPr kumimoji="1" lang="en-US" altLang="zh-TW" sz="2400" dirty="0"/>
          </a:p>
          <a:p>
            <a:pPr lvl="1"/>
            <a:r>
              <a:rPr kumimoji="1" lang="zh-TW" altLang="en-US" sz="2400" dirty="0"/>
              <a:t>立委專區（立委基本資料及提案表現）</a:t>
            </a:r>
            <a:endParaRPr kumimoji="1" lang="en-US" altLang="zh-TW" sz="2400" dirty="0"/>
          </a:p>
          <a:p>
            <a:pPr lvl="1"/>
            <a:r>
              <a:rPr kumimoji="1" lang="zh-TW" altLang="en-US" sz="2400" dirty="0"/>
              <a:t>政績量化統計（立委</a:t>
            </a:r>
            <a:r>
              <a:rPr kumimoji="1" lang="en-US" altLang="zh-TW" sz="2400" dirty="0"/>
              <a:t>PK</a:t>
            </a:r>
            <a:r>
              <a:rPr kumimoji="1" lang="zh-TW" altLang="en-US" sz="2400" dirty="0"/>
              <a:t>立委及立委</a:t>
            </a:r>
            <a:r>
              <a:rPr kumimoji="1" lang="en-US" altLang="zh-TW" sz="2400" dirty="0"/>
              <a:t>PK</a:t>
            </a:r>
            <a:r>
              <a:rPr kumimoji="1" lang="zh-TW" altLang="en-US" sz="2400" dirty="0"/>
              <a:t>委員會）</a:t>
            </a:r>
            <a:endParaRPr kumimoji="1" lang="en-US" altLang="zh-TW" sz="2400" dirty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評估指標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charset="2"/>
              <a:buChar char="l"/>
            </a:pPr>
            <a:r>
              <a:rPr lang="zh-TW" altLang="en-US" sz="2100" b="0" dirty="0"/>
              <a:t>黨籍 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 smtClean="0"/>
              <a:t>分區／不分區 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/>
              <a:t>學、經歷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/>
              <a:t>法律主</a:t>
            </a:r>
            <a:r>
              <a:rPr lang="zh-TW" altLang="en-US" sz="2100" b="0" dirty="0" smtClean="0"/>
              <a:t>提案量／通過率 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/>
              <a:t>法律全文主</a:t>
            </a:r>
            <a:r>
              <a:rPr lang="zh-TW" altLang="en-US" sz="2100" b="0" dirty="0" smtClean="0"/>
              <a:t>提案量／通過率 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/>
              <a:t>口頭質詢次數 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 smtClean="0"/>
              <a:t>委員會內質詢次數／比率 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/>
              <a:t>交付原委員會內法案數 </a:t>
            </a:r>
            <a:endParaRPr lang="en-US" altLang="zh-TW" sz="2100" b="0" dirty="0"/>
          </a:p>
          <a:p>
            <a:pPr marL="342900" indent="-342900">
              <a:buFont typeface="Wingdings" charset="2"/>
              <a:buChar char="l"/>
            </a:pPr>
            <a:r>
              <a:rPr lang="zh-TW" altLang="en-US" sz="2100" b="0" dirty="0"/>
              <a:t>交付其他各委員會數</a:t>
            </a:r>
            <a:endParaRPr lang="en-US" altLang="zh-TW" sz="2100" b="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06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/>
              <a:t>各委員會表現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9691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礎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基礎.thmx</Template>
  <TotalTime>395</TotalTime>
  <Words>2888</Words>
  <Application>Microsoft Macintosh PowerPoint</Application>
  <PresentationFormat>如螢幕大小 (16:10)</PresentationFormat>
  <Paragraphs>1309</Paragraphs>
  <Slides>64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65" baseType="lpstr">
      <vt:lpstr>基礎</vt:lpstr>
      <vt:lpstr>行政資訊管理  分組報告</vt:lpstr>
      <vt:lpstr>組別與問題簡介</vt:lpstr>
      <vt:lpstr>章節簡介</vt:lpstr>
      <vt:lpstr>資深制的成因</vt:lpstr>
      <vt:lpstr>資深制的成因</vt:lpstr>
      <vt:lpstr>資深制的成因</vt:lpstr>
      <vt:lpstr>資料蒐集方式</vt:lpstr>
      <vt:lpstr>評估指標</vt:lpstr>
      <vt:lpstr>各委員會表現</vt:lpstr>
      <vt:lpstr>教育與文化委員會</vt:lpstr>
      <vt:lpstr>教育與文化委員會</vt:lpstr>
      <vt:lpstr>教育與文化委員會</vt:lpstr>
      <vt:lpstr>教育及文化委員會內提案數最佳／差委員 （依委員提案中屬於其委員會的提案量評選）</vt:lpstr>
      <vt:lpstr>教育及文化委員會內提案率最佳／差委員 （依委員提案中屬於其委員會的提案比率評選）</vt:lpstr>
      <vt:lpstr>內政委員會</vt:lpstr>
      <vt:lpstr>內政委員會</vt:lpstr>
      <vt:lpstr>內政委員會</vt:lpstr>
      <vt:lpstr>內政委員會內提案數最佳／差委員 （依委員提案中屬於其委員會的提案量評選）</vt:lpstr>
      <vt:lpstr>內政委員會內提案率最佳／差委員 （依委員提案中屬於其委員會的提案比率評選）</vt:lpstr>
      <vt:lpstr>經濟委員會</vt:lpstr>
      <vt:lpstr>經濟委員會</vt:lpstr>
      <vt:lpstr>經濟委員會</vt:lpstr>
      <vt:lpstr>經濟委員會內提案數最佳／差委員 （依委員提案中屬於其委員會的提案量評選）</vt:lpstr>
      <vt:lpstr>經濟委員會內提案率最佳／差委員 （依委員提案中屬於其委員會的提案比率評選）</vt:lpstr>
      <vt:lpstr>財政委員會</vt:lpstr>
      <vt:lpstr>財政委員會</vt:lpstr>
      <vt:lpstr>財政委員會</vt:lpstr>
      <vt:lpstr>財政委員會內提案數最佳／差委員 （依委員提案中屬於其委員會的提案量評選）</vt:lpstr>
      <vt:lpstr>財政委員會內提案率最佳／差委員 （依委員提案中屬於其委員會的提案比率評選）</vt:lpstr>
      <vt:lpstr>外交及國防委員會</vt:lpstr>
      <vt:lpstr>外交及國防委員會</vt:lpstr>
      <vt:lpstr>外交及國防委員會</vt:lpstr>
      <vt:lpstr>外交及國防委員會內提案數最佳／差委員 （依委員提案中屬於其委員會的提案量評選）</vt:lpstr>
      <vt:lpstr>外交及國防委員會內提案率最佳／差委員 （依委員提案中屬於其委員會的提案比率評選）</vt:lpstr>
      <vt:lpstr>司法及法制委員會</vt:lpstr>
      <vt:lpstr>司法及法制委員會</vt:lpstr>
      <vt:lpstr>司法及法制委員會</vt:lpstr>
      <vt:lpstr>司法及法制委員會內提案數最佳／差委員 （依委員提案中屬於其委員會的提案量評選）</vt:lpstr>
      <vt:lpstr>司法及法制委員會內提案率最佳／差委員 （依委員提案中屬於其委員會的提案比率評選）</vt:lpstr>
      <vt:lpstr>社會福利與衛生環境委員會</vt:lpstr>
      <vt:lpstr>社會福利及衛生環境委員會</vt:lpstr>
      <vt:lpstr>社會福利及衛生環境委員會</vt:lpstr>
      <vt:lpstr>社會福利及衛生環境委員會內提案數最佳／差委員 （依委員提案中屬於其委員會的提案量評選）</vt:lpstr>
      <vt:lpstr>社會福利及衛生環境委員會內提案率最佳／差委員 （依委員提案中屬於其委員會的提案比率評選）</vt:lpstr>
      <vt:lpstr>交通委員會</vt:lpstr>
      <vt:lpstr>交通委員會</vt:lpstr>
      <vt:lpstr>交通委員會 立委個人委員會內質詢數/該委員會質詢數</vt:lpstr>
      <vt:lpstr>交通委員會內提案數最佳／差委員 （依委員提案中屬於其委員會的提案量評選）</vt:lpstr>
      <vt:lpstr>交通委員會內提案率最佳／差委員 （依委員提案中屬於其委員會的提案比率評選）</vt:lpstr>
      <vt:lpstr>委員會內由資深委員提案之分布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跨委員會比較</vt:lpstr>
      <vt:lpstr>投影片 60</vt:lpstr>
      <vt:lpstr>總結</vt:lpstr>
      <vt:lpstr>潛在的可能誤差</vt:lpstr>
      <vt:lpstr>結論與觀察心得</vt:lpstr>
      <vt:lpstr>參考資料：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56</cp:revision>
  <dcterms:created xsi:type="dcterms:W3CDTF">2015-05-20T07:52:23Z</dcterms:created>
  <dcterms:modified xsi:type="dcterms:W3CDTF">2015-05-26T05:05:04Z</dcterms:modified>
</cp:coreProperties>
</file>