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notesMasterIdLst>
    <p:notesMasterId r:id="rId42"/>
  </p:notesMasterIdLst>
  <p:sldIdLst>
    <p:sldId id="306" r:id="rId2"/>
    <p:sldId id="303" r:id="rId3"/>
    <p:sldId id="282" r:id="rId4"/>
    <p:sldId id="284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57" r:id="rId14"/>
    <p:sldId id="283" r:id="rId15"/>
    <p:sldId id="276" r:id="rId16"/>
    <p:sldId id="266" r:id="rId17"/>
    <p:sldId id="267" r:id="rId18"/>
    <p:sldId id="268" r:id="rId19"/>
    <p:sldId id="269" r:id="rId20"/>
    <p:sldId id="270" r:id="rId21"/>
    <p:sldId id="271" r:id="rId22"/>
    <p:sldId id="272" r:id="rId23"/>
    <p:sldId id="286" r:id="rId24"/>
    <p:sldId id="287" r:id="rId25"/>
    <p:sldId id="288" r:id="rId26"/>
    <p:sldId id="274" r:id="rId27"/>
    <p:sldId id="275" r:id="rId28"/>
    <p:sldId id="277" r:id="rId29"/>
    <p:sldId id="302" r:id="rId30"/>
    <p:sldId id="304" r:id="rId31"/>
    <p:sldId id="295" r:id="rId32"/>
    <p:sldId id="290" r:id="rId33"/>
    <p:sldId id="296" r:id="rId34"/>
    <p:sldId id="297" r:id="rId35"/>
    <p:sldId id="293" r:id="rId36"/>
    <p:sldId id="298" r:id="rId37"/>
    <p:sldId id="294" r:id="rId38"/>
    <p:sldId id="305" r:id="rId39"/>
    <p:sldId id="300" r:id="rId40"/>
    <p:sldId id="307" r:id="rId4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5050"/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佈景主題樣式 1 - 輔色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35758FB7-9AC5-4552-8A53-C91805E547FA}" styleName="佈景主題樣式 1 - 輔色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113A9D2-9D6B-4929-AA2D-F23B5EE8CBE7}" styleName="佈景主題樣式 2 - 輔色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75DCB02-9BB8-47FD-8907-85C794F793BA}" styleName="佈景主題樣式 1 - 輔色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BC89EF96-8CEA-46FF-86C4-4CE0E7609802}" styleName="淺色樣式 3 - 輔色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中等深淺樣式 4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1" d="100"/>
          <a:sy n="51" d="100"/>
        </p:scale>
        <p:origin x="1243" y="43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20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40BDC2-418F-4FE0-BB53-CA3CC88DC9FB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C9ECF-8FCE-4070-A8EA-7F8DB3B3D4B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521268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775E062-8FA3-4ACD-98D8-20502522281A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325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CC2-E99E-4F28-990D-26B2D0DAD60D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D853-EB7E-4BB3-AB2F-8913DECAB9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CC2-E99E-4F28-990D-26B2D0DAD60D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D853-EB7E-4BB3-AB2F-8913DECAB9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CC2-E99E-4F28-990D-26B2D0DAD60D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D853-EB7E-4BB3-AB2F-8913DECAB9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CC2-E99E-4F28-990D-26B2D0DAD60D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D853-EB7E-4BB3-AB2F-8913DECAB9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CC2-E99E-4F28-990D-26B2D0DAD60D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D853-EB7E-4BB3-AB2F-8913DECAB9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CC2-E99E-4F28-990D-26B2D0DAD60D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D853-EB7E-4BB3-AB2F-8913DECAB9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CC2-E99E-4F28-990D-26B2D0DAD60D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D853-EB7E-4BB3-AB2F-8913DECAB9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CC2-E99E-4F28-990D-26B2D0DAD60D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D853-EB7E-4BB3-AB2F-8913DECAB9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CC2-E99E-4F28-990D-26B2D0DAD60D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D853-EB7E-4BB3-AB2F-8913DECAB9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CC2-E99E-4F28-990D-26B2D0DAD60D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D853-EB7E-4BB3-AB2F-8913DECAB9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BCCCC2-E99E-4F28-990D-26B2D0DAD60D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1D853-EB7E-4BB3-AB2F-8913DECAB9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BCCCC2-E99E-4F28-990D-26B2D0DAD60D}" type="datetimeFigureOut">
              <a:rPr lang="zh-TW" altLang="en-US" smtClean="0"/>
              <a:pPr/>
              <a:t>2015/5/26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A1D853-EB7E-4BB3-AB2F-8913DECAB956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72008" y="548680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行政資訊管理   第四組</a:t>
            </a:r>
            <a:endParaRPr lang="zh-TW" altLang="en-US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2636912"/>
            <a:ext cx="7128792" cy="3289920"/>
          </a:xfrm>
        </p:spPr>
        <p:txBody>
          <a:bodyPr>
            <a:normAutofit/>
          </a:bodyPr>
          <a:lstStyle/>
          <a:p>
            <a:pPr algn="l"/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公行四 洪維志     公行三 陳奕均</a:t>
            </a:r>
            <a:endParaRPr lang="en-US" altLang="zh-TW" sz="24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公行四 陳坤毅     公行三 林威均</a:t>
            </a:r>
            <a:endParaRPr lang="en-US" altLang="zh-TW" sz="24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公行四 陳惟柔     公行二 周庭妤</a:t>
            </a:r>
            <a:endParaRPr lang="en-US" altLang="zh-TW" sz="24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pPr algn="l"/>
            <a:r>
              <a:rPr lang="zh-TW" altLang="en-US" sz="24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公行四 張庭瑋</a:t>
            </a:r>
            <a:endParaRPr lang="zh-TW" altLang="en-US" sz="24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擷取_2015_05_25_16_04_38_70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48965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擷取_2015_05_25_16_07_47_3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12776"/>
            <a:ext cx="9144000" cy="5047501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95536" y="404664"/>
            <a:ext cx="676875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4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屆會期所有的法律提案量</a:t>
            </a:r>
            <a:endParaRPr lang="zh-TW" altLang="en-US" sz="40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擷取_2015_05_25_16_10_52_4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052736"/>
            <a:ext cx="9144000" cy="4752528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323528" y="161345"/>
            <a:ext cx="78488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第</a:t>
            </a:r>
            <a:r>
              <a:rPr lang="en-US" altLang="zh-TW" sz="4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8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屆會期所有的法律</a:t>
            </a:r>
            <a:r>
              <a:rPr lang="zh-TW" altLang="en-US" sz="4000" b="1" dirty="0" smtClean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全文</a:t>
            </a:r>
            <a:r>
              <a:rPr lang="zh-TW" altLang="en-US" sz="4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提案量</a:t>
            </a:r>
          </a:p>
          <a:p>
            <a:endParaRPr lang="zh-TW" altLang="en-US" sz="4000" dirty="0"/>
          </a:p>
        </p:txBody>
      </p:sp>
      <p:sp>
        <p:nvSpPr>
          <p:cNvPr id="4" name="文字方塊 3"/>
          <p:cNvSpPr txBox="1"/>
          <p:nvPr/>
        </p:nvSpPr>
        <p:spPr>
          <a:xfrm>
            <a:off x="2195736" y="5805264"/>
            <a:ext cx="223651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40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點選法條</a:t>
            </a:r>
            <a:endParaRPr lang="zh-TW" altLang="en-US" sz="40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擷取_2015_05_25_16_12_13_1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904" y="836712"/>
            <a:ext cx="9038096" cy="50405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07504" y="188640"/>
            <a:ext cx="7772400" cy="1470025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00B050"/>
                </a:solidFill>
              </a:rPr>
              <a:t>Choice 2</a:t>
            </a:r>
            <a:endParaRPr lang="zh-TW" alt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539552" y="1988840"/>
            <a:ext cx="7560840" cy="3001888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立委專區 → 政績量化統計 → 立委對決</a:t>
            </a:r>
            <a:endParaRPr lang="en-US" altLang="zh-TW" b="1" dirty="0" smtClean="0">
              <a:solidFill>
                <a:srgbClr val="0070C0"/>
              </a:solidFill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→ 選擇兩位立委進行分析 </a:t>
            </a:r>
            <a:endParaRPr lang="en-US" altLang="zh-TW" b="1" dirty="0" smtClean="0">
              <a:solidFill>
                <a:srgbClr val="0070C0"/>
              </a:solidFill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→  法律主提案量 </a:t>
            </a:r>
            <a:r>
              <a:rPr lang="en-US" altLang="zh-TW" b="1" dirty="0" smtClean="0">
                <a:solidFill>
                  <a:srgbClr val="0070C0"/>
                </a:solidFill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 全文∕部分</a:t>
            </a:r>
            <a:r>
              <a:rPr lang="en-US" altLang="zh-TW" b="1" dirty="0" smtClean="0">
                <a:solidFill>
                  <a:srgbClr val="0070C0"/>
                </a:solidFill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 </a:t>
            </a:r>
            <a:endParaRPr lang="en-US" altLang="zh-TW" b="1" dirty="0" smtClean="0">
              <a:solidFill>
                <a:srgbClr val="0070C0"/>
              </a:solidFill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→ 點選法條 → 由什麼委員會審議</a:t>
            </a:r>
            <a:endParaRPr lang="en-US" altLang="zh-TW" b="1" dirty="0" smtClean="0">
              <a:solidFill>
                <a:srgbClr val="0070C0"/>
              </a:solidFill>
              <a:ea typeface="標楷體" pitchFamily="65" charset="-120"/>
            </a:endParaRPr>
          </a:p>
          <a:p>
            <a:endParaRPr lang="zh-TW" altLang="en-US" sz="3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擷取_2015_05_25_17_48_32_4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908720"/>
            <a:ext cx="9144000" cy="5118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擷取_2015_05_25_16_48_14_2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18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擷取_2015_05_25_16_34_20_20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5184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擷取_2015_05_25_16_34_59_67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0"/>
            <a:ext cx="9144000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989018" y="5013176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法律主提案量</a:t>
            </a:r>
            <a:endParaRPr lang="zh-TW" altLang="en-US" sz="3200" b="1" dirty="0">
              <a:solidFill>
                <a:srgbClr val="FF5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4776792" y="5292497"/>
            <a:ext cx="346761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法律全文主題案量</a:t>
            </a:r>
            <a:endParaRPr lang="zh-TW" altLang="en-US" sz="32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5" name="圖片 4" descr="擷取_2015_05_25_16_35_29_93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6632"/>
            <a:ext cx="9144000" cy="4698609"/>
          </a:xfrm>
          <a:prstGeom prst="rect">
            <a:avLst/>
          </a:prstGeom>
        </p:spPr>
      </p:pic>
      <p:sp>
        <p:nvSpPr>
          <p:cNvPr id="7" name="文字方塊 6"/>
          <p:cNvSpPr txBox="1"/>
          <p:nvPr/>
        </p:nvSpPr>
        <p:spPr>
          <a:xfrm>
            <a:off x="395536" y="6012577"/>
            <a:ext cx="469872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法律部分條文修正提案量</a:t>
            </a:r>
            <a:endParaRPr lang="zh-TW" altLang="en-US" sz="3200" b="1" dirty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95536" y="332656"/>
            <a:ext cx="7772400" cy="147002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報告題目</a:t>
            </a:r>
            <a:endParaRPr lang="zh-TW" altLang="en-US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1988840"/>
            <a:ext cx="7920880" cy="4032448"/>
          </a:xfrm>
        </p:spPr>
        <p:txBody>
          <a:bodyPr>
            <a:normAutofit/>
          </a:bodyPr>
          <a:lstStyle/>
          <a:p>
            <a:pPr lvl="0" algn="l"/>
            <a:r>
              <a:rPr lang="zh-TW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四、</a:t>
            </a:r>
            <a:r>
              <a:rPr lang="zh-TW" altLang="zh-TW" b="1" dirty="0" smtClean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委員會資深制</a:t>
            </a:r>
            <a:r>
              <a:rPr lang="zh-TW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向來被視為建立</a:t>
            </a:r>
            <a:r>
              <a:rPr lang="zh-TW" altLang="zh-TW" b="1" dirty="0" smtClean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專業問政</a:t>
            </a:r>
            <a:r>
              <a:rPr lang="zh-TW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的重要指標之一。請列出立法院第八屆第一至第六會期都參加相同委員會的委員名單，並分析這些</a:t>
            </a:r>
            <a:r>
              <a:rPr lang="zh-TW" altLang="zh-TW" b="1" dirty="0" smtClean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委員主提案與其參加委員會相關程度</a:t>
            </a:r>
            <a:r>
              <a:rPr lang="zh-TW" altLang="zh-TW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與觀察心得。（例如一至六會期皆參與教育文化委員會委員，其提案是否多半是交付教育文化委員會審議的相關法案）</a:t>
            </a: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擷取_2015_05_25_16_36_36_8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33" y="764704"/>
            <a:ext cx="893333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擷取_2015_05_25_16_36_49_41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05333" y="764704"/>
            <a:ext cx="8933334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擷取_2015_05_25_16_07_47_37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3356992"/>
          </a:xfrm>
          <a:prstGeom prst="rect">
            <a:avLst/>
          </a:prstGeom>
        </p:spPr>
      </p:pic>
      <p:pic>
        <p:nvPicPr>
          <p:cNvPr id="3" name="圖片 2" descr="擷取_2015_05_25_16_36_36_8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3429001"/>
            <a:ext cx="9144000" cy="3429000"/>
          </a:xfrm>
          <a:prstGeom prst="rect">
            <a:avLst/>
          </a:prstGeom>
        </p:spPr>
      </p:pic>
      <p:sp>
        <p:nvSpPr>
          <p:cNvPr id="4" name="文字方塊 3"/>
          <p:cNvSpPr txBox="1"/>
          <p:nvPr/>
        </p:nvSpPr>
        <p:spPr>
          <a:xfrm rot="20913835">
            <a:off x="6086537" y="3168876"/>
            <a:ext cx="197457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5000" b="1" dirty="0" smtClean="0">
                <a:solidFill>
                  <a:srgbClr val="00B0F0"/>
                </a:solidFill>
              </a:rPr>
              <a:t>？</a:t>
            </a:r>
            <a:endParaRPr lang="zh-TW" altLang="en-US" sz="15000" b="1" dirty="0">
              <a:solidFill>
                <a:srgbClr val="00B0F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323528" y="188640"/>
            <a:ext cx="2808312" cy="1470025"/>
          </a:xfrm>
        </p:spPr>
        <p:txBody>
          <a:bodyPr>
            <a:normAutofit/>
          </a:bodyPr>
          <a:lstStyle/>
          <a:p>
            <a:r>
              <a:rPr lang="en-US" altLang="zh-TW" sz="4800" b="1" dirty="0" smtClean="0">
                <a:solidFill>
                  <a:srgbClr val="00B050"/>
                </a:solidFill>
              </a:rPr>
              <a:t>Choice</a:t>
            </a:r>
            <a:r>
              <a:rPr lang="zh-TW" altLang="en-US" sz="4800" b="1" dirty="0" smtClean="0">
                <a:solidFill>
                  <a:srgbClr val="00B050"/>
                </a:solidFill>
              </a:rPr>
              <a:t> </a:t>
            </a:r>
            <a:r>
              <a:rPr lang="en-US" altLang="zh-TW" sz="4800" b="1" dirty="0" smtClean="0">
                <a:solidFill>
                  <a:srgbClr val="00B050"/>
                </a:solidFill>
              </a:rPr>
              <a:t>3</a:t>
            </a:r>
            <a:endParaRPr lang="zh-TW" altLang="en-US" sz="4800" b="1" dirty="0">
              <a:solidFill>
                <a:srgbClr val="00B050"/>
              </a:solidFill>
            </a:endParaRPr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79512" y="1628800"/>
            <a:ext cx="7776864" cy="3744416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立委專區 → 政績量化統計 </a:t>
            </a:r>
            <a:endParaRPr lang="en-US" altLang="zh-TW" b="1" dirty="0" smtClean="0">
              <a:solidFill>
                <a:srgbClr val="0070C0"/>
              </a:solidFill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→ 立委與委員會對決 </a:t>
            </a:r>
            <a:endParaRPr lang="en-US" altLang="zh-TW" b="1" dirty="0" smtClean="0">
              <a:solidFill>
                <a:srgbClr val="0070C0"/>
              </a:solidFill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→ 選擇立委進行分析 </a:t>
            </a:r>
            <a:endParaRPr lang="en-US" altLang="zh-TW" b="1" dirty="0" smtClean="0">
              <a:solidFill>
                <a:srgbClr val="0070C0"/>
              </a:solidFill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→ 各個會期法律主提案量 </a:t>
            </a:r>
            <a:r>
              <a:rPr lang="en-US" altLang="zh-TW" b="1" dirty="0" smtClean="0">
                <a:solidFill>
                  <a:srgbClr val="0070C0"/>
                </a:solidFill>
                <a:ea typeface="標楷體" pitchFamily="65" charset="-120"/>
              </a:rPr>
              <a:t>(</a:t>
            </a:r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 全文∕部分</a:t>
            </a:r>
            <a:r>
              <a:rPr lang="en-US" altLang="zh-TW" b="1" dirty="0" smtClean="0">
                <a:solidFill>
                  <a:srgbClr val="0070C0"/>
                </a:solidFill>
                <a:ea typeface="標楷體" pitchFamily="65" charset="-120"/>
              </a:rPr>
              <a:t>)</a:t>
            </a:r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 </a:t>
            </a:r>
            <a:endParaRPr lang="en-US" altLang="zh-TW" b="1" dirty="0" smtClean="0">
              <a:solidFill>
                <a:srgbClr val="0070C0"/>
              </a:solidFill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→ 點選法條 → 由什麼委員會進行審議</a:t>
            </a:r>
            <a:endParaRPr lang="en-US" altLang="zh-TW" b="1" dirty="0" smtClean="0">
              <a:solidFill>
                <a:srgbClr val="0070C0"/>
              </a:solidFill>
              <a:ea typeface="標楷體" pitchFamily="65" charset="-120"/>
            </a:endParaRPr>
          </a:p>
          <a:p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擷取_2015_05_25_17_48_32_4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764704"/>
            <a:ext cx="9144000" cy="511845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擷取_2015_05_25_16_48_14_24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51845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擷取_2015_05_25_16_47_02_74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476672"/>
            <a:ext cx="9144000" cy="554461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擷取_2015_05_25_16_50_59_38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5184576"/>
          </a:xfrm>
          <a:prstGeom prst="rect">
            <a:avLst/>
          </a:prstGeom>
        </p:spPr>
      </p:pic>
      <p:sp>
        <p:nvSpPr>
          <p:cNvPr id="3" name="文字方塊 2"/>
          <p:cNvSpPr txBox="1"/>
          <p:nvPr/>
        </p:nvSpPr>
        <p:spPr>
          <a:xfrm>
            <a:off x="5194131" y="116632"/>
            <a:ext cx="182614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FF5050"/>
                </a:solidFill>
                <a:latin typeface="標楷體" pitchFamily="65" charset="-120"/>
                <a:ea typeface="標楷體" pitchFamily="65" charset="-120"/>
              </a:rPr>
              <a:t>有分會期</a:t>
            </a:r>
            <a:endParaRPr lang="zh-TW" altLang="en-US" sz="3200" b="1" dirty="0">
              <a:solidFill>
                <a:srgbClr val="FF505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擷取_2015_05_25_16_51_25_20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48681"/>
            <a:ext cx="9143999" cy="557555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79512" y="2204864"/>
            <a:ext cx="6624736" cy="1470025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資料分析結果</a:t>
            </a:r>
            <a:endParaRPr lang="zh-TW" altLang="en-US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-252536" y="2492896"/>
            <a:ext cx="7772400" cy="1296144"/>
          </a:xfrm>
        </p:spPr>
        <p:txBody>
          <a:bodyPr>
            <a:noAutofit/>
          </a:bodyPr>
          <a:lstStyle/>
          <a:p>
            <a: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資料檢索方式</a:t>
            </a:r>
            <a:br>
              <a:rPr lang="zh-TW" altLang="en-US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</a:br>
            <a:endParaRPr lang="zh-TW" alt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13511999"/>
              </p:ext>
            </p:extLst>
          </p:nvPr>
        </p:nvGraphicFramePr>
        <p:xfrm>
          <a:off x="395536" y="1268759"/>
          <a:ext cx="8424936" cy="4120685"/>
        </p:xfrm>
        <a:graphic>
          <a:graphicData uri="http://schemas.openxmlformats.org/drawingml/2006/table">
            <a:tbl>
              <a:tblPr/>
              <a:tblGrid>
                <a:gridCol w="1656184"/>
                <a:gridCol w="1656184"/>
                <a:gridCol w="2232248"/>
                <a:gridCol w="2880320"/>
              </a:tblGrid>
              <a:tr h="1193853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內政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財政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司法及法制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教育及文化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97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40.36%</a:t>
                      </a:r>
                      <a:endParaRPr lang="en-US" altLang="zh-TW" sz="2400" b="1" i="0" u="none" strike="noStrike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25.51%</a:t>
                      </a:r>
                      <a:endParaRPr lang="en-US" altLang="zh-TW" sz="2400" b="1" i="0" u="none" strike="noStrike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56.42%</a:t>
                      </a:r>
                      <a:endParaRPr lang="en-US" altLang="zh-TW" sz="2400" b="1" i="0" u="none" strike="noStrike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24.49%</a:t>
                      </a:r>
                      <a:endParaRPr lang="en-US" altLang="zh-TW" sz="2400" b="1" i="0" u="none" strike="noStrike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00884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交通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經濟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外交及國防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2400" b="1" i="0" u="none" strike="noStrike" dirty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社會福利及衛生環境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62974"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b="1" i="0" u="none" strike="noStrike" dirty="0" smtClean="0">
                          <a:solidFill>
                            <a:schemeClr val="tx1"/>
                          </a:solidFill>
                          <a:latin typeface="+mn-lt"/>
                          <a:ea typeface="標楷體" pitchFamily="65" charset="-120"/>
                        </a:rPr>
                        <a:t>34.34%</a:t>
                      </a:r>
                      <a:endParaRPr lang="en-US" altLang="zh-TW" sz="2400" b="1" i="0" u="none" strike="noStrike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20.47%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b="1" i="0" u="none" strike="noStrike" dirty="0" smtClean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24.49%</a:t>
                      </a:r>
                      <a:endParaRPr lang="en-US" altLang="zh-TW" sz="2400" b="1" i="0" u="none" strike="noStrike" dirty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2400" b="1" i="0" u="none" strike="noStrike" dirty="0" smtClean="0">
                          <a:solidFill>
                            <a:srgbClr val="00B050"/>
                          </a:solidFill>
                          <a:latin typeface="+mn-lt"/>
                          <a:ea typeface="標楷體" pitchFamily="65" charset="-120"/>
                        </a:rPr>
                        <a:t>73.21%</a:t>
                      </a:r>
                      <a:endParaRPr lang="en-US" altLang="zh-TW" sz="2400" b="1" i="0" u="none" strike="noStrike" dirty="0">
                        <a:solidFill>
                          <a:srgbClr val="00B05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6228184" y="5733256"/>
            <a:ext cx="25202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800" b="1" dirty="0" smtClean="0">
                <a:solidFill>
                  <a:srgbClr val="0070C0"/>
                </a:solidFill>
                <a:ea typeface="標楷體" pitchFamily="65" charset="-120"/>
              </a:rPr>
              <a:t>平均：</a:t>
            </a:r>
            <a:r>
              <a:rPr lang="en-US" altLang="zh-TW" sz="2800" b="1" dirty="0" smtClean="0">
                <a:solidFill>
                  <a:srgbClr val="0070C0"/>
                </a:solidFill>
                <a:ea typeface="標楷體" pitchFamily="65" charset="-120"/>
              </a:rPr>
              <a:t>37.41%</a:t>
            </a:r>
            <a:endParaRPr lang="zh-TW" altLang="en-US" sz="2800" b="1" dirty="0">
              <a:solidFill>
                <a:srgbClr val="0070C0"/>
              </a:solidFill>
              <a:ea typeface="標楷體" pitchFamily="65" charset="-120"/>
            </a:endParaRPr>
          </a:p>
        </p:txBody>
      </p:sp>
      <p:sp>
        <p:nvSpPr>
          <p:cNvPr id="4" name="文字方塊 3"/>
          <p:cNvSpPr txBox="1"/>
          <p:nvPr/>
        </p:nvSpPr>
        <p:spPr>
          <a:xfrm>
            <a:off x="323528" y="260648"/>
            <a:ext cx="734481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4000" b="1" dirty="0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與委員會相關主</a:t>
            </a:r>
            <a:r>
              <a:rPr lang="zh-TW" altLang="en-US" sz="4000" b="1" smtClean="0">
                <a:solidFill>
                  <a:srgbClr val="0070C0"/>
                </a:solidFill>
                <a:latin typeface="標楷體" pitchFamily="65" charset="-120"/>
                <a:ea typeface="標楷體" pitchFamily="65" charset="-120"/>
              </a:rPr>
              <a:t>提案比例</a:t>
            </a:r>
            <a:endParaRPr lang="zh-TW" altLang="en-US" sz="4000" b="1" dirty="0" smtClean="0">
              <a:solidFill>
                <a:srgbClr val="0070C0"/>
              </a:solidFill>
              <a:latin typeface="標楷體" pitchFamily="65" charset="-120"/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1520" y="179929"/>
            <a:ext cx="53285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社會福利及衛生環境委員會</a:t>
            </a:r>
            <a:endParaRPr lang="zh-TW" altLang="en-US" sz="32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436096" y="179929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zh-TW" altLang="en-US" sz="3200" b="1" dirty="0" smtClean="0">
                <a:solidFill>
                  <a:srgbClr val="00B050"/>
                </a:solidFill>
                <a:ea typeface="標楷體" pitchFamily="65" charset="-120"/>
              </a:rPr>
              <a:t>平均： </a:t>
            </a:r>
            <a:r>
              <a:rPr lang="en-US" altLang="zh-TW" sz="3200" b="1" dirty="0" smtClean="0">
                <a:solidFill>
                  <a:srgbClr val="00B050"/>
                </a:solidFill>
                <a:ea typeface="標楷體" pitchFamily="65" charset="-120"/>
              </a:rPr>
              <a:t>73.21%</a:t>
            </a:r>
            <a:endParaRPr lang="en-US" altLang="zh-TW" sz="3200" b="1" dirty="0">
              <a:solidFill>
                <a:srgbClr val="00B050"/>
              </a:solidFill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4421244"/>
              </p:ext>
            </p:extLst>
          </p:nvPr>
        </p:nvGraphicFramePr>
        <p:xfrm>
          <a:off x="323528" y="908720"/>
          <a:ext cx="8568000" cy="2880000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2520000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</a:tblGrid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徐少萍 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鄭汝芬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蔡錦隆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王育敏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江惠貞</a:t>
                      </a:r>
                      <a:endParaRPr lang="zh-TW" altLang="en-US" sz="1600" b="1" i="0" u="none" strike="noStrike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吳育仁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楊玉欣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法律主提案數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27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35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38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75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139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50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36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與社會福利與衛生環境委員會相關主提案數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20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32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30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60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90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33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26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latin typeface="+mn-lt"/>
                          <a:ea typeface="標楷體" pitchFamily="65" charset="-120"/>
                        </a:rPr>
                        <a:t>與社會福利與衛生環境委員會相關主提案比例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74.07%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91.43%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78.95%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80.00%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64.75%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66.00%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72.22%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</a:tr>
            </a:tbl>
          </a:graphicData>
        </a:graphic>
      </p:graphicFrame>
      <p:graphicFrame>
        <p:nvGraphicFramePr>
          <p:cNvPr id="6" name="表格 5"/>
          <p:cNvGraphicFramePr>
            <a:graphicFrameLocks noGrp="1"/>
          </p:cNvGraphicFramePr>
          <p:nvPr/>
        </p:nvGraphicFramePr>
        <p:xfrm>
          <a:off x="323528" y="3789040"/>
          <a:ext cx="7704000" cy="2880000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2520000"/>
                <a:gridCol w="864000"/>
                <a:gridCol w="864000"/>
                <a:gridCol w="864000"/>
                <a:gridCol w="864000"/>
                <a:gridCol w="864000"/>
                <a:gridCol w="864000"/>
              </a:tblGrid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蘇清泉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劉建國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田秋堇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陳節如 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楊曜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趙天麟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法律主提案數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38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99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44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24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23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44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與社會福利與衛生環境委員會相關主提案數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32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81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32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15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12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29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latin typeface="+mn-lt"/>
                          <a:ea typeface="標楷體" pitchFamily="65" charset="-120"/>
                        </a:rPr>
                        <a:t>與社會福利與衛生環境委員會相關主提案比例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84.21%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81.82%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72.73%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62.50%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52.17%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65.91%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8950975"/>
              </p:ext>
            </p:extLst>
          </p:nvPr>
        </p:nvGraphicFramePr>
        <p:xfrm>
          <a:off x="251520" y="909040"/>
          <a:ext cx="8568000" cy="2880000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2520000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</a:tblGrid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 smtClean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徐少萍</a:t>
                      </a:r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 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鄭汝芬 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 smtClean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蔡錦隆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 smtClean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王育敏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江惠貞 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吳育仁 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 smtClean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楊玉欣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法律全文總提案數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8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16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14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8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25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34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25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與社會福利與衛生環境委員會相關之全文提案數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7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14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11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6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24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21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16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latin typeface="+mn-lt"/>
                          <a:ea typeface="標楷體" pitchFamily="65" charset="-120"/>
                        </a:rPr>
                        <a:t>與社會福利與衛生環境委員會相關之全文提案數比例</a:t>
                      </a:r>
                      <a:endParaRPr lang="zh-TW" altLang="en-US" sz="1600" b="1" i="0" u="none" strike="noStrike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87.50%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87.50%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78.57%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75.00%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96.00%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61.76%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64.00%</a:t>
                      </a:r>
                      <a:endParaRPr lang="en-US" altLang="zh-TW" sz="1600" b="1" i="0" u="none" strike="noStrike" dirty="0">
                        <a:solidFill>
                          <a:schemeClr val="tx1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</a:tr>
            </a:tbl>
          </a:graphicData>
        </a:graphic>
      </p:graphicFrame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81563337"/>
              </p:ext>
            </p:extLst>
          </p:nvPr>
        </p:nvGraphicFramePr>
        <p:xfrm>
          <a:off x="251520" y="3789360"/>
          <a:ext cx="7704000" cy="2880000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2520000"/>
                <a:gridCol w="864000"/>
                <a:gridCol w="864000"/>
                <a:gridCol w="864000"/>
                <a:gridCol w="864000"/>
                <a:gridCol w="864000"/>
                <a:gridCol w="864000"/>
              </a:tblGrid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 smtClean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蘇清泉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 smtClean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劉建國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田秋</a:t>
                      </a:r>
                      <a:r>
                        <a:rPr lang="zh-TW" altLang="en-US" sz="1600" b="1" u="none" strike="noStrike" dirty="0" smtClean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堇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陳節如 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楊</a:t>
                      </a:r>
                      <a:r>
                        <a:rPr lang="zh-TW" altLang="en-US" sz="1600" b="1" u="none" strike="noStrike" dirty="0" smtClean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曜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 smtClean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趙天麟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法律全文總提案數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26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26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35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7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20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7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與社會福利與衛生環境委員會相關之全文提案數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22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16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32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5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4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latin typeface="+mn-lt"/>
                          <a:ea typeface="標楷體" pitchFamily="65" charset="-120"/>
                        </a:rPr>
                        <a:t>與社會福利與衛生環境委員會相關之全文提案數比例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84.62%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61.54%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91.43%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71.43%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50.00%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57.14%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</a:tr>
            </a:tbl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395536" y="188640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法律全文提案</a:t>
            </a:r>
            <a:endParaRPr lang="zh-TW" altLang="en-US" sz="32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方塊 2"/>
          <p:cNvSpPr txBox="1"/>
          <p:nvPr/>
        </p:nvSpPr>
        <p:spPr>
          <a:xfrm>
            <a:off x="395536" y="188640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法律部分條文修正提案</a:t>
            </a:r>
            <a:endParaRPr lang="zh-TW" altLang="en-US" sz="32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4" name="表格 3"/>
          <p:cNvGraphicFramePr>
            <a:graphicFrameLocks noGrp="1"/>
          </p:cNvGraphicFramePr>
          <p:nvPr/>
        </p:nvGraphicFramePr>
        <p:xfrm>
          <a:off x="179512" y="908720"/>
          <a:ext cx="8712000" cy="2880000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2664000"/>
                <a:gridCol w="864000"/>
                <a:gridCol w="864000"/>
                <a:gridCol w="864000"/>
                <a:gridCol w="864000"/>
                <a:gridCol w="864000"/>
                <a:gridCol w="864000"/>
                <a:gridCol w="864000"/>
              </a:tblGrid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徐少萍 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鄭汝芬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蔡錦隆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王育敏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江惠貞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吳育仁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楊玉欣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部分條文修正提案數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19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19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24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67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114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16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11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與社會福利與衛生環境委員會相關之部分條文修正提案數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13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18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14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54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66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12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latin typeface="+mn-lt"/>
                          <a:ea typeface="標楷體" pitchFamily="65" charset="-120"/>
                        </a:rPr>
                        <a:t>與社會福利與衛生環境委員會相關之部分條文修正提案比例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68.42%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94.74%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58.33%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80.60%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57.89%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75.00%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90.91%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569" marR="6569" marT="6569" marB="0" anchor="ctr"/>
                </a:tc>
              </a:tr>
            </a:tbl>
          </a:graphicData>
        </a:graphic>
      </p:graphicFrame>
      <p:graphicFrame>
        <p:nvGraphicFramePr>
          <p:cNvPr id="5" name="表格 4"/>
          <p:cNvGraphicFramePr>
            <a:graphicFrameLocks noGrp="1"/>
          </p:cNvGraphicFramePr>
          <p:nvPr/>
        </p:nvGraphicFramePr>
        <p:xfrm>
          <a:off x="179512" y="3789040"/>
          <a:ext cx="7848000" cy="2880000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2664000"/>
                <a:gridCol w="864000"/>
                <a:gridCol w="864000"/>
                <a:gridCol w="864000"/>
                <a:gridCol w="864000"/>
                <a:gridCol w="864000"/>
                <a:gridCol w="864000"/>
              </a:tblGrid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蘇清泉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劉建國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田秋堇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陳節如 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楊曜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趙天麟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部分條文修正提案數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12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73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9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17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3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37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與社會福利與衛生環境委員會相關之部分條文修正提案數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65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2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25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latin typeface="+mn-lt"/>
                          <a:ea typeface="標楷體" pitchFamily="65" charset="-120"/>
                        </a:rPr>
                        <a:t>與社會福利與衛生環境委員會相關之部分條文修正提案比例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83.33%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89.04%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0.00%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58.82%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66.67%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67.57%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7088" marR="7088" marT="7088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07504" y="692696"/>
            <a:ext cx="403244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"/>
            <a:r>
              <a:rPr lang="zh-TW" altLang="en-US" sz="3200" b="1" dirty="0" smtClean="0">
                <a:solidFill>
                  <a:srgbClr val="00B050"/>
                </a:solidFill>
                <a:ea typeface="標楷體" pitchFamily="65" charset="-120"/>
              </a:rPr>
              <a:t>外交及國防委員會</a:t>
            </a:r>
            <a:endParaRPr lang="zh-TW" altLang="en-US" sz="3200" b="1" dirty="0">
              <a:solidFill>
                <a:srgbClr val="00B050"/>
              </a:solidFill>
              <a:ea typeface="標楷體" pitchFamily="65" charset="-120"/>
            </a:endParaRPr>
          </a:p>
        </p:txBody>
      </p:sp>
      <p:sp>
        <p:nvSpPr>
          <p:cNvPr id="3" name="文字方塊 2"/>
          <p:cNvSpPr txBox="1"/>
          <p:nvPr/>
        </p:nvSpPr>
        <p:spPr>
          <a:xfrm>
            <a:off x="5176321" y="692696"/>
            <a:ext cx="275107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00B050"/>
                </a:solidFill>
                <a:ea typeface="標楷體" pitchFamily="65" charset="-120"/>
              </a:rPr>
              <a:t>平均：</a:t>
            </a:r>
            <a:r>
              <a:rPr lang="en-US" altLang="zh-TW" sz="3200" b="1" dirty="0" smtClean="0">
                <a:solidFill>
                  <a:srgbClr val="00B050"/>
                </a:solidFill>
                <a:ea typeface="標楷體" pitchFamily="65" charset="-120"/>
              </a:rPr>
              <a:t> 24.49%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49831455"/>
              </p:ext>
            </p:extLst>
          </p:nvPr>
        </p:nvGraphicFramePr>
        <p:xfrm>
          <a:off x="251520" y="2060848"/>
          <a:ext cx="8603744" cy="2880000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2267744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720000"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王金平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林郁方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馬文君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陳鎮湘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詹凱臣</a:t>
                      </a:r>
                      <a:endParaRPr lang="zh-TW" altLang="en-US" sz="1600" b="1" i="0" u="none" strike="noStrike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蕭美琴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陳唐山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蔡煌瑯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法律主提案數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8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33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42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4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10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與外交及國防委員會相關主提案數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4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3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16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latin typeface="+mn-lt"/>
                          <a:ea typeface="標楷體" pitchFamily="65" charset="-120"/>
                        </a:rPr>
                        <a:t>與外交及國防委員會相關主提案佔主提案比率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0.00%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50.00%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9.09%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100.00%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0.00%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38.10%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0.00%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0.00%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82230147"/>
              </p:ext>
            </p:extLst>
          </p:nvPr>
        </p:nvGraphicFramePr>
        <p:xfrm>
          <a:off x="251520" y="2132856"/>
          <a:ext cx="8639272" cy="2880000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2303272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720000">
                <a:tc>
                  <a:txBody>
                    <a:bodyPr/>
                    <a:lstStyle/>
                    <a:p>
                      <a:pPr algn="l" fontAlgn="b"/>
                      <a:endParaRPr lang="zh-TW" altLang="en-US" sz="1600" b="1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b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王金平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林郁方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馬文君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陳鎮湘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詹凱臣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蕭美琴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陳唐山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蔡煌瑯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法律全文總提案數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3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與外交及國防委員會相關之全文提案數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latin typeface="+mn-lt"/>
                          <a:ea typeface="標楷體" pitchFamily="65" charset="-120"/>
                        </a:rPr>
                        <a:t>與外交及國防委員會相關之全文提案數比例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0%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0.00%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100.00%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100.00%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0.00%</a:t>
                      </a:r>
                      <a:endParaRPr lang="en-US" altLang="zh-TW" sz="1600" b="1" i="0" u="none" strike="noStrike" dirty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0.00%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0.00%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0.00%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</a:tr>
            </a:tbl>
          </a:graphicData>
        </a:graphic>
      </p:graphicFrame>
      <p:sp>
        <p:nvSpPr>
          <p:cNvPr id="6" name="文字方塊 5"/>
          <p:cNvSpPr txBox="1"/>
          <p:nvPr/>
        </p:nvSpPr>
        <p:spPr>
          <a:xfrm>
            <a:off x="395536" y="755993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法律全文提案</a:t>
            </a:r>
            <a:endParaRPr lang="zh-TW" altLang="en-US" sz="32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1520" y="68398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法律部分條文修正提案</a:t>
            </a:r>
            <a:endParaRPr lang="zh-TW" altLang="en-US" sz="32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00567" y="2060848"/>
          <a:ext cx="8591913" cy="2880000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2255913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王金平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林郁方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馬文君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陳鎮湘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詹凱臣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蕭美琴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陳唐山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蔡煌瑯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部分條文修正提案數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8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32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39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3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10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與外交及國防委員會相關之部分條文修正提案數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4</a:t>
                      </a:r>
                      <a:endParaRPr lang="en-US" altLang="zh-TW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2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16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0</a:t>
                      </a:r>
                      <a:endParaRPr lang="en-US" altLang="zh-TW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>
                          <a:latin typeface="+mn-lt"/>
                          <a:ea typeface="標楷體" pitchFamily="65" charset="-120"/>
                        </a:rPr>
                        <a:t>與外交及國防委員會相關之部分條文修正提案比例</a:t>
                      </a:r>
                      <a:endParaRPr lang="zh-TW" altLang="en-US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0.00%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50.00%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6.25%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0.00%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>
                          <a:latin typeface="+mn-lt"/>
                          <a:ea typeface="標楷體" pitchFamily="65" charset="-120"/>
                        </a:rPr>
                        <a:t>0.00%</a:t>
                      </a:r>
                      <a:endParaRPr lang="en-US" altLang="zh-TW" sz="1600" b="1" i="0" u="none" strike="noStrike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41.03%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0.00%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u="none" strike="noStrike" dirty="0">
                          <a:latin typeface="+mn-lt"/>
                          <a:ea typeface="標楷體" pitchFamily="65" charset="-120"/>
                        </a:rPr>
                        <a:t>0.00%</a:t>
                      </a:r>
                      <a:endParaRPr lang="en-US" altLang="zh-TW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6120" marR="6120" marT="612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5478256"/>
              </p:ext>
            </p:extLst>
          </p:nvPr>
        </p:nvGraphicFramePr>
        <p:xfrm>
          <a:off x="251520" y="2061168"/>
          <a:ext cx="8676000" cy="2880000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1872000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</a:tblGrid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丁守中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黃昭順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楊瓊瓔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廖國棟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李慶華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黃偉哲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蘇震清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陳明文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林岱樺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法律主提案數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與經濟委員會相關主提案數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latin typeface="+mn-lt"/>
                          <a:ea typeface="標楷體" pitchFamily="65" charset="-120"/>
                        </a:rPr>
                        <a:t>與經濟委員會相關主提案佔主提案比率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20.63%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17.02%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12.50%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20.83%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20.83%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15.38%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50.00%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25.00%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23.08%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4" name="文字方塊 3"/>
          <p:cNvSpPr txBox="1"/>
          <p:nvPr/>
        </p:nvSpPr>
        <p:spPr>
          <a:xfrm>
            <a:off x="539552" y="620688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經濟委員會</a:t>
            </a:r>
            <a:endParaRPr lang="zh-TW" altLang="en-US" sz="32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" name="文字方塊 4"/>
          <p:cNvSpPr txBox="1"/>
          <p:nvPr/>
        </p:nvSpPr>
        <p:spPr>
          <a:xfrm>
            <a:off x="4989278" y="620688"/>
            <a:ext cx="2658100" cy="8617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smtClean="0">
                <a:solidFill>
                  <a:srgbClr val="00B050"/>
                </a:solidFill>
                <a:ea typeface="標楷體" pitchFamily="65" charset="-120"/>
              </a:rPr>
              <a:t>平均：</a:t>
            </a:r>
            <a:r>
              <a:rPr lang="en-US" altLang="zh-TW" sz="3200" b="1" smtClean="0">
                <a:solidFill>
                  <a:srgbClr val="00B050"/>
                </a:solidFill>
                <a:ea typeface="標楷體" pitchFamily="65" charset="-120"/>
              </a:rPr>
              <a:t>20.47%</a:t>
            </a:r>
            <a:endParaRPr lang="en-US" altLang="zh-TW" sz="3200" b="1" dirty="0" smtClean="0">
              <a:solidFill>
                <a:srgbClr val="00B050"/>
              </a:solidFill>
              <a:ea typeface="標楷體" pitchFamily="65" charset="-120"/>
            </a:endParaRPr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251520" y="467961"/>
            <a:ext cx="26468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法律全文提案</a:t>
            </a:r>
            <a:endParaRPr lang="zh-TW" altLang="en-US" sz="32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4228052"/>
              </p:ext>
            </p:extLst>
          </p:nvPr>
        </p:nvGraphicFramePr>
        <p:xfrm>
          <a:off x="107504" y="1773136"/>
          <a:ext cx="8964000" cy="2880000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1836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  <a:gridCol w="792000"/>
              </a:tblGrid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丁守中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>
                          <a:solidFill>
                            <a:srgbClr val="FF0000"/>
                          </a:solidFill>
                          <a:latin typeface="+mn-lt"/>
                          <a:ea typeface="標楷體" pitchFamily="65" charset="-120"/>
                        </a:rPr>
                        <a:t>黃昭順</a:t>
                      </a:r>
                      <a:endParaRPr lang="zh-TW" altLang="en-US" sz="1600" b="1" i="0" u="none" strike="noStrike" dirty="0">
                        <a:solidFill>
                          <a:srgbClr val="FF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楊瓊瓔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廖國棟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李慶華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黃偉哲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蘇震清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陳明文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林岱樺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法律全文總提案數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與經濟委員會相關之全文提案數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latin typeface="+mn-lt"/>
                          <a:ea typeface="標楷體" pitchFamily="65" charset="-120"/>
                        </a:rPr>
                        <a:t>與經濟委員會相關之全文提案數比例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16.67%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37.50%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0.00%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25.00%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FF0000"/>
                          </a:solidFill>
                          <a:latin typeface="+mn-lt"/>
                        </a:rPr>
                        <a:t>100.00%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79512" y="683985"/>
            <a:ext cx="428835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3200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法律部分條文修正提案</a:t>
            </a:r>
            <a:endParaRPr lang="zh-TW" altLang="en-US" sz="3200" b="1" dirty="0">
              <a:solidFill>
                <a:srgbClr val="00B050"/>
              </a:solidFill>
              <a:latin typeface="標楷體" pitchFamily="65" charset="-120"/>
              <a:ea typeface="標楷體" pitchFamily="65" charset="-120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/>
        </p:nvGraphicFramePr>
        <p:xfrm>
          <a:off x="35496" y="2204864"/>
          <a:ext cx="9059912" cy="2880000"/>
        </p:xfrm>
        <a:graphic>
          <a:graphicData uri="http://schemas.openxmlformats.org/drawingml/2006/table">
            <a:tbl>
              <a:tblPr lastRow="1">
                <a:tableStyleId>{5C22544A-7EE6-4342-B048-85BDC9FD1C3A}</a:tableStyleId>
              </a:tblPr>
              <a:tblGrid>
                <a:gridCol w="2255912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  <a:gridCol w="756000"/>
              </a:tblGrid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　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丁守中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黃昭順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 dirty="0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楊瓊瓔</a:t>
                      </a:r>
                      <a:endParaRPr lang="zh-TW" altLang="en-US" sz="1600" b="1" i="0" u="none" strike="noStrike" dirty="0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廖國棟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李慶華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黃偉哲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蘇震清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陳明文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林岱樺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部分條文修正提案數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39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25</a:t>
                      </a:r>
                    </a:p>
                  </a:txBody>
                  <a:tcPr marL="9525" marR="9525" marT="9525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>
                          <a:solidFill>
                            <a:srgbClr val="002060"/>
                          </a:solidFill>
                          <a:latin typeface="+mn-lt"/>
                          <a:ea typeface="標楷體" pitchFamily="65" charset="-120"/>
                        </a:rPr>
                        <a:t>與經濟委員會相關之部分條文修正提案數</a:t>
                      </a:r>
                      <a:endParaRPr lang="zh-TW" altLang="en-US" sz="1600" b="1" i="0" u="none" strike="noStrike">
                        <a:solidFill>
                          <a:srgbClr val="00206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rgbClr val="002060"/>
                          </a:solidFill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>
                          <a:solidFill>
                            <a:srgbClr val="002060"/>
                          </a:solidFill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/>
                </a:tc>
              </a:tr>
              <a:tr h="720000">
                <a:tc>
                  <a:txBody>
                    <a:bodyPr/>
                    <a:lstStyle/>
                    <a:p>
                      <a:pPr algn="l" fontAlgn="b"/>
                      <a:r>
                        <a:rPr lang="zh-TW" altLang="en-US" sz="1600" b="1" u="none" strike="noStrike" dirty="0">
                          <a:latin typeface="+mn-lt"/>
                          <a:ea typeface="標楷體" pitchFamily="65" charset="-120"/>
                        </a:rPr>
                        <a:t>與經濟委員會相關之部分條文修正提案比例</a:t>
                      </a:r>
                      <a:endParaRPr lang="zh-TW" altLang="en-US" sz="1600" b="1" i="0" u="none" strike="noStrike" dirty="0">
                        <a:solidFill>
                          <a:srgbClr val="000000"/>
                        </a:solidFill>
                        <a:latin typeface="+mn-lt"/>
                        <a:ea typeface="標楷體" pitchFamily="65" charset="-120"/>
                      </a:endParaRPr>
                    </a:p>
                  </a:txBody>
                  <a:tcPr marL="5729" marR="5729" marT="5729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21.05%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12.82%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13.33%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25.00%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20.83%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17.39%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50.00%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25.00%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altLang="zh-TW" sz="1600" b="1" i="0" u="none" strike="noStrike" dirty="0">
                          <a:solidFill>
                            <a:schemeClr val="bg1"/>
                          </a:solidFill>
                          <a:latin typeface="+mn-lt"/>
                        </a:rPr>
                        <a:t>20.00%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539552" y="476672"/>
            <a:ext cx="7772400" cy="1470025"/>
          </a:xfrm>
        </p:spPr>
        <p:txBody>
          <a:bodyPr>
            <a:noAutofit/>
          </a:bodyPr>
          <a:lstStyle/>
          <a:p>
            <a:r>
              <a:rPr lang="en-US" altLang="zh-TW" sz="4800" b="1" dirty="0" smtClean="0">
                <a:solidFill>
                  <a:srgbClr val="00B050"/>
                </a:solidFill>
              </a:rPr>
              <a:t>Choice 1</a:t>
            </a:r>
            <a:r>
              <a:rPr lang="en-US" altLang="zh-TW" sz="4800" b="1" dirty="0" smtClean="0">
                <a:solidFill>
                  <a:srgbClr val="0070C0"/>
                </a:solidFill>
              </a:rPr>
              <a:t/>
            </a:r>
            <a:br>
              <a:rPr lang="en-US" altLang="zh-TW" sz="4800" b="1" dirty="0" smtClean="0">
                <a:solidFill>
                  <a:srgbClr val="0070C0"/>
                </a:solidFill>
              </a:rPr>
            </a:br>
            <a:endParaRPr lang="zh-TW" altLang="en-US" sz="48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755576" y="2060848"/>
            <a:ext cx="7560840" cy="3001888"/>
          </a:xfrm>
        </p:spPr>
        <p:txBody>
          <a:bodyPr>
            <a:normAutofit/>
          </a:bodyPr>
          <a:lstStyle/>
          <a:p>
            <a:pPr algn="l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立委專區 → 選擇立委 → 搜尋特定立委</a:t>
            </a:r>
            <a:endParaRPr lang="en-US" altLang="zh-TW" b="1" dirty="0" smtClean="0">
              <a:solidFill>
                <a:srgbClr val="0070C0"/>
              </a:solidFill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→ 提案表現 → 第</a:t>
            </a:r>
            <a:r>
              <a:rPr lang="en-US" altLang="zh-TW" b="1" dirty="0" smtClean="0">
                <a:solidFill>
                  <a:srgbClr val="0070C0"/>
                </a:solidFill>
                <a:ea typeface="標楷體" pitchFamily="65" charset="-120"/>
              </a:rPr>
              <a:t>8</a:t>
            </a:r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屆所有會期提案量</a:t>
            </a:r>
            <a:endParaRPr lang="en-US" altLang="zh-TW" b="1" dirty="0" smtClean="0">
              <a:solidFill>
                <a:srgbClr val="0070C0"/>
              </a:solidFill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→ 全文∕部分 → 點選法條</a:t>
            </a:r>
            <a:endParaRPr lang="en-US" altLang="zh-TW" b="1" dirty="0" smtClean="0">
              <a:solidFill>
                <a:srgbClr val="0070C0"/>
              </a:solidFill>
              <a:ea typeface="標楷體" pitchFamily="65" charset="-120"/>
            </a:endParaRPr>
          </a:p>
          <a:p>
            <a:pPr algn="l"/>
            <a:r>
              <a:rPr lang="zh-TW" altLang="en-US" b="1" dirty="0" smtClean="0">
                <a:solidFill>
                  <a:srgbClr val="0070C0"/>
                </a:solidFill>
                <a:ea typeface="標楷體" pitchFamily="65" charset="-120"/>
              </a:rPr>
              <a:t>→ 由什麼委員會進行審議</a:t>
            </a:r>
            <a:endParaRPr lang="en-US" altLang="zh-TW" b="1" dirty="0" smtClean="0">
              <a:solidFill>
                <a:srgbClr val="0070C0"/>
              </a:solidFill>
              <a:ea typeface="標楷體" pitchFamily="65" charset="-120"/>
            </a:endParaRPr>
          </a:p>
          <a:p>
            <a:pPr algn="l"/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2204864"/>
            <a:ext cx="6228184" cy="1143000"/>
          </a:xfrm>
        </p:spPr>
        <p:txBody>
          <a:bodyPr/>
          <a:lstStyle/>
          <a:p>
            <a:r>
              <a:rPr lang="zh-TW" altLang="zh-TW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質詢</a:t>
            </a:r>
            <a:r>
              <a:rPr lang="en-US" altLang="zh-TW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/</a:t>
            </a:r>
            <a:r>
              <a:rPr lang="zh-TW" altLang="zh-TW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答辯</a:t>
            </a:r>
            <a:r>
              <a:rPr lang="en-US" altLang="zh-TW" b="1" dirty="0" smtClean="0">
                <a:solidFill>
                  <a:srgbClr val="00B050"/>
                </a:solidFill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b="1" dirty="0" smtClean="0">
                <a:solidFill>
                  <a:srgbClr val="00B050"/>
                </a:solidFill>
                <a:latin typeface="Aharoni" pitchFamily="2" charset="-79"/>
                <a:ea typeface="標楷體" pitchFamily="65" charset="-120"/>
                <a:cs typeface="Aharoni" pitchFamily="2" charset="-79"/>
              </a:rPr>
              <a:t> </a:t>
            </a:r>
            <a:r>
              <a:rPr lang="en-US" altLang="zh-TW" b="1" dirty="0" smtClean="0">
                <a:solidFill>
                  <a:srgbClr val="00B050"/>
                </a:solidFill>
                <a:latin typeface="Arial Black" pitchFamily="34" charset="0"/>
                <a:ea typeface="Gungsuh" pitchFamily="18" charset="-127"/>
                <a:cs typeface="Aharoni" pitchFamily="2" charset="-79"/>
              </a:rPr>
              <a:t>Q&amp;A</a:t>
            </a:r>
            <a:endParaRPr lang="zh-TW" altLang="en-US" b="1" dirty="0">
              <a:solidFill>
                <a:srgbClr val="00B050"/>
              </a:solidFill>
              <a:latin typeface="Arial Black" pitchFamily="34" charset="0"/>
              <a:ea typeface="Gungsuh" pitchFamily="18" charset="-127"/>
              <a:cs typeface="Aharoni" pitchFamily="2" charset="-79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擷取_2015_05_25_17_48_05_58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124744"/>
            <a:ext cx="8964487" cy="439248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片 2" descr="擷取_2015_05_25_17_48_32_40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61662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擷取_2015_05_25_15_57_51_27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836712"/>
            <a:ext cx="9144000" cy="482453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擷取_2015_05_25_16_22_16_30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20688"/>
            <a:ext cx="9144000" cy="5400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片 1" descr="擷取_2015_05_25_16_22_34_6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692696"/>
            <a:ext cx="9144000" cy="532859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314</TotalTime>
  <Words>1164</Words>
  <Application>Microsoft Office PowerPoint</Application>
  <PresentationFormat>如螢幕大小 (4:3)</PresentationFormat>
  <Paragraphs>472</Paragraphs>
  <Slides>40</Slides>
  <Notes>1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40</vt:i4>
      </vt:variant>
    </vt:vector>
  </HeadingPairs>
  <TitlesOfParts>
    <vt:vector size="48" baseType="lpstr">
      <vt:lpstr>Gungsuh</vt:lpstr>
      <vt:lpstr>新細明體</vt:lpstr>
      <vt:lpstr>標楷體</vt:lpstr>
      <vt:lpstr>Aharoni</vt:lpstr>
      <vt:lpstr>Arial</vt:lpstr>
      <vt:lpstr>Arial Black</vt:lpstr>
      <vt:lpstr>Calibri</vt:lpstr>
      <vt:lpstr>Office 佈景主題</vt:lpstr>
      <vt:lpstr>行政資訊管理   第四組</vt:lpstr>
      <vt:lpstr>報告題目</vt:lpstr>
      <vt:lpstr>資料檢索方式 </vt:lpstr>
      <vt:lpstr>Choice 1 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Choice 2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Choice 3</vt:lpstr>
      <vt:lpstr>PowerPoint 簡報</vt:lpstr>
      <vt:lpstr>PowerPoint 簡報</vt:lpstr>
      <vt:lpstr>PowerPoint 簡報</vt:lpstr>
      <vt:lpstr>PowerPoint 簡報</vt:lpstr>
      <vt:lpstr>PowerPoint 簡報</vt:lpstr>
      <vt:lpstr>資料分析結果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質詢/答辯  Q&amp;A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投影片 1</dc:title>
  <dc:creator>Cara</dc:creator>
  <cp:lastModifiedBy>ASUS NB</cp:lastModifiedBy>
  <cp:revision>61</cp:revision>
  <dcterms:created xsi:type="dcterms:W3CDTF">2015-05-25T07:51:27Z</dcterms:created>
  <dcterms:modified xsi:type="dcterms:W3CDTF">2015-05-26T03:37:45Z</dcterms:modified>
</cp:coreProperties>
</file>