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3" r:id="rId8"/>
    <p:sldId id="261" r:id="rId9"/>
    <p:sldId id="266" r:id="rId10"/>
    <p:sldId id="268" r:id="rId11"/>
    <p:sldId id="269" r:id="rId12"/>
    <p:sldId id="270" r:id="rId13"/>
    <p:sldId id="271" r:id="rId14"/>
    <p:sldId id="272" r:id="rId15"/>
    <p:sldId id="273" r:id="rId16"/>
    <p:sldId id="267" r:id="rId17"/>
    <p:sldId id="262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9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接點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橢圓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橢圓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橢圓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0FCF766-319A-48C9-8764-C90C2C4C61F0}" type="datetimeFigureOut">
              <a:rPr lang="zh-TW" altLang="en-US" smtClean="0"/>
              <a:t>15/5/19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橢圓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C8859F-21F0-42AF-AB83-5A00B01875C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35696" y="1556792"/>
            <a:ext cx="6172200" cy="1894362"/>
          </a:xfrm>
        </p:spPr>
        <p:txBody>
          <a:bodyPr>
            <a:normAutofit/>
          </a:bodyPr>
          <a:lstStyle/>
          <a:p>
            <a:r>
              <a:rPr lang="zh-TW" altLang="en-US" sz="4800" dirty="0" smtClean="0"/>
              <a:t>行政資訊管理</a:t>
            </a:r>
            <a:r>
              <a:rPr lang="zh-TW" altLang="en-US" sz="4800" dirty="0"/>
              <a:t> </a:t>
            </a:r>
            <a:r>
              <a:rPr lang="zh-TW" altLang="en-US" sz="4800" dirty="0" smtClean="0"/>
              <a:t>第六組</a:t>
            </a:r>
            <a:endParaRPr lang="zh-TW" altLang="en-US" sz="48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343200" y="4365104"/>
            <a:ext cx="6800800" cy="1752600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黃心玫 唐彥夫 岳麟 林翊慈 范鈞評 陳彥利 黃心聖 戚育瑋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5910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1296468_890733387654424_1023026178_o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4" r="49660" b="58198"/>
          <a:stretch/>
        </p:blipFill>
        <p:spPr>
          <a:xfrm>
            <a:off x="0" y="908720"/>
            <a:ext cx="8686800" cy="5194472"/>
          </a:xfrm>
        </p:spPr>
      </p:pic>
    </p:spTree>
    <p:extLst>
      <p:ext uri="{BB962C8B-B14F-4D97-AF65-F5344CB8AC3E}">
        <p14:creationId xmlns:p14="http://schemas.microsoft.com/office/powerpoint/2010/main" val="2187937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1296468_890733387654424_1023026178_o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t="223" b="55684"/>
          <a:stretch/>
        </p:blipFill>
        <p:spPr>
          <a:xfrm>
            <a:off x="323528" y="764704"/>
            <a:ext cx="8681392" cy="5699009"/>
          </a:xfrm>
        </p:spPr>
      </p:pic>
    </p:spTree>
    <p:extLst>
      <p:ext uri="{BB962C8B-B14F-4D97-AF65-F5344CB8AC3E}">
        <p14:creationId xmlns:p14="http://schemas.microsoft.com/office/powerpoint/2010/main" val="1262927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1296468_890733387654424_1023026178_o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680" t="43859" b="1081"/>
          <a:stretch/>
        </p:blipFill>
        <p:spPr>
          <a:xfrm>
            <a:off x="539552" y="33450"/>
            <a:ext cx="8033320" cy="6675966"/>
          </a:xfrm>
        </p:spPr>
      </p:pic>
    </p:spTree>
    <p:extLst>
      <p:ext uri="{BB962C8B-B14F-4D97-AF65-F5344CB8AC3E}">
        <p14:creationId xmlns:p14="http://schemas.microsoft.com/office/powerpoint/2010/main" val="3980350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11296468_890733387654424_1023026178_o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945" r="48980" b="6162"/>
          <a:stretch/>
        </p:blipFill>
        <p:spPr>
          <a:xfrm>
            <a:off x="251520" y="404664"/>
            <a:ext cx="8173758" cy="6069288"/>
          </a:xfrm>
        </p:spPr>
      </p:pic>
    </p:spTree>
    <p:extLst>
      <p:ext uri="{BB962C8B-B14F-4D97-AF65-F5344CB8AC3E}">
        <p14:creationId xmlns:p14="http://schemas.microsoft.com/office/powerpoint/2010/main" val="572862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立法目的重複的問題</a:t>
            </a:r>
            <a:endParaRPr lang="en-US" dirty="0"/>
          </a:p>
        </p:txBody>
      </p:sp>
      <p:pic>
        <p:nvPicPr>
          <p:cNvPr id="4" name="Content Placeholder 3" descr="11289668_890742584320171_50592671_n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8" b="55737"/>
          <a:stretch/>
        </p:blipFill>
        <p:spPr>
          <a:xfrm>
            <a:off x="395536" y="2060848"/>
            <a:ext cx="7467600" cy="3810000"/>
          </a:xfrm>
        </p:spPr>
      </p:pic>
    </p:spTree>
    <p:extLst>
      <p:ext uri="{BB962C8B-B14F-4D97-AF65-F5344CB8AC3E}">
        <p14:creationId xmlns:p14="http://schemas.microsoft.com/office/powerpoint/2010/main" val="1390078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立法目的重複的問題</a:t>
            </a:r>
            <a:endParaRPr lang="en-US" dirty="0"/>
          </a:p>
        </p:txBody>
      </p:sp>
      <p:pic>
        <p:nvPicPr>
          <p:cNvPr id="5" name="Content Placeholder 4" descr="11289668_890742584320171_50592671_n.jpg"/>
          <p:cNvPicPr>
            <a:picLocks noGrp="1" noChangeAspect="1"/>
          </p:cNvPicPr>
          <p:nvPr>
            <p:ph sz="quarter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525" b="-157"/>
          <a:stretch/>
        </p:blipFill>
        <p:spPr/>
      </p:pic>
    </p:spTree>
    <p:extLst>
      <p:ext uri="{BB962C8B-B14F-4D97-AF65-F5344CB8AC3E}">
        <p14:creationId xmlns:p14="http://schemas.microsoft.com/office/powerpoint/2010/main" val="24003686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以平均數字來看，不分區立委於所屬委員會之口頭質詢次數遠大於區域立委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→區域立委需要服務選區，不一定出席開會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98073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/>
              <a:t>觀察心得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07504" y="1600200"/>
            <a:ext cx="9036496" cy="4873752"/>
          </a:xfrm>
        </p:spPr>
        <p:txBody>
          <a:bodyPr/>
          <a:lstStyle/>
          <a:p>
            <a:r>
              <a:rPr lang="zh-TW" altLang="en-US" sz="3200" dirty="0" smtClean="0"/>
              <a:t>分配委員會體制的問題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→</a:t>
            </a:r>
            <a:r>
              <a:rPr lang="zh-TW" altLang="en-US" sz="3200" dirty="0" smtClean="0"/>
              <a:t>曾巨威具有財稅背景卻被分到司法法制委員會</a:t>
            </a:r>
            <a:endParaRPr lang="en-US" altLang="zh-TW" sz="3200" dirty="0" smtClean="0"/>
          </a:p>
          <a:p>
            <a:r>
              <a:rPr lang="zh-TW" altLang="en-US" sz="3200" dirty="0" smtClean="0"/>
              <a:t>數據資料與實際表現的差距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/>
              <a:t>→</a:t>
            </a:r>
            <a:r>
              <a:rPr lang="zh-TW" altLang="en-US" sz="3200" dirty="0" smtClean="0"/>
              <a:t>立委衝主提案數量，但可能出現為相同目的而提出多個不同法案的問題</a:t>
            </a:r>
            <a:endParaRPr lang="en-US" altLang="zh-TW" sz="3200" dirty="0" smtClean="0"/>
          </a:p>
          <a:p>
            <a:r>
              <a:rPr lang="zh-TW" altLang="en-US" sz="3200" dirty="0" smtClean="0"/>
              <a:t>藉由</a:t>
            </a:r>
            <a:r>
              <a:rPr lang="en-US" altLang="zh-TW" sz="3200" dirty="0" smtClean="0"/>
              <a:t>IVOD</a:t>
            </a:r>
            <a:r>
              <a:rPr lang="zh-TW" altLang="en-US" sz="3200" dirty="0" smtClean="0"/>
              <a:t>或開放民眾旁聽議程可使民眾更了解國會運作</a:t>
            </a:r>
            <a:endParaRPr lang="en-US" altLang="zh-TW" sz="3200" dirty="0" smtClean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76172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主題二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b="1" dirty="0" smtClean="0"/>
              <a:t>不分區立委</a:t>
            </a:r>
            <a:r>
              <a:rPr lang="zh-TW" altLang="en-US" sz="3600" dirty="0" smtClean="0"/>
              <a:t>向來被視為政黨形象的重要指標。請比較第八屆立法院中國民黨、民進黨不分區立法委員的國會表現，請提出你們觀察指標與觀察心得。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762453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67544" y="1521296"/>
            <a:ext cx="3657600" cy="4572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3200" b="1" dirty="0" smtClean="0">
                <a:solidFill>
                  <a:schemeClr val="accent2">
                    <a:lumMod val="75000"/>
                  </a:schemeClr>
                </a:solidFill>
              </a:rPr>
              <a:t>國民黨</a:t>
            </a:r>
          </a:p>
          <a:p>
            <a:pPr marL="0" indent="0">
              <a:buNone/>
            </a:pPr>
            <a:r>
              <a:rPr lang="zh-TW" altLang="en-US" sz="3200" dirty="0" smtClean="0"/>
              <a:t>王育敏、曾巨威、楊玉欣、陳鎮湘、邱文彥、吳育仁、潘維剛、李貴敏、蘇清泉、陳碧涵、詹凱臣、徐少萍、紀國棟、陳淑慧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共</a:t>
            </a:r>
            <a:r>
              <a:rPr lang="en-US" altLang="zh-TW" sz="3200" dirty="0" smtClean="0"/>
              <a:t>14</a:t>
            </a:r>
            <a:r>
              <a:rPr lang="zh-TW" altLang="en-US" sz="3200" dirty="0" smtClean="0"/>
              <a:t>人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扣除正副院長</a:t>
            </a:r>
            <a:r>
              <a:rPr lang="en-US" altLang="zh-TW" sz="3200" dirty="0" smtClean="0"/>
              <a:t>)</a:t>
            </a:r>
            <a:r>
              <a:rPr lang="zh-TW" altLang="en-US" sz="3200" dirty="0" smtClean="0"/>
              <a:t> 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不分區立委名單</a:t>
            </a:r>
            <a:endParaRPr lang="zh-TW" altLang="en-US" sz="4000" dirty="0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sz="3200" b="1" dirty="0" smtClean="0">
                <a:solidFill>
                  <a:srgbClr val="00B050"/>
                </a:solidFill>
              </a:rPr>
              <a:t>民進黨</a:t>
            </a:r>
            <a:endParaRPr lang="zh-TW" altLang="en-US" sz="3200" b="1" dirty="0">
              <a:solidFill>
                <a:srgbClr val="00B05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zh-TW" altLang="en-US" sz="3200" dirty="0"/>
              <a:t>陳節如、柯建銘 、吳宜臻、</a:t>
            </a:r>
            <a:r>
              <a:rPr lang="zh-TW" altLang="en-US" sz="3200" dirty="0" smtClean="0"/>
              <a:t>李應元、田</a:t>
            </a:r>
            <a:r>
              <a:rPr lang="zh-TW" altLang="en-US" sz="3200" dirty="0"/>
              <a:t>秋堇、蔡煌瑯、蕭美琴、陳其</a:t>
            </a:r>
            <a:r>
              <a:rPr lang="zh-TW" altLang="en-US" sz="3200" dirty="0" smtClean="0"/>
              <a:t>邁、鄭麗君</a:t>
            </a:r>
            <a:r>
              <a:rPr lang="zh-TW" altLang="en-US" sz="3200" dirty="0"/>
              <a:t>、段宜康、尤美女、吳秉</a:t>
            </a:r>
            <a:r>
              <a:rPr lang="zh-TW" altLang="en-US" sz="3200" dirty="0" smtClean="0"/>
              <a:t>叡、薛</a:t>
            </a:r>
            <a:r>
              <a:rPr lang="zh-TW" altLang="en-US" sz="3200" dirty="0"/>
              <a:t>凌 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dirty="0" smtClean="0"/>
              <a:t>共</a:t>
            </a:r>
            <a:r>
              <a:rPr lang="en-US" altLang="zh-TW" sz="3200" dirty="0" smtClean="0"/>
              <a:t>13</a:t>
            </a:r>
            <a:r>
              <a:rPr lang="zh-TW" altLang="en-US" sz="3200" dirty="0" smtClean="0"/>
              <a:t>人</a:t>
            </a:r>
            <a:endParaRPr lang="zh-TW" altLang="en-US" sz="3200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2131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 smtClean="0"/>
              <a:t>觀察指標</a:t>
            </a:r>
            <a:endParaRPr lang="zh-TW" altLang="en-US" sz="40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>
            <a:normAutofit/>
          </a:bodyPr>
          <a:lstStyle/>
          <a:p>
            <a:r>
              <a:rPr lang="zh-TW" altLang="en-US" sz="3200" b="1" dirty="0" smtClean="0"/>
              <a:t>法律主提案量、通過率</a:t>
            </a:r>
            <a:endParaRPr lang="en-US" altLang="zh-TW" sz="3200" b="1" dirty="0" smtClean="0"/>
          </a:p>
          <a:p>
            <a:pPr marL="0" indent="0">
              <a:buNone/>
            </a:pPr>
            <a:r>
              <a:rPr lang="zh-TW" altLang="en-US" sz="3200" dirty="0" smtClean="0"/>
              <a:t>→檢驗立委是否有心於盡立委立法的職責，且適度納入部分條文提案量的指標</a:t>
            </a:r>
            <a:endParaRPr lang="en-US" altLang="zh-TW" sz="3200" dirty="0" smtClean="0"/>
          </a:p>
          <a:p>
            <a:r>
              <a:rPr lang="zh-TW" altLang="en-US" sz="3200" b="1" dirty="0" smtClean="0"/>
              <a:t>法律全文主提案量、通過率</a:t>
            </a:r>
            <a:endParaRPr lang="en-US" altLang="zh-TW" sz="3200" b="1" dirty="0" smtClean="0"/>
          </a:p>
          <a:p>
            <a:pPr marL="0" indent="0">
              <a:buNone/>
            </a:pPr>
            <a:r>
              <a:rPr lang="zh-TW" altLang="en-US" sz="3200" dirty="0" smtClean="0"/>
              <a:t>→較部分條文</a:t>
            </a:r>
            <a:r>
              <a:rPr lang="zh-TW" altLang="en-US" sz="3200" dirty="0"/>
              <a:t>耗費心力</a:t>
            </a:r>
            <a:endParaRPr lang="en-US" altLang="zh-TW" sz="3200" dirty="0" smtClean="0"/>
          </a:p>
          <a:p>
            <a:r>
              <a:rPr lang="zh-TW" altLang="en-US" sz="3200" b="1" dirty="0" smtClean="0"/>
              <a:t>所屬委員會質詢次數</a:t>
            </a:r>
            <a:endParaRPr lang="en-US" altLang="zh-TW" sz="3200" b="1" dirty="0" smtClean="0"/>
          </a:p>
          <a:p>
            <a:pPr marL="0" indent="0">
              <a:buNone/>
            </a:pPr>
            <a:r>
              <a:rPr lang="zh-TW" altLang="en-US" sz="3200" dirty="0" smtClean="0"/>
              <a:t>→確認立委是否有專責於自己的委員會</a:t>
            </a:r>
            <a:endParaRPr lang="en-US" altLang="zh-TW" sz="3200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7714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 smtClean="0"/>
              <a:t>口頭質詢次數不列入觀察指標的原因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zh-TW" sz="2800" dirty="0"/>
              <a:t>由於成立委員會目的是希望委員專業問政，故在所屬委員會的質詢應較跨委員會</a:t>
            </a:r>
            <a:r>
              <a:rPr lang="zh-TW" altLang="zh-TW" sz="2800" dirty="0" smtClean="0"/>
              <a:t>重要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3942594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sz="3600" b="1" dirty="0" smtClean="0"/>
              <a:t>法律部分條文修正提案量不列入觀察指標的原因</a:t>
            </a:r>
            <a:endParaRPr lang="en-US" altLang="zh-TW" sz="3600" b="1" dirty="0" smtClean="0"/>
          </a:p>
          <a:p>
            <a:pPr marL="0" indent="0">
              <a:buNone/>
            </a:pPr>
            <a:r>
              <a:rPr lang="zh-TW" altLang="en-US" sz="2800" dirty="0" smtClean="0"/>
              <a:t>法律部分條文修正提案，因為其修法範圍小，難度低、且易以修改部分文字充數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96028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3839079"/>
              </p:ext>
            </p:extLst>
          </p:nvPr>
        </p:nvGraphicFramePr>
        <p:xfrm>
          <a:off x="827584" y="1196752"/>
          <a:ext cx="7139138" cy="46805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60406"/>
                <a:gridCol w="1700672"/>
                <a:gridCol w="1439030"/>
                <a:gridCol w="1439030"/>
              </a:tblGrid>
              <a:tr h="645033">
                <a:tc>
                  <a:txBody>
                    <a:bodyPr/>
                    <a:lstStyle/>
                    <a:p>
                      <a:endParaRPr lang="zh-TW" sz="1200" kern="1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</a:rPr>
                        <a:t>國民黨</a:t>
                      </a:r>
                      <a:r>
                        <a:rPr lang="zh-TW" sz="1800" kern="100" dirty="0" smtClean="0">
                          <a:effectLst/>
                        </a:rPr>
                        <a:t>平均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民進黨平均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800" kern="100" dirty="0" smtClean="0">
                          <a:effectLst/>
                          <a:latin typeface="Calibri"/>
                          <a:ea typeface="新細明體"/>
                          <a:cs typeface="Times New Roman"/>
                        </a:rPr>
                        <a:t>總平均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5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法律全文主提案量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</a:rPr>
                        <a:t>2.8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/>
                          <a:cs typeface="Times New Roman"/>
                        </a:rPr>
                        <a:t>5.4</a:t>
                      </a:r>
                      <a:endParaRPr lang="zh-TW" sz="1800" kern="10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3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4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法律全文主提案通過率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</a:rPr>
                        <a:t>12%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6%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-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23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法律主提案量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n-lt"/>
                        </a:rPr>
                        <a:t>24.8</a:t>
                      </a:r>
                      <a:endParaRPr lang="zh-TW" sz="1800" kern="10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/>
                          <a:cs typeface="Times New Roman"/>
                        </a:rPr>
                        <a:t>42.1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35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4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法律主提案通過率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n-lt"/>
                        </a:rPr>
                        <a:t>24%</a:t>
                      </a:r>
                      <a:endParaRPr lang="zh-TW" sz="1800" kern="10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23%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-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740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口頭質詢筆數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>
                          <a:effectLst/>
                          <a:latin typeface="+mn-lt"/>
                        </a:rPr>
                        <a:t>373.8</a:t>
                      </a:r>
                      <a:endParaRPr lang="zh-TW" sz="1800" kern="10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/>
                          <a:cs typeface="Times New Roman"/>
                        </a:rPr>
                        <a:t>345.5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328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645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</a:rPr>
                        <a:t>所屬委員會口頭質詢次數</a:t>
                      </a:r>
                      <a:endParaRPr lang="zh-TW" sz="1800" kern="100" dirty="0">
                        <a:effectLst/>
                        <a:latin typeface="Calibri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+mn-lt"/>
                        </a:rPr>
                        <a:t>189.5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新細明體"/>
                          <a:cs typeface="Times New Roman"/>
                        </a:rPr>
                        <a:t>223.2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1800" kern="100" dirty="0" smtClean="0">
                          <a:effectLst/>
                          <a:latin typeface="+mn-lt"/>
                          <a:ea typeface="新細明體"/>
                          <a:cs typeface="Times New Roman"/>
                        </a:rPr>
                        <a:t>37</a:t>
                      </a:r>
                      <a:endParaRPr lang="zh-TW" sz="1800" kern="100" dirty="0">
                        <a:effectLst/>
                        <a:latin typeface="+mn-lt"/>
                        <a:ea typeface="新細明體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01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主提案量、通過率：國民黨</a:t>
            </a:r>
            <a:r>
              <a:rPr lang="en-US" altLang="zh-TW" dirty="0" smtClean="0"/>
              <a:t>&gt;</a:t>
            </a:r>
            <a:r>
              <a:rPr lang="zh-TW" altLang="en-US" dirty="0" smtClean="0"/>
              <a:t>民進黨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→推估原因：國民黨占國會人數優勢</a:t>
            </a:r>
            <a:endParaRPr lang="en-US" altLang="zh-TW" dirty="0" smtClean="0"/>
          </a:p>
        </p:txBody>
      </p:sp>
      <p:pic>
        <p:nvPicPr>
          <p:cNvPr id="4" name="Picture 3" descr="Screenshot 2015-05-18 20.18.5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7" y="2636912"/>
            <a:ext cx="4221839" cy="341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49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法律全文主提案量、法律主提案量：民進黨</a:t>
            </a:r>
            <a:r>
              <a:rPr lang="en-US" altLang="zh-TW" dirty="0" smtClean="0"/>
              <a:t>&gt;</a:t>
            </a:r>
            <a:r>
              <a:rPr lang="zh-TW" altLang="en-US" dirty="0" smtClean="0"/>
              <a:t>國民黨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→就數據上來看，民進黨比較認真推行法案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   →但是，也可能只是他們比較會衝法律主提案量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/>
              <a:t>	 (</a:t>
            </a:r>
            <a:r>
              <a:rPr lang="zh-TW" altLang="en-US" dirty="0" smtClean="0"/>
              <a:t>部分條文修正也包含在其中</a:t>
            </a:r>
            <a:r>
              <a:rPr lang="en-US" altLang="zh-TW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96881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800</TotalTime>
  <Words>323</Words>
  <Application>Microsoft Macintosh PowerPoint</Application>
  <PresentationFormat>如螢幕大小 (4:3)</PresentationFormat>
  <Paragraphs>65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壁窗</vt:lpstr>
      <vt:lpstr>行政資訊管理 第六組</vt:lpstr>
      <vt:lpstr>主題二</vt:lpstr>
      <vt:lpstr>不分區立委名單</vt:lpstr>
      <vt:lpstr>觀察指標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立法目的重複的問題</vt:lpstr>
      <vt:lpstr>立法目的重複的問題</vt:lpstr>
      <vt:lpstr>PowerPoint 簡報</vt:lpstr>
      <vt:lpstr>觀察心得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行政資訊管理_第六組</dc:title>
  <dc:creator>jenna huang</dc:creator>
  <cp:lastModifiedBy>mac</cp:lastModifiedBy>
  <cp:revision>25</cp:revision>
  <dcterms:created xsi:type="dcterms:W3CDTF">2015-05-16T06:52:31Z</dcterms:created>
  <dcterms:modified xsi:type="dcterms:W3CDTF">2015-05-19T06:27:43Z</dcterms:modified>
</cp:coreProperties>
</file>