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notesMasterIdLst>
    <p:notesMasterId r:id="rId19"/>
  </p:notesMasterIdLst>
  <p:sldIdLst>
    <p:sldId id="256" r:id="rId2"/>
    <p:sldId id="279" r:id="rId3"/>
    <p:sldId id="281" r:id="rId4"/>
    <p:sldId id="266" r:id="rId5"/>
    <p:sldId id="267" r:id="rId6"/>
    <p:sldId id="268" r:id="rId7"/>
    <p:sldId id="269" r:id="rId8"/>
    <p:sldId id="261" r:id="rId9"/>
    <p:sldId id="262" r:id="rId10"/>
    <p:sldId id="277" r:id="rId11"/>
    <p:sldId id="276" r:id="rId12"/>
    <p:sldId id="264" r:id="rId13"/>
    <p:sldId id="270" r:id="rId14"/>
    <p:sldId id="272" r:id="rId15"/>
    <p:sldId id="273" r:id="rId16"/>
    <p:sldId id="278" r:id="rId17"/>
    <p:sldId id="28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佈景主題樣式 1 - 輔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中等深淺樣式 1 - 輔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4" d="100"/>
          <a:sy n="64" d="100"/>
        </p:scale>
        <p:origin x="-108" y="-1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8CEB47-F510-49E2-9BD5-F3E1E8AD4E62}"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zh-TW" altLang="en-US"/>
        </a:p>
      </dgm:t>
    </dgm:pt>
    <dgm:pt modelId="{62FD191D-DEE3-441E-B799-58DE2C679369}">
      <dgm:prSet phldrT="[文字]"/>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zh-TW" altLang="zh-TW" dirty="0" smtClean="0">
              <a:latin typeface="+mn-ea"/>
            </a:rPr>
            <a:t>法律主提案量</a:t>
          </a:r>
          <a:endParaRPr lang="zh-TW" altLang="en-US" dirty="0"/>
        </a:p>
      </dgm:t>
    </dgm:pt>
    <dgm:pt modelId="{2CB93255-98F9-47D3-9C7F-314E4B376568}" type="parTrans" cxnId="{E908A809-93BA-4BB7-B1B4-A15D8123886C}">
      <dgm:prSet/>
      <dgm:spPr/>
      <dgm:t>
        <a:bodyPr/>
        <a:lstStyle/>
        <a:p>
          <a:endParaRPr lang="zh-TW" altLang="en-US"/>
        </a:p>
      </dgm:t>
    </dgm:pt>
    <dgm:pt modelId="{F99706F1-0D17-434B-A531-A9EC0FF004F0}" type="sibTrans" cxnId="{E908A809-93BA-4BB7-B1B4-A15D8123886C}">
      <dgm:prSet/>
      <dgm:spPr/>
      <dgm:t>
        <a:bodyPr/>
        <a:lstStyle/>
        <a:p>
          <a:endParaRPr lang="zh-TW" altLang="en-US"/>
        </a:p>
      </dgm:t>
    </dgm:pt>
    <dgm:pt modelId="{1EE4546F-7C9B-4EBB-A105-C2E07837D532}">
      <dgm:prSet phldrT="[文字]"/>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zh-TW" altLang="zh-TW" dirty="0" smtClean="0">
              <a:latin typeface="+mn-ea"/>
            </a:rPr>
            <a:t>法律全文主提案通過率</a:t>
          </a:r>
          <a:endParaRPr lang="zh-TW" altLang="en-US" dirty="0"/>
        </a:p>
      </dgm:t>
    </dgm:pt>
    <dgm:pt modelId="{A95FE252-A077-408B-9C32-9D28CBBD5621}" type="parTrans" cxnId="{EB5C9EB5-2177-4271-9539-24692C563ECB}">
      <dgm:prSet/>
      <dgm:spPr/>
      <dgm:t>
        <a:bodyPr/>
        <a:lstStyle/>
        <a:p>
          <a:endParaRPr lang="zh-TW" altLang="en-US"/>
        </a:p>
      </dgm:t>
    </dgm:pt>
    <dgm:pt modelId="{DAA7BA16-8A9D-4EB1-AD6B-CF343D5E1A6A}" type="sibTrans" cxnId="{EB5C9EB5-2177-4271-9539-24692C563ECB}">
      <dgm:prSet/>
      <dgm:spPr/>
      <dgm:t>
        <a:bodyPr/>
        <a:lstStyle/>
        <a:p>
          <a:endParaRPr lang="zh-TW" altLang="en-US"/>
        </a:p>
      </dgm:t>
    </dgm:pt>
    <dgm:pt modelId="{580DEF22-3BF2-429C-A065-15720648382A}">
      <dgm:prSet phldrT="[文字]"/>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zh-TW" altLang="en-US" dirty="0" smtClean="0">
              <a:latin typeface="+mn-ea"/>
            </a:rPr>
            <a:t>主提案內容與所屬委員會相關量</a:t>
          </a:r>
          <a:endParaRPr lang="zh-TW" altLang="en-US" dirty="0"/>
        </a:p>
      </dgm:t>
    </dgm:pt>
    <dgm:pt modelId="{41A9AD58-1B2A-463E-9076-FAA3301A12F0}" type="parTrans" cxnId="{0F3DCC28-29C0-48F0-828B-9DEFF2B8EC7E}">
      <dgm:prSet/>
      <dgm:spPr/>
      <dgm:t>
        <a:bodyPr/>
        <a:lstStyle/>
        <a:p>
          <a:endParaRPr lang="zh-TW" altLang="en-US"/>
        </a:p>
      </dgm:t>
    </dgm:pt>
    <dgm:pt modelId="{102AEFEA-DAFD-4075-BF99-FED97E9D5679}" type="sibTrans" cxnId="{0F3DCC28-29C0-48F0-828B-9DEFF2B8EC7E}">
      <dgm:prSet/>
      <dgm:spPr/>
      <dgm:t>
        <a:bodyPr/>
        <a:lstStyle/>
        <a:p>
          <a:endParaRPr lang="zh-TW" altLang="en-US"/>
        </a:p>
      </dgm:t>
    </dgm:pt>
    <dgm:pt modelId="{4437834E-6FAF-4BAA-9574-56A4C0C9F7E3}">
      <dgm:prSet phldrT="[文字]"/>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zh-TW" altLang="en-US" dirty="0" smtClean="0">
              <a:latin typeface="+mn-ea"/>
            </a:rPr>
            <a:t>所屬</a:t>
          </a:r>
          <a:r>
            <a:rPr lang="zh-TW" altLang="zh-TW" dirty="0" smtClean="0">
              <a:latin typeface="+mn-ea"/>
            </a:rPr>
            <a:t>委員會口頭質詢次數</a:t>
          </a:r>
          <a:endParaRPr lang="zh-TW" altLang="en-US" dirty="0"/>
        </a:p>
      </dgm:t>
    </dgm:pt>
    <dgm:pt modelId="{4F53151C-219E-454A-B6C1-2EC28479CE48}" type="parTrans" cxnId="{530088E8-296B-4E20-831F-D8949D33DFE0}">
      <dgm:prSet/>
      <dgm:spPr/>
      <dgm:t>
        <a:bodyPr/>
        <a:lstStyle/>
        <a:p>
          <a:endParaRPr lang="zh-TW" altLang="en-US"/>
        </a:p>
      </dgm:t>
    </dgm:pt>
    <dgm:pt modelId="{2A654F28-5365-43A6-95F9-F21894A1B10C}" type="sibTrans" cxnId="{530088E8-296B-4E20-831F-D8949D33DFE0}">
      <dgm:prSet/>
      <dgm:spPr/>
      <dgm:t>
        <a:bodyPr/>
        <a:lstStyle/>
        <a:p>
          <a:endParaRPr lang="zh-TW" altLang="en-US"/>
        </a:p>
      </dgm:t>
    </dgm:pt>
    <dgm:pt modelId="{2DD87F76-E1C2-4383-A40F-F530F94DC17C}" type="pres">
      <dgm:prSet presAssocID="{578CEB47-F510-49E2-9BD5-F3E1E8AD4E62}" presName="linear" presStyleCnt="0">
        <dgm:presLayoutVars>
          <dgm:dir/>
          <dgm:animLvl val="lvl"/>
          <dgm:resizeHandles val="exact"/>
        </dgm:presLayoutVars>
      </dgm:prSet>
      <dgm:spPr/>
      <dgm:t>
        <a:bodyPr/>
        <a:lstStyle/>
        <a:p>
          <a:endParaRPr lang="zh-TW" altLang="en-US"/>
        </a:p>
      </dgm:t>
    </dgm:pt>
    <dgm:pt modelId="{F630E05E-D74B-4E4D-B4A1-DA720D1B501A}" type="pres">
      <dgm:prSet presAssocID="{62FD191D-DEE3-441E-B799-58DE2C679369}" presName="parentLin" presStyleCnt="0"/>
      <dgm:spPr/>
      <dgm:t>
        <a:bodyPr/>
        <a:lstStyle/>
        <a:p>
          <a:endParaRPr lang="zh-TW" altLang="en-US"/>
        </a:p>
      </dgm:t>
    </dgm:pt>
    <dgm:pt modelId="{5EC63E6E-2F7B-4E91-AF71-CE2E83B247FF}" type="pres">
      <dgm:prSet presAssocID="{62FD191D-DEE3-441E-B799-58DE2C679369}" presName="parentLeftMargin" presStyleLbl="node1" presStyleIdx="0" presStyleCnt="4"/>
      <dgm:spPr/>
      <dgm:t>
        <a:bodyPr/>
        <a:lstStyle/>
        <a:p>
          <a:endParaRPr lang="zh-TW" altLang="en-US"/>
        </a:p>
      </dgm:t>
    </dgm:pt>
    <dgm:pt modelId="{B9CBB37E-435F-433A-BFE9-C15548E6D79A}" type="pres">
      <dgm:prSet presAssocID="{62FD191D-DEE3-441E-B799-58DE2C679369}" presName="parentText" presStyleLbl="node1" presStyleIdx="0" presStyleCnt="4">
        <dgm:presLayoutVars>
          <dgm:chMax val="0"/>
          <dgm:bulletEnabled val="1"/>
        </dgm:presLayoutVars>
      </dgm:prSet>
      <dgm:spPr/>
      <dgm:t>
        <a:bodyPr/>
        <a:lstStyle/>
        <a:p>
          <a:endParaRPr lang="zh-TW" altLang="en-US"/>
        </a:p>
      </dgm:t>
    </dgm:pt>
    <dgm:pt modelId="{428A106F-8B54-4223-AB43-F6FC68D229DE}" type="pres">
      <dgm:prSet presAssocID="{62FD191D-DEE3-441E-B799-58DE2C679369}" presName="negativeSpace" presStyleCnt="0"/>
      <dgm:spPr/>
      <dgm:t>
        <a:bodyPr/>
        <a:lstStyle/>
        <a:p>
          <a:endParaRPr lang="zh-TW" altLang="en-US"/>
        </a:p>
      </dgm:t>
    </dgm:pt>
    <dgm:pt modelId="{8362526E-C33D-49A8-A8FE-72E1770EC9AF}" type="pres">
      <dgm:prSet presAssocID="{62FD191D-DEE3-441E-B799-58DE2C679369}" presName="childText" presStyleLbl="conFgAcc1" presStyleIdx="0" presStyleCnt="4">
        <dgm:presLayoutVars>
          <dgm:bulletEnabled val="1"/>
        </dgm:presLayoutVars>
      </dgm:prSet>
      <dgm:spPr/>
      <dgm:t>
        <a:bodyPr/>
        <a:lstStyle/>
        <a:p>
          <a:endParaRPr lang="zh-TW" altLang="en-US"/>
        </a:p>
      </dgm:t>
    </dgm:pt>
    <dgm:pt modelId="{E61B54AC-2F7E-4F78-9D04-31E51D946970}" type="pres">
      <dgm:prSet presAssocID="{F99706F1-0D17-434B-A531-A9EC0FF004F0}" presName="spaceBetweenRectangles" presStyleCnt="0"/>
      <dgm:spPr/>
      <dgm:t>
        <a:bodyPr/>
        <a:lstStyle/>
        <a:p>
          <a:endParaRPr lang="zh-TW" altLang="en-US"/>
        </a:p>
      </dgm:t>
    </dgm:pt>
    <dgm:pt modelId="{CF32EF6C-EF42-43BF-93AF-0BD0A2D05A73}" type="pres">
      <dgm:prSet presAssocID="{1EE4546F-7C9B-4EBB-A105-C2E07837D532}" presName="parentLin" presStyleCnt="0"/>
      <dgm:spPr/>
      <dgm:t>
        <a:bodyPr/>
        <a:lstStyle/>
        <a:p>
          <a:endParaRPr lang="zh-TW" altLang="en-US"/>
        </a:p>
      </dgm:t>
    </dgm:pt>
    <dgm:pt modelId="{FC983F7E-A68F-4696-93E4-A7E3BE16E9AE}" type="pres">
      <dgm:prSet presAssocID="{1EE4546F-7C9B-4EBB-A105-C2E07837D532}" presName="parentLeftMargin" presStyleLbl="node1" presStyleIdx="0" presStyleCnt="4"/>
      <dgm:spPr/>
      <dgm:t>
        <a:bodyPr/>
        <a:lstStyle/>
        <a:p>
          <a:endParaRPr lang="zh-TW" altLang="en-US"/>
        </a:p>
      </dgm:t>
    </dgm:pt>
    <dgm:pt modelId="{4CC73E79-EFC8-44C8-A0F7-1A7C8E4DAE6D}" type="pres">
      <dgm:prSet presAssocID="{1EE4546F-7C9B-4EBB-A105-C2E07837D532}" presName="parentText" presStyleLbl="node1" presStyleIdx="1" presStyleCnt="4">
        <dgm:presLayoutVars>
          <dgm:chMax val="0"/>
          <dgm:bulletEnabled val="1"/>
        </dgm:presLayoutVars>
      </dgm:prSet>
      <dgm:spPr/>
      <dgm:t>
        <a:bodyPr/>
        <a:lstStyle/>
        <a:p>
          <a:endParaRPr lang="zh-TW" altLang="en-US"/>
        </a:p>
      </dgm:t>
    </dgm:pt>
    <dgm:pt modelId="{986E9EDF-BB64-4847-A68A-D06FCC0FF9AD}" type="pres">
      <dgm:prSet presAssocID="{1EE4546F-7C9B-4EBB-A105-C2E07837D532}" presName="negativeSpace" presStyleCnt="0"/>
      <dgm:spPr/>
      <dgm:t>
        <a:bodyPr/>
        <a:lstStyle/>
        <a:p>
          <a:endParaRPr lang="zh-TW" altLang="en-US"/>
        </a:p>
      </dgm:t>
    </dgm:pt>
    <dgm:pt modelId="{3FC3FBA7-2BB1-41EE-A28C-544557FB1880}" type="pres">
      <dgm:prSet presAssocID="{1EE4546F-7C9B-4EBB-A105-C2E07837D532}" presName="childText" presStyleLbl="conFgAcc1" presStyleIdx="1" presStyleCnt="4">
        <dgm:presLayoutVars>
          <dgm:bulletEnabled val="1"/>
        </dgm:presLayoutVars>
      </dgm:prSet>
      <dgm:spPr/>
      <dgm:t>
        <a:bodyPr/>
        <a:lstStyle/>
        <a:p>
          <a:endParaRPr lang="zh-TW" altLang="en-US"/>
        </a:p>
      </dgm:t>
    </dgm:pt>
    <dgm:pt modelId="{1073DCC9-7A14-4F19-979E-5E59CF81D12D}" type="pres">
      <dgm:prSet presAssocID="{DAA7BA16-8A9D-4EB1-AD6B-CF343D5E1A6A}" presName="spaceBetweenRectangles" presStyleCnt="0"/>
      <dgm:spPr/>
      <dgm:t>
        <a:bodyPr/>
        <a:lstStyle/>
        <a:p>
          <a:endParaRPr lang="zh-TW" altLang="en-US"/>
        </a:p>
      </dgm:t>
    </dgm:pt>
    <dgm:pt modelId="{4922E44D-F3D1-49B9-BF0A-B0ED8CA6EFED}" type="pres">
      <dgm:prSet presAssocID="{580DEF22-3BF2-429C-A065-15720648382A}" presName="parentLin" presStyleCnt="0"/>
      <dgm:spPr/>
      <dgm:t>
        <a:bodyPr/>
        <a:lstStyle/>
        <a:p>
          <a:endParaRPr lang="zh-TW" altLang="en-US"/>
        </a:p>
      </dgm:t>
    </dgm:pt>
    <dgm:pt modelId="{58318754-3123-486E-8966-E5F1514BF6D6}" type="pres">
      <dgm:prSet presAssocID="{580DEF22-3BF2-429C-A065-15720648382A}" presName="parentLeftMargin" presStyleLbl="node1" presStyleIdx="1" presStyleCnt="4"/>
      <dgm:spPr/>
      <dgm:t>
        <a:bodyPr/>
        <a:lstStyle/>
        <a:p>
          <a:endParaRPr lang="zh-TW" altLang="en-US"/>
        </a:p>
      </dgm:t>
    </dgm:pt>
    <dgm:pt modelId="{2AD94C07-3849-4A64-8448-524A88381E42}" type="pres">
      <dgm:prSet presAssocID="{580DEF22-3BF2-429C-A065-15720648382A}" presName="parentText" presStyleLbl="node1" presStyleIdx="2" presStyleCnt="4">
        <dgm:presLayoutVars>
          <dgm:chMax val="0"/>
          <dgm:bulletEnabled val="1"/>
        </dgm:presLayoutVars>
      </dgm:prSet>
      <dgm:spPr/>
      <dgm:t>
        <a:bodyPr/>
        <a:lstStyle/>
        <a:p>
          <a:endParaRPr lang="zh-TW" altLang="en-US"/>
        </a:p>
      </dgm:t>
    </dgm:pt>
    <dgm:pt modelId="{960D647B-8113-4A15-BED6-138CAC22970C}" type="pres">
      <dgm:prSet presAssocID="{580DEF22-3BF2-429C-A065-15720648382A}" presName="negativeSpace" presStyleCnt="0"/>
      <dgm:spPr/>
      <dgm:t>
        <a:bodyPr/>
        <a:lstStyle/>
        <a:p>
          <a:endParaRPr lang="zh-TW" altLang="en-US"/>
        </a:p>
      </dgm:t>
    </dgm:pt>
    <dgm:pt modelId="{FDAAEEB5-350C-4BBB-90A8-732E666E5A3D}" type="pres">
      <dgm:prSet presAssocID="{580DEF22-3BF2-429C-A065-15720648382A}" presName="childText" presStyleLbl="conFgAcc1" presStyleIdx="2" presStyleCnt="4">
        <dgm:presLayoutVars>
          <dgm:bulletEnabled val="1"/>
        </dgm:presLayoutVars>
      </dgm:prSet>
      <dgm:spPr/>
      <dgm:t>
        <a:bodyPr/>
        <a:lstStyle/>
        <a:p>
          <a:endParaRPr lang="zh-TW" altLang="en-US"/>
        </a:p>
      </dgm:t>
    </dgm:pt>
    <dgm:pt modelId="{508409C4-8FC0-4FA0-9EBB-CCA0C0585ECF}" type="pres">
      <dgm:prSet presAssocID="{102AEFEA-DAFD-4075-BF99-FED97E9D5679}" presName="spaceBetweenRectangles" presStyleCnt="0"/>
      <dgm:spPr/>
      <dgm:t>
        <a:bodyPr/>
        <a:lstStyle/>
        <a:p>
          <a:endParaRPr lang="zh-TW" altLang="en-US"/>
        </a:p>
      </dgm:t>
    </dgm:pt>
    <dgm:pt modelId="{B847CEEE-CAA3-4C67-B2E0-EF33473A7EBB}" type="pres">
      <dgm:prSet presAssocID="{4437834E-6FAF-4BAA-9574-56A4C0C9F7E3}" presName="parentLin" presStyleCnt="0"/>
      <dgm:spPr/>
      <dgm:t>
        <a:bodyPr/>
        <a:lstStyle/>
        <a:p>
          <a:endParaRPr lang="zh-TW" altLang="en-US"/>
        </a:p>
      </dgm:t>
    </dgm:pt>
    <dgm:pt modelId="{4EADBB7D-2913-4F7F-A0C7-A74EDF2E1F35}" type="pres">
      <dgm:prSet presAssocID="{4437834E-6FAF-4BAA-9574-56A4C0C9F7E3}" presName="parentLeftMargin" presStyleLbl="node1" presStyleIdx="2" presStyleCnt="4"/>
      <dgm:spPr/>
      <dgm:t>
        <a:bodyPr/>
        <a:lstStyle/>
        <a:p>
          <a:endParaRPr lang="zh-TW" altLang="en-US"/>
        </a:p>
      </dgm:t>
    </dgm:pt>
    <dgm:pt modelId="{5140BEB6-47ED-4431-9BB3-FE8DF844E991}" type="pres">
      <dgm:prSet presAssocID="{4437834E-6FAF-4BAA-9574-56A4C0C9F7E3}" presName="parentText" presStyleLbl="node1" presStyleIdx="3" presStyleCnt="4">
        <dgm:presLayoutVars>
          <dgm:chMax val="0"/>
          <dgm:bulletEnabled val="1"/>
        </dgm:presLayoutVars>
      </dgm:prSet>
      <dgm:spPr/>
      <dgm:t>
        <a:bodyPr/>
        <a:lstStyle/>
        <a:p>
          <a:endParaRPr lang="zh-TW" altLang="en-US"/>
        </a:p>
      </dgm:t>
    </dgm:pt>
    <dgm:pt modelId="{0B1ECE33-BCC6-43EE-8A58-3720ED7A7F55}" type="pres">
      <dgm:prSet presAssocID="{4437834E-6FAF-4BAA-9574-56A4C0C9F7E3}" presName="negativeSpace" presStyleCnt="0"/>
      <dgm:spPr/>
      <dgm:t>
        <a:bodyPr/>
        <a:lstStyle/>
        <a:p>
          <a:endParaRPr lang="zh-TW" altLang="en-US"/>
        </a:p>
      </dgm:t>
    </dgm:pt>
    <dgm:pt modelId="{881DD20F-EDFC-4884-8099-7636D1F04307}" type="pres">
      <dgm:prSet presAssocID="{4437834E-6FAF-4BAA-9574-56A4C0C9F7E3}" presName="childText" presStyleLbl="conFgAcc1" presStyleIdx="3" presStyleCnt="4">
        <dgm:presLayoutVars>
          <dgm:bulletEnabled val="1"/>
        </dgm:presLayoutVars>
      </dgm:prSet>
      <dgm:spPr/>
      <dgm:t>
        <a:bodyPr/>
        <a:lstStyle/>
        <a:p>
          <a:endParaRPr lang="zh-TW" altLang="en-US"/>
        </a:p>
      </dgm:t>
    </dgm:pt>
  </dgm:ptLst>
  <dgm:cxnLst>
    <dgm:cxn modelId="{0F3DCC28-29C0-48F0-828B-9DEFF2B8EC7E}" srcId="{578CEB47-F510-49E2-9BD5-F3E1E8AD4E62}" destId="{580DEF22-3BF2-429C-A065-15720648382A}" srcOrd="2" destOrd="0" parTransId="{41A9AD58-1B2A-463E-9076-FAA3301A12F0}" sibTransId="{102AEFEA-DAFD-4075-BF99-FED97E9D5679}"/>
    <dgm:cxn modelId="{E908A809-93BA-4BB7-B1B4-A15D8123886C}" srcId="{578CEB47-F510-49E2-9BD5-F3E1E8AD4E62}" destId="{62FD191D-DEE3-441E-B799-58DE2C679369}" srcOrd="0" destOrd="0" parTransId="{2CB93255-98F9-47D3-9C7F-314E4B376568}" sibTransId="{F99706F1-0D17-434B-A531-A9EC0FF004F0}"/>
    <dgm:cxn modelId="{6CB3B137-7A6E-4ABF-9BA5-218E9B7B11A8}" type="presOf" srcId="{580DEF22-3BF2-429C-A065-15720648382A}" destId="{2AD94C07-3849-4A64-8448-524A88381E42}" srcOrd="1" destOrd="0" presId="urn:microsoft.com/office/officeart/2005/8/layout/list1"/>
    <dgm:cxn modelId="{73FD5696-8DAE-4B6E-8416-155FE56F8981}" type="presOf" srcId="{578CEB47-F510-49E2-9BD5-F3E1E8AD4E62}" destId="{2DD87F76-E1C2-4383-A40F-F530F94DC17C}" srcOrd="0" destOrd="0" presId="urn:microsoft.com/office/officeart/2005/8/layout/list1"/>
    <dgm:cxn modelId="{F3296CB4-1BB8-4258-B4EA-BFFED3EE6E62}" type="presOf" srcId="{1EE4546F-7C9B-4EBB-A105-C2E07837D532}" destId="{4CC73E79-EFC8-44C8-A0F7-1A7C8E4DAE6D}" srcOrd="1" destOrd="0" presId="urn:microsoft.com/office/officeart/2005/8/layout/list1"/>
    <dgm:cxn modelId="{BC56FCF3-010E-4D32-86DB-FA0CE69EA3D4}" type="presOf" srcId="{62FD191D-DEE3-441E-B799-58DE2C679369}" destId="{5EC63E6E-2F7B-4E91-AF71-CE2E83B247FF}" srcOrd="0" destOrd="0" presId="urn:microsoft.com/office/officeart/2005/8/layout/list1"/>
    <dgm:cxn modelId="{6276844B-E4F5-403B-A790-AC290826D6E2}" type="presOf" srcId="{4437834E-6FAF-4BAA-9574-56A4C0C9F7E3}" destId="{4EADBB7D-2913-4F7F-A0C7-A74EDF2E1F35}" srcOrd="0" destOrd="0" presId="urn:microsoft.com/office/officeart/2005/8/layout/list1"/>
    <dgm:cxn modelId="{D93E2380-5793-4988-9C82-974A768036EF}" type="presOf" srcId="{580DEF22-3BF2-429C-A065-15720648382A}" destId="{58318754-3123-486E-8966-E5F1514BF6D6}" srcOrd="0" destOrd="0" presId="urn:microsoft.com/office/officeart/2005/8/layout/list1"/>
    <dgm:cxn modelId="{0E1C9A4D-440A-47FC-8C7B-3E183CF87FEA}" type="presOf" srcId="{1EE4546F-7C9B-4EBB-A105-C2E07837D532}" destId="{FC983F7E-A68F-4696-93E4-A7E3BE16E9AE}" srcOrd="0" destOrd="0" presId="urn:microsoft.com/office/officeart/2005/8/layout/list1"/>
    <dgm:cxn modelId="{E5639475-6F2E-46DA-8949-0A3DCB5CFB59}" type="presOf" srcId="{4437834E-6FAF-4BAA-9574-56A4C0C9F7E3}" destId="{5140BEB6-47ED-4431-9BB3-FE8DF844E991}" srcOrd="1" destOrd="0" presId="urn:microsoft.com/office/officeart/2005/8/layout/list1"/>
    <dgm:cxn modelId="{232CAB96-AF7B-400C-9CED-06322A536123}" type="presOf" srcId="{62FD191D-DEE3-441E-B799-58DE2C679369}" destId="{B9CBB37E-435F-433A-BFE9-C15548E6D79A}" srcOrd="1" destOrd="0" presId="urn:microsoft.com/office/officeart/2005/8/layout/list1"/>
    <dgm:cxn modelId="{530088E8-296B-4E20-831F-D8949D33DFE0}" srcId="{578CEB47-F510-49E2-9BD5-F3E1E8AD4E62}" destId="{4437834E-6FAF-4BAA-9574-56A4C0C9F7E3}" srcOrd="3" destOrd="0" parTransId="{4F53151C-219E-454A-B6C1-2EC28479CE48}" sibTransId="{2A654F28-5365-43A6-95F9-F21894A1B10C}"/>
    <dgm:cxn modelId="{EB5C9EB5-2177-4271-9539-24692C563ECB}" srcId="{578CEB47-F510-49E2-9BD5-F3E1E8AD4E62}" destId="{1EE4546F-7C9B-4EBB-A105-C2E07837D532}" srcOrd="1" destOrd="0" parTransId="{A95FE252-A077-408B-9C32-9D28CBBD5621}" sibTransId="{DAA7BA16-8A9D-4EB1-AD6B-CF343D5E1A6A}"/>
    <dgm:cxn modelId="{5AF77867-F460-45AF-8B3D-44F7EB151CB1}" type="presParOf" srcId="{2DD87F76-E1C2-4383-A40F-F530F94DC17C}" destId="{F630E05E-D74B-4E4D-B4A1-DA720D1B501A}" srcOrd="0" destOrd="0" presId="urn:microsoft.com/office/officeart/2005/8/layout/list1"/>
    <dgm:cxn modelId="{861F6531-FE9E-4184-B91C-40DE4A130C3A}" type="presParOf" srcId="{F630E05E-D74B-4E4D-B4A1-DA720D1B501A}" destId="{5EC63E6E-2F7B-4E91-AF71-CE2E83B247FF}" srcOrd="0" destOrd="0" presId="urn:microsoft.com/office/officeart/2005/8/layout/list1"/>
    <dgm:cxn modelId="{3FD1851C-C96D-49D7-B563-C0AAABF38694}" type="presParOf" srcId="{F630E05E-D74B-4E4D-B4A1-DA720D1B501A}" destId="{B9CBB37E-435F-433A-BFE9-C15548E6D79A}" srcOrd="1" destOrd="0" presId="urn:microsoft.com/office/officeart/2005/8/layout/list1"/>
    <dgm:cxn modelId="{344D0BCC-CCB0-435F-836E-A075685BD8F6}" type="presParOf" srcId="{2DD87F76-E1C2-4383-A40F-F530F94DC17C}" destId="{428A106F-8B54-4223-AB43-F6FC68D229DE}" srcOrd="1" destOrd="0" presId="urn:microsoft.com/office/officeart/2005/8/layout/list1"/>
    <dgm:cxn modelId="{C994D8E1-C6E5-4E83-A21C-EDE8A04D4203}" type="presParOf" srcId="{2DD87F76-E1C2-4383-A40F-F530F94DC17C}" destId="{8362526E-C33D-49A8-A8FE-72E1770EC9AF}" srcOrd="2" destOrd="0" presId="urn:microsoft.com/office/officeart/2005/8/layout/list1"/>
    <dgm:cxn modelId="{40696ED4-F405-406B-91C9-16CFA93E2063}" type="presParOf" srcId="{2DD87F76-E1C2-4383-A40F-F530F94DC17C}" destId="{E61B54AC-2F7E-4F78-9D04-31E51D946970}" srcOrd="3" destOrd="0" presId="urn:microsoft.com/office/officeart/2005/8/layout/list1"/>
    <dgm:cxn modelId="{FD4C8FD3-AE73-4EC5-ACAA-8457580AE881}" type="presParOf" srcId="{2DD87F76-E1C2-4383-A40F-F530F94DC17C}" destId="{CF32EF6C-EF42-43BF-93AF-0BD0A2D05A73}" srcOrd="4" destOrd="0" presId="urn:microsoft.com/office/officeart/2005/8/layout/list1"/>
    <dgm:cxn modelId="{12A40F7E-EB43-4C51-BE55-DD85597B4B94}" type="presParOf" srcId="{CF32EF6C-EF42-43BF-93AF-0BD0A2D05A73}" destId="{FC983F7E-A68F-4696-93E4-A7E3BE16E9AE}" srcOrd="0" destOrd="0" presId="urn:microsoft.com/office/officeart/2005/8/layout/list1"/>
    <dgm:cxn modelId="{1866AEBA-C70C-4A19-889A-2C2EF20712B9}" type="presParOf" srcId="{CF32EF6C-EF42-43BF-93AF-0BD0A2D05A73}" destId="{4CC73E79-EFC8-44C8-A0F7-1A7C8E4DAE6D}" srcOrd="1" destOrd="0" presId="urn:microsoft.com/office/officeart/2005/8/layout/list1"/>
    <dgm:cxn modelId="{E850C1AA-4271-4395-9F7D-8D68228055EF}" type="presParOf" srcId="{2DD87F76-E1C2-4383-A40F-F530F94DC17C}" destId="{986E9EDF-BB64-4847-A68A-D06FCC0FF9AD}" srcOrd="5" destOrd="0" presId="urn:microsoft.com/office/officeart/2005/8/layout/list1"/>
    <dgm:cxn modelId="{DA27ECD5-628C-4497-8969-8625BFFEBE25}" type="presParOf" srcId="{2DD87F76-E1C2-4383-A40F-F530F94DC17C}" destId="{3FC3FBA7-2BB1-41EE-A28C-544557FB1880}" srcOrd="6" destOrd="0" presId="urn:microsoft.com/office/officeart/2005/8/layout/list1"/>
    <dgm:cxn modelId="{EB9EC4A8-B5DF-4A9E-9F5C-5A7355A102E2}" type="presParOf" srcId="{2DD87F76-E1C2-4383-A40F-F530F94DC17C}" destId="{1073DCC9-7A14-4F19-979E-5E59CF81D12D}" srcOrd="7" destOrd="0" presId="urn:microsoft.com/office/officeart/2005/8/layout/list1"/>
    <dgm:cxn modelId="{A91DABA0-F2F6-4FAE-B1A9-E1C214AA0F59}" type="presParOf" srcId="{2DD87F76-E1C2-4383-A40F-F530F94DC17C}" destId="{4922E44D-F3D1-49B9-BF0A-B0ED8CA6EFED}" srcOrd="8" destOrd="0" presId="urn:microsoft.com/office/officeart/2005/8/layout/list1"/>
    <dgm:cxn modelId="{C0D0A921-5FC3-46A9-B8FB-CD6241B70DE3}" type="presParOf" srcId="{4922E44D-F3D1-49B9-BF0A-B0ED8CA6EFED}" destId="{58318754-3123-486E-8966-E5F1514BF6D6}" srcOrd="0" destOrd="0" presId="urn:microsoft.com/office/officeart/2005/8/layout/list1"/>
    <dgm:cxn modelId="{AD837358-C68C-41CA-95AC-BE0FCD84437A}" type="presParOf" srcId="{4922E44D-F3D1-49B9-BF0A-B0ED8CA6EFED}" destId="{2AD94C07-3849-4A64-8448-524A88381E42}" srcOrd="1" destOrd="0" presId="urn:microsoft.com/office/officeart/2005/8/layout/list1"/>
    <dgm:cxn modelId="{AAF81BE4-7B38-4E95-8898-0B356F6E29AC}" type="presParOf" srcId="{2DD87F76-E1C2-4383-A40F-F530F94DC17C}" destId="{960D647B-8113-4A15-BED6-138CAC22970C}" srcOrd="9" destOrd="0" presId="urn:microsoft.com/office/officeart/2005/8/layout/list1"/>
    <dgm:cxn modelId="{2F2F4F86-1F5C-4233-90F7-3FF53BC4A9C3}" type="presParOf" srcId="{2DD87F76-E1C2-4383-A40F-F530F94DC17C}" destId="{FDAAEEB5-350C-4BBB-90A8-732E666E5A3D}" srcOrd="10" destOrd="0" presId="urn:microsoft.com/office/officeart/2005/8/layout/list1"/>
    <dgm:cxn modelId="{AC2EBD60-69CB-4839-A339-D667CB9CC502}" type="presParOf" srcId="{2DD87F76-E1C2-4383-A40F-F530F94DC17C}" destId="{508409C4-8FC0-4FA0-9EBB-CCA0C0585ECF}" srcOrd="11" destOrd="0" presId="urn:microsoft.com/office/officeart/2005/8/layout/list1"/>
    <dgm:cxn modelId="{52FAC547-4BED-4356-9A70-78712B52DAC7}" type="presParOf" srcId="{2DD87F76-E1C2-4383-A40F-F530F94DC17C}" destId="{B847CEEE-CAA3-4C67-B2E0-EF33473A7EBB}" srcOrd="12" destOrd="0" presId="urn:microsoft.com/office/officeart/2005/8/layout/list1"/>
    <dgm:cxn modelId="{9E179518-B2D0-419C-B145-BAEA98121565}" type="presParOf" srcId="{B847CEEE-CAA3-4C67-B2E0-EF33473A7EBB}" destId="{4EADBB7D-2913-4F7F-A0C7-A74EDF2E1F35}" srcOrd="0" destOrd="0" presId="urn:microsoft.com/office/officeart/2005/8/layout/list1"/>
    <dgm:cxn modelId="{2E2CBEFB-F64C-41B5-AEC8-02804F2E389F}" type="presParOf" srcId="{B847CEEE-CAA3-4C67-B2E0-EF33473A7EBB}" destId="{5140BEB6-47ED-4431-9BB3-FE8DF844E991}" srcOrd="1" destOrd="0" presId="urn:microsoft.com/office/officeart/2005/8/layout/list1"/>
    <dgm:cxn modelId="{84418C83-E56B-43B9-912E-3D04178441B5}" type="presParOf" srcId="{2DD87F76-E1C2-4383-A40F-F530F94DC17C}" destId="{0B1ECE33-BCC6-43EE-8A58-3720ED7A7F55}" srcOrd="13" destOrd="0" presId="urn:microsoft.com/office/officeart/2005/8/layout/list1"/>
    <dgm:cxn modelId="{DADBCC81-06D9-44C6-A725-4B2F54828E16}" type="presParOf" srcId="{2DD87F76-E1C2-4383-A40F-F530F94DC17C}" destId="{881DD20F-EDFC-4884-8099-7636D1F0430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95986D-30EA-45A1-8F8B-EFEED44F603B}"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zh-TW" altLang="en-US"/>
        </a:p>
      </dgm:t>
    </dgm:pt>
    <dgm:pt modelId="{9A6C6B4F-7DD7-4EC3-966B-E10A3731CEEA}">
      <dgm:prSet phldrT="[文字]"/>
      <dgm:spPr/>
      <dgm:t>
        <a:bodyPr/>
        <a:lstStyle/>
        <a:p>
          <a:r>
            <a:rPr lang="zh-TW" altLang="en-US" dirty="0" smtClean="0"/>
            <a:t>財政委員會</a:t>
          </a:r>
          <a:endParaRPr lang="zh-TW" altLang="en-US" dirty="0"/>
        </a:p>
      </dgm:t>
    </dgm:pt>
    <dgm:pt modelId="{E4225D3A-CCD7-4644-A916-FE939F1D5524}" type="parTrans" cxnId="{3966110D-AA76-4CB8-B1EB-3D5289F30B01}">
      <dgm:prSet/>
      <dgm:spPr/>
      <dgm:t>
        <a:bodyPr/>
        <a:lstStyle/>
        <a:p>
          <a:endParaRPr lang="zh-TW" altLang="en-US"/>
        </a:p>
      </dgm:t>
    </dgm:pt>
    <dgm:pt modelId="{02234B7C-470C-417C-8D76-FD37412E8B6B}" type="sibTrans" cxnId="{3966110D-AA76-4CB8-B1EB-3D5289F30B01}">
      <dgm:prSet/>
      <dgm:spPr/>
      <dgm:t>
        <a:bodyPr/>
        <a:lstStyle/>
        <a:p>
          <a:endParaRPr lang="zh-TW" altLang="en-US"/>
        </a:p>
      </dgm:t>
    </dgm:pt>
    <dgm:pt modelId="{F5103BD5-A4CE-4B95-B4FA-71A01FB26ED6}">
      <dgm:prSet phldrT="[文字]"/>
      <dgm:spPr/>
      <dgm:t>
        <a:bodyPr/>
        <a:lstStyle/>
        <a:p>
          <a:r>
            <a:rPr lang="zh-TW" altLang="en-US" dirty="0" smtClean="0"/>
            <a:t>經濟委員會</a:t>
          </a:r>
          <a:endParaRPr lang="zh-TW" altLang="en-US" dirty="0"/>
        </a:p>
      </dgm:t>
    </dgm:pt>
    <dgm:pt modelId="{EAA40430-F027-444A-9344-C72F6777A196}" type="parTrans" cxnId="{708D3076-34B8-4CF1-8727-88DB5200496D}">
      <dgm:prSet/>
      <dgm:spPr/>
      <dgm:t>
        <a:bodyPr/>
        <a:lstStyle/>
        <a:p>
          <a:endParaRPr lang="zh-TW" altLang="en-US"/>
        </a:p>
      </dgm:t>
    </dgm:pt>
    <dgm:pt modelId="{A8135E4A-449C-4A37-8257-36805BF8C52A}" type="sibTrans" cxnId="{708D3076-34B8-4CF1-8727-88DB5200496D}">
      <dgm:prSet/>
      <dgm:spPr/>
      <dgm:t>
        <a:bodyPr/>
        <a:lstStyle/>
        <a:p>
          <a:endParaRPr lang="zh-TW" altLang="en-US"/>
        </a:p>
      </dgm:t>
    </dgm:pt>
    <dgm:pt modelId="{23AFE070-69E7-4E16-8D15-9D43DF5CCBB8}">
      <dgm:prSet phldrT="[文字]"/>
      <dgm:spPr/>
      <dgm:t>
        <a:bodyPr/>
        <a:lstStyle/>
        <a:p>
          <a:r>
            <a:rPr lang="zh-TW" altLang="en-US" dirty="0" smtClean="0"/>
            <a:t>交通委員會</a:t>
          </a:r>
          <a:endParaRPr lang="zh-TW" altLang="en-US" dirty="0"/>
        </a:p>
      </dgm:t>
    </dgm:pt>
    <dgm:pt modelId="{194FFE1F-3747-450D-A93F-C5FC74117ED3}" type="parTrans" cxnId="{970888A3-20A6-43AE-89BC-A998FE84E943}">
      <dgm:prSet/>
      <dgm:spPr/>
      <dgm:t>
        <a:bodyPr/>
        <a:lstStyle/>
        <a:p>
          <a:endParaRPr lang="zh-TW" altLang="en-US"/>
        </a:p>
      </dgm:t>
    </dgm:pt>
    <dgm:pt modelId="{EAC52C28-56A7-4C06-A6E2-C5E598634E94}" type="sibTrans" cxnId="{970888A3-20A6-43AE-89BC-A998FE84E943}">
      <dgm:prSet/>
      <dgm:spPr/>
      <dgm:t>
        <a:bodyPr/>
        <a:lstStyle/>
        <a:p>
          <a:endParaRPr lang="zh-TW" altLang="en-US"/>
        </a:p>
      </dgm:t>
    </dgm:pt>
    <dgm:pt modelId="{C6BFDB1A-D71B-498A-8B33-D0092ED92241}" type="pres">
      <dgm:prSet presAssocID="{D795986D-30EA-45A1-8F8B-EFEED44F603B}" presName="linear" presStyleCnt="0">
        <dgm:presLayoutVars>
          <dgm:dir/>
          <dgm:animLvl val="lvl"/>
          <dgm:resizeHandles val="exact"/>
        </dgm:presLayoutVars>
      </dgm:prSet>
      <dgm:spPr/>
      <dgm:t>
        <a:bodyPr/>
        <a:lstStyle/>
        <a:p>
          <a:endParaRPr lang="zh-TW" altLang="en-US"/>
        </a:p>
      </dgm:t>
    </dgm:pt>
    <dgm:pt modelId="{C7E1F4B9-6731-4EF5-B404-8047FFD69068}" type="pres">
      <dgm:prSet presAssocID="{9A6C6B4F-7DD7-4EC3-966B-E10A3731CEEA}" presName="parentLin" presStyleCnt="0"/>
      <dgm:spPr/>
    </dgm:pt>
    <dgm:pt modelId="{EB3E727F-783F-488A-8312-612A329A90F4}" type="pres">
      <dgm:prSet presAssocID="{9A6C6B4F-7DD7-4EC3-966B-E10A3731CEEA}" presName="parentLeftMargin" presStyleLbl="node1" presStyleIdx="0" presStyleCnt="3"/>
      <dgm:spPr/>
      <dgm:t>
        <a:bodyPr/>
        <a:lstStyle/>
        <a:p>
          <a:endParaRPr lang="zh-TW" altLang="en-US"/>
        </a:p>
      </dgm:t>
    </dgm:pt>
    <dgm:pt modelId="{4A6C29ED-5EF6-40FA-9895-360A1031F532}" type="pres">
      <dgm:prSet presAssocID="{9A6C6B4F-7DD7-4EC3-966B-E10A3731CEEA}" presName="parentText" presStyleLbl="node1" presStyleIdx="0" presStyleCnt="3">
        <dgm:presLayoutVars>
          <dgm:chMax val="0"/>
          <dgm:bulletEnabled val="1"/>
        </dgm:presLayoutVars>
      </dgm:prSet>
      <dgm:spPr/>
      <dgm:t>
        <a:bodyPr/>
        <a:lstStyle/>
        <a:p>
          <a:endParaRPr lang="zh-TW" altLang="en-US"/>
        </a:p>
      </dgm:t>
    </dgm:pt>
    <dgm:pt modelId="{D8859E2C-6B88-4527-A2C6-6DD02202915C}" type="pres">
      <dgm:prSet presAssocID="{9A6C6B4F-7DD7-4EC3-966B-E10A3731CEEA}" presName="negativeSpace" presStyleCnt="0"/>
      <dgm:spPr/>
    </dgm:pt>
    <dgm:pt modelId="{39B733B0-950D-416B-A8B9-5C0CDB01C0CD}" type="pres">
      <dgm:prSet presAssocID="{9A6C6B4F-7DD7-4EC3-966B-E10A3731CEEA}" presName="childText" presStyleLbl="conFgAcc1" presStyleIdx="0" presStyleCnt="3" custLinFactNeighborX="-899">
        <dgm:presLayoutVars>
          <dgm:bulletEnabled val="1"/>
        </dgm:presLayoutVars>
      </dgm:prSet>
      <dgm:spPr/>
    </dgm:pt>
    <dgm:pt modelId="{F7493FEF-98A0-4D2D-A145-EBA271B179A9}" type="pres">
      <dgm:prSet presAssocID="{02234B7C-470C-417C-8D76-FD37412E8B6B}" presName="spaceBetweenRectangles" presStyleCnt="0"/>
      <dgm:spPr/>
    </dgm:pt>
    <dgm:pt modelId="{5A9C320C-BADF-4DAA-BA0D-C054F02C8430}" type="pres">
      <dgm:prSet presAssocID="{F5103BD5-A4CE-4B95-B4FA-71A01FB26ED6}" presName="parentLin" presStyleCnt="0"/>
      <dgm:spPr/>
    </dgm:pt>
    <dgm:pt modelId="{1B4FE66F-B7B5-431B-9619-2C1CD07C39A3}" type="pres">
      <dgm:prSet presAssocID="{F5103BD5-A4CE-4B95-B4FA-71A01FB26ED6}" presName="parentLeftMargin" presStyleLbl="node1" presStyleIdx="0" presStyleCnt="3"/>
      <dgm:spPr/>
      <dgm:t>
        <a:bodyPr/>
        <a:lstStyle/>
        <a:p>
          <a:endParaRPr lang="zh-TW" altLang="en-US"/>
        </a:p>
      </dgm:t>
    </dgm:pt>
    <dgm:pt modelId="{C01F52ED-8851-4B92-AB79-8D9E808B3E46}" type="pres">
      <dgm:prSet presAssocID="{F5103BD5-A4CE-4B95-B4FA-71A01FB26ED6}" presName="parentText" presStyleLbl="node1" presStyleIdx="1" presStyleCnt="3">
        <dgm:presLayoutVars>
          <dgm:chMax val="0"/>
          <dgm:bulletEnabled val="1"/>
        </dgm:presLayoutVars>
      </dgm:prSet>
      <dgm:spPr/>
      <dgm:t>
        <a:bodyPr/>
        <a:lstStyle/>
        <a:p>
          <a:endParaRPr lang="zh-TW" altLang="en-US"/>
        </a:p>
      </dgm:t>
    </dgm:pt>
    <dgm:pt modelId="{6691D42D-53B4-4982-B08D-AB6A048C7E76}" type="pres">
      <dgm:prSet presAssocID="{F5103BD5-A4CE-4B95-B4FA-71A01FB26ED6}" presName="negativeSpace" presStyleCnt="0"/>
      <dgm:spPr/>
    </dgm:pt>
    <dgm:pt modelId="{13EDCAEA-ACEA-4E87-A43F-8EA04253D35C}" type="pres">
      <dgm:prSet presAssocID="{F5103BD5-A4CE-4B95-B4FA-71A01FB26ED6}" presName="childText" presStyleLbl="conFgAcc1" presStyleIdx="1" presStyleCnt="3">
        <dgm:presLayoutVars>
          <dgm:bulletEnabled val="1"/>
        </dgm:presLayoutVars>
      </dgm:prSet>
      <dgm:spPr/>
    </dgm:pt>
    <dgm:pt modelId="{56D6E9F5-8C5E-4671-8FE6-3986D3F81E26}" type="pres">
      <dgm:prSet presAssocID="{A8135E4A-449C-4A37-8257-36805BF8C52A}" presName="spaceBetweenRectangles" presStyleCnt="0"/>
      <dgm:spPr/>
    </dgm:pt>
    <dgm:pt modelId="{E6702735-BC81-46DB-A823-1929BDB38CA8}" type="pres">
      <dgm:prSet presAssocID="{23AFE070-69E7-4E16-8D15-9D43DF5CCBB8}" presName="parentLin" presStyleCnt="0"/>
      <dgm:spPr/>
    </dgm:pt>
    <dgm:pt modelId="{64081FF1-457C-43E0-854E-7A466CD9CC17}" type="pres">
      <dgm:prSet presAssocID="{23AFE070-69E7-4E16-8D15-9D43DF5CCBB8}" presName="parentLeftMargin" presStyleLbl="node1" presStyleIdx="1" presStyleCnt="3"/>
      <dgm:spPr/>
      <dgm:t>
        <a:bodyPr/>
        <a:lstStyle/>
        <a:p>
          <a:endParaRPr lang="zh-TW" altLang="en-US"/>
        </a:p>
      </dgm:t>
    </dgm:pt>
    <dgm:pt modelId="{A09B3E96-BDDB-4369-919F-6BF49E9B7A29}" type="pres">
      <dgm:prSet presAssocID="{23AFE070-69E7-4E16-8D15-9D43DF5CCBB8}" presName="parentText" presStyleLbl="node1" presStyleIdx="2" presStyleCnt="3">
        <dgm:presLayoutVars>
          <dgm:chMax val="0"/>
          <dgm:bulletEnabled val="1"/>
        </dgm:presLayoutVars>
      </dgm:prSet>
      <dgm:spPr/>
      <dgm:t>
        <a:bodyPr/>
        <a:lstStyle/>
        <a:p>
          <a:endParaRPr lang="zh-TW" altLang="en-US"/>
        </a:p>
      </dgm:t>
    </dgm:pt>
    <dgm:pt modelId="{08ECE5AB-9C14-412B-96C0-EA6EE7719A90}" type="pres">
      <dgm:prSet presAssocID="{23AFE070-69E7-4E16-8D15-9D43DF5CCBB8}" presName="negativeSpace" presStyleCnt="0"/>
      <dgm:spPr/>
    </dgm:pt>
    <dgm:pt modelId="{60F969F8-739F-43DD-B03C-3DB57BA25F28}" type="pres">
      <dgm:prSet presAssocID="{23AFE070-69E7-4E16-8D15-9D43DF5CCBB8}" presName="childText" presStyleLbl="conFgAcc1" presStyleIdx="2" presStyleCnt="3">
        <dgm:presLayoutVars>
          <dgm:bulletEnabled val="1"/>
        </dgm:presLayoutVars>
      </dgm:prSet>
      <dgm:spPr/>
    </dgm:pt>
  </dgm:ptLst>
  <dgm:cxnLst>
    <dgm:cxn modelId="{063C33AC-85EA-474A-A71E-374F5C758EE9}" type="presOf" srcId="{F5103BD5-A4CE-4B95-B4FA-71A01FB26ED6}" destId="{C01F52ED-8851-4B92-AB79-8D9E808B3E46}" srcOrd="1" destOrd="0" presId="urn:microsoft.com/office/officeart/2005/8/layout/list1"/>
    <dgm:cxn modelId="{B86FF2B8-84A9-4F71-92E3-88131F77425C}" type="presOf" srcId="{F5103BD5-A4CE-4B95-B4FA-71A01FB26ED6}" destId="{1B4FE66F-B7B5-431B-9619-2C1CD07C39A3}" srcOrd="0" destOrd="0" presId="urn:microsoft.com/office/officeart/2005/8/layout/list1"/>
    <dgm:cxn modelId="{81D07E46-B166-4DF3-9C64-9F66C374A33C}" type="presOf" srcId="{9A6C6B4F-7DD7-4EC3-966B-E10A3731CEEA}" destId="{4A6C29ED-5EF6-40FA-9895-360A1031F532}" srcOrd="1" destOrd="0" presId="urn:microsoft.com/office/officeart/2005/8/layout/list1"/>
    <dgm:cxn modelId="{970888A3-20A6-43AE-89BC-A998FE84E943}" srcId="{D795986D-30EA-45A1-8F8B-EFEED44F603B}" destId="{23AFE070-69E7-4E16-8D15-9D43DF5CCBB8}" srcOrd="2" destOrd="0" parTransId="{194FFE1F-3747-450D-A93F-C5FC74117ED3}" sibTransId="{EAC52C28-56A7-4C06-A6E2-C5E598634E94}"/>
    <dgm:cxn modelId="{2C4BE9B6-CB92-4F32-A276-5C6D93DD5EAD}" type="presOf" srcId="{23AFE070-69E7-4E16-8D15-9D43DF5CCBB8}" destId="{64081FF1-457C-43E0-854E-7A466CD9CC17}" srcOrd="0" destOrd="0" presId="urn:microsoft.com/office/officeart/2005/8/layout/list1"/>
    <dgm:cxn modelId="{274481E5-A413-4D4B-A6EC-738344FD7ACD}" type="presOf" srcId="{D795986D-30EA-45A1-8F8B-EFEED44F603B}" destId="{C6BFDB1A-D71B-498A-8B33-D0092ED92241}" srcOrd="0" destOrd="0" presId="urn:microsoft.com/office/officeart/2005/8/layout/list1"/>
    <dgm:cxn modelId="{3966110D-AA76-4CB8-B1EB-3D5289F30B01}" srcId="{D795986D-30EA-45A1-8F8B-EFEED44F603B}" destId="{9A6C6B4F-7DD7-4EC3-966B-E10A3731CEEA}" srcOrd="0" destOrd="0" parTransId="{E4225D3A-CCD7-4644-A916-FE939F1D5524}" sibTransId="{02234B7C-470C-417C-8D76-FD37412E8B6B}"/>
    <dgm:cxn modelId="{60E3D5E1-044D-4AE6-A119-3C2BD5581FF5}" type="presOf" srcId="{9A6C6B4F-7DD7-4EC3-966B-E10A3731CEEA}" destId="{EB3E727F-783F-488A-8312-612A329A90F4}" srcOrd="0" destOrd="0" presId="urn:microsoft.com/office/officeart/2005/8/layout/list1"/>
    <dgm:cxn modelId="{D0F2F9C2-6C5B-4583-82E6-226BFF634185}" type="presOf" srcId="{23AFE070-69E7-4E16-8D15-9D43DF5CCBB8}" destId="{A09B3E96-BDDB-4369-919F-6BF49E9B7A29}" srcOrd="1" destOrd="0" presId="urn:microsoft.com/office/officeart/2005/8/layout/list1"/>
    <dgm:cxn modelId="{708D3076-34B8-4CF1-8727-88DB5200496D}" srcId="{D795986D-30EA-45A1-8F8B-EFEED44F603B}" destId="{F5103BD5-A4CE-4B95-B4FA-71A01FB26ED6}" srcOrd="1" destOrd="0" parTransId="{EAA40430-F027-444A-9344-C72F6777A196}" sibTransId="{A8135E4A-449C-4A37-8257-36805BF8C52A}"/>
    <dgm:cxn modelId="{2A08DB42-EA4A-431D-B0D8-90796FC1EA1A}" type="presParOf" srcId="{C6BFDB1A-D71B-498A-8B33-D0092ED92241}" destId="{C7E1F4B9-6731-4EF5-B404-8047FFD69068}" srcOrd="0" destOrd="0" presId="urn:microsoft.com/office/officeart/2005/8/layout/list1"/>
    <dgm:cxn modelId="{68822519-CB50-4B3A-A1ED-EA5F68C7B74B}" type="presParOf" srcId="{C7E1F4B9-6731-4EF5-B404-8047FFD69068}" destId="{EB3E727F-783F-488A-8312-612A329A90F4}" srcOrd="0" destOrd="0" presId="urn:microsoft.com/office/officeart/2005/8/layout/list1"/>
    <dgm:cxn modelId="{90C30469-79F5-4D5D-A96D-9D8AE8004EC4}" type="presParOf" srcId="{C7E1F4B9-6731-4EF5-B404-8047FFD69068}" destId="{4A6C29ED-5EF6-40FA-9895-360A1031F532}" srcOrd="1" destOrd="0" presId="urn:microsoft.com/office/officeart/2005/8/layout/list1"/>
    <dgm:cxn modelId="{1553CFA6-A9BC-42D6-91AC-C91DE18D836B}" type="presParOf" srcId="{C6BFDB1A-D71B-498A-8B33-D0092ED92241}" destId="{D8859E2C-6B88-4527-A2C6-6DD02202915C}" srcOrd="1" destOrd="0" presId="urn:microsoft.com/office/officeart/2005/8/layout/list1"/>
    <dgm:cxn modelId="{ED667610-3D19-4E83-BD8B-D7AB5E405063}" type="presParOf" srcId="{C6BFDB1A-D71B-498A-8B33-D0092ED92241}" destId="{39B733B0-950D-416B-A8B9-5C0CDB01C0CD}" srcOrd="2" destOrd="0" presId="urn:microsoft.com/office/officeart/2005/8/layout/list1"/>
    <dgm:cxn modelId="{4CD34242-E602-41A1-91A5-497E39E59002}" type="presParOf" srcId="{C6BFDB1A-D71B-498A-8B33-D0092ED92241}" destId="{F7493FEF-98A0-4D2D-A145-EBA271B179A9}" srcOrd="3" destOrd="0" presId="urn:microsoft.com/office/officeart/2005/8/layout/list1"/>
    <dgm:cxn modelId="{BC1AC8EF-04D4-4835-9F44-19FABCFD182C}" type="presParOf" srcId="{C6BFDB1A-D71B-498A-8B33-D0092ED92241}" destId="{5A9C320C-BADF-4DAA-BA0D-C054F02C8430}" srcOrd="4" destOrd="0" presId="urn:microsoft.com/office/officeart/2005/8/layout/list1"/>
    <dgm:cxn modelId="{0A18E664-4DCB-4897-96BC-6347349816BD}" type="presParOf" srcId="{5A9C320C-BADF-4DAA-BA0D-C054F02C8430}" destId="{1B4FE66F-B7B5-431B-9619-2C1CD07C39A3}" srcOrd="0" destOrd="0" presId="urn:microsoft.com/office/officeart/2005/8/layout/list1"/>
    <dgm:cxn modelId="{C8852EAE-C657-4156-9897-CC79FF124637}" type="presParOf" srcId="{5A9C320C-BADF-4DAA-BA0D-C054F02C8430}" destId="{C01F52ED-8851-4B92-AB79-8D9E808B3E46}" srcOrd="1" destOrd="0" presId="urn:microsoft.com/office/officeart/2005/8/layout/list1"/>
    <dgm:cxn modelId="{6DB211B8-7FED-437B-AA98-08A3C00D863E}" type="presParOf" srcId="{C6BFDB1A-D71B-498A-8B33-D0092ED92241}" destId="{6691D42D-53B4-4982-B08D-AB6A048C7E76}" srcOrd="5" destOrd="0" presId="urn:microsoft.com/office/officeart/2005/8/layout/list1"/>
    <dgm:cxn modelId="{BE3FEDA0-7CDA-4613-9F53-61F17CC885A1}" type="presParOf" srcId="{C6BFDB1A-D71B-498A-8B33-D0092ED92241}" destId="{13EDCAEA-ACEA-4E87-A43F-8EA04253D35C}" srcOrd="6" destOrd="0" presId="urn:microsoft.com/office/officeart/2005/8/layout/list1"/>
    <dgm:cxn modelId="{19BD6F91-E584-4675-B73C-25C6A4E6451C}" type="presParOf" srcId="{C6BFDB1A-D71B-498A-8B33-D0092ED92241}" destId="{56D6E9F5-8C5E-4671-8FE6-3986D3F81E26}" srcOrd="7" destOrd="0" presId="urn:microsoft.com/office/officeart/2005/8/layout/list1"/>
    <dgm:cxn modelId="{D7F028F9-A588-45B3-BF96-BEB234F70CEC}" type="presParOf" srcId="{C6BFDB1A-D71B-498A-8B33-D0092ED92241}" destId="{E6702735-BC81-46DB-A823-1929BDB38CA8}" srcOrd="8" destOrd="0" presId="urn:microsoft.com/office/officeart/2005/8/layout/list1"/>
    <dgm:cxn modelId="{FC488A13-8CC2-49DB-BF69-DD05A88D6DFB}" type="presParOf" srcId="{E6702735-BC81-46DB-A823-1929BDB38CA8}" destId="{64081FF1-457C-43E0-854E-7A466CD9CC17}" srcOrd="0" destOrd="0" presId="urn:microsoft.com/office/officeart/2005/8/layout/list1"/>
    <dgm:cxn modelId="{99055B36-0746-4B1F-83E5-0B313FD4F78C}" type="presParOf" srcId="{E6702735-BC81-46DB-A823-1929BDB38CA8}" destId="{A09B3E96-BDDB-4369-919F-6BF49E9B7A29}" srcOrd="1" destOrd="0" presId="urn:microsoft.com/office/officeart/2005/8/layout/list1"/>
    <dgm:cxn modelId="{8F204617-73D8-4CD7-8B8F-19BC063F3AC4}" type="presParOf" srcId="{C6BFDB1A-D71B-498A-8B33-D0092ED92241}" destId="{08ECE5AB-9C14-412B-96C0-EA6EE7719A90}" srcOrd="9" destOrd="0" presId="urn:microsoft.com/office/officeart/2005/8/layout/list1"/>
    <dgm:cxn modelId="{340B9529-4D9E-4A98-BE76-600C2C411C83}" type="presParOf" srcId="{C6BFDB1A-D71B-498A-8B33-D0092ED92241}" destId="{60F969F8-739F-43DD-B03C-3DB57BA25F28}"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CE7F5B3-07F0-41B1-9B0B-4EFAF304F990}"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zh-TW" altLang="en-US"/>
        </a:p>
      </dgm:t>
    </dgm:pt>
    <dgm:pt modelId="{E375C181-9848-4329-A743-65A6F5134676}">
      <dgm:prSet phldrT="[文字]" custT="1"/>
      <dgm:spPr>
        <a:xfrm>
          <a:off x="1463556" y="1660"/>
          <a:ext cx="3640930" cy="725947"/>
        </a:xfrm>
        <a:prstGeom prst="roundRect">
          <a:avLst/>
        </a:prstGeom>
      </dgm:spPr>
      <dgm:t>
        <a:bodyPr/>
        <a:lstStyle/>
        <a:p>
          <a:r>
            <a:rPr lang="zh-TW" altLang="en-US" sz="3200" smtClean="0">
              <a:latin typeface="Century Gothic" panose="020B0502020202020204"/>
              <a:ea typeface="微軟正黑體" panose="020B0604030504040204" pitchFamily="34" charset="-120"/>
              <a:cs typeface="+mn-cs"/>
            </a:rPr>
            <a:t>財政委員會</a:t>
          </a:r>
          <a:endParaRPr lang="zh-TW" altLang="en-US" sz="3200" dirty="0">
            <a:latin typeface="Century Gothic" panose="020B0502020202020204"/>
            <a:ea typeface="微軟正黑體" panose="020B0604030504040204" pitchFamily="34" charset="-120"/>
            <a:cs typeface="+mn-cs"/>
          </a:endParaRPr>
        </a:p>
      </dgm:t>
    </dgm:pt>
    <dgm:pt modelId="{32EE664C-4134-4831-93DA-4A1AE9CF8E76}" type="parTrans" cxnId="{583DE9E5-6EC7-4554-B9A3-737DE69B8317}">
      <dgm:prSet/>
      <dgm:spPr/>
      <dgm:t>
        <a:bodyPr/>
        <a:lstStyle/>
        <a:p>
          <a:endParaRPr lang="zh-TW" altLang="en-US"/>
        </a:p>
      </dgm:t>
    </dgm:pt>
    <dgm:pt modelId="{1418CCE4-BEC0-4833-B59A-3E1060C06645}" type="sibTrans" cxnId="{583DE9E5-6EC7-4554-B9A3-737DE69B8317}">
      <dgm:prSet/>
      <dgm:spPr/>
      <dgm:t>
        <a:bodyPr/>
        <a:lstStyle/>
        <a:p>
          <a:endParaRPr lang="zh-TW" altLang="en-US"/>
        </a:p>
      </dgm:t>
    </dgm:pt>
    <dgm:pt modelId="{FC17E57F-328D-4008-8E08-32F85A423EAF}">
      <dgm:prSet phldrT="[文字]"/>
      <dgm:spPr>
        <a:xfrm rot="16200000">
          <a:off x="2946003" y="-2845991"/>
          <a:ext cx="580758" cy="6472764"/>
        </a:xfrm>
        <a:prstGeom prst="round2SameRect">
          <a:avLst/>
        </a:prstGeom>
      </dgm:spPr>
      <dgm:t>
        <a:bodyPr/>
        <a:lstStyle/>
        <a:p>
          <a:r>
            <a:rPr lang="zh-TW" altLang="en-US" dirty="0" smtClean="0">
              <a:latin typeface="Century Gothic" panose="020B0502020202020204"/>
              <a:ea typeface="微軟正黑體" panose="020B0604030504040204" pitchFamily="34" charset="-120"/>
              <a:cs typeface="+mn-cs"/>
            </a:rPr>
            <a:t>北部                                                               南部</a:t>
          </a:r>
          <a:endParaRPr lang="zh-TW" altLang="en-US" dirty="0">
            <a:latin typeface="Century Gothic" panose="020B0502020202020204"/>
            <a:ea typeface="微軟正黑體" panose="020B0604030504040204" pitchFamily="34" charset="-120"/>
            <a:cs typeface="+mn-cs"/>
          </a:endParaRPr>
        </a:p>
      </dgm:t>
    </dgm:pt>
    <dgm:pt modelId="{7ECFA9DF-D357-428F-B731-EAB61925D57F}" type="parTrans" cxnId="{843D3868-8E02-4B16-A0F5-7A7849ED7B08}">
      <dgm:prSet/>
      <dgm:spPr/>
      <dgm:t>
        <a:bodyPr/>
        <a:lstStyle/>
        <a:p>
          <a:endParaRPr lang="zh-TW" altLang="en-US"/>
        </a:p>
      </dgm:t>
    </dgm:pt>
    <dgm:pt modelId="{E53BE09E-3745-4F09-A7B4-27C2EB5D2315}" type="sibTrans" cxnId="{843D3868-8E02-4B16-A0F5-7A7849ED7B08}">
      <dgm:prSet/>
      <dgm:spPr/>
      <dgm:t>
        <a:bodyPr/>
        <a:lstStyle/>
        <a:p>
          <a:endParaRPr lang="zh-TW" altLang="en-US"/>
        </a:p>
      </dgm:t>
    </dgm:pt>
    <dgm:pt modelId="{4ABDCB65-B9E0-4EE2-8412-EC0BB8FFA1AF}">
      <dgm:prSet phldrT="[文字]" custT="1"/>
      <dgm:spPr>
        <a:xfrm>
          <a:off x="1489124" y="1526151"/>
          <a:ext cx="3640930" cy="725947"/>
        </a:xfrm>
        <a:prstGeom prst="roundRect">
          <a:avLst/>
        </a:prstGeom>
      </dgm:spPr>
      <dgm:t>
        <a:bodyPr/>
        <a:lstStyle/>
        <a:p>
          <a:r>
            <a:rPr lang="zh-TW" altLang="en-US" sz="3200" smtClean="0">
              <a:latin typeface="Century Gothic" panose="020B0502020202020204"/>
              <a:ea typeface="微軟正黑體" panose="020B0604030504040204" pitchFamily="34" charset="-120"/>
              <a:cs typeface="+mn-cs"/>
            </a:rPr>
            <a:t>法律主提案通過率</a:t>
          </a:r>
          <a:endParaRPr lang="zh-TW" altLang="en-US" sz="3200" dirty="0">
            <a:latin typeface="Century Gothic" panose="020B0502020202020204"/>
            <a:ea typeface="微軟正黑體" panose="020B0604030504040204" pitchFamily="34" charset="-120"/>
            <a:cs typeface="+mn-cs"/>
          </a:endParaRPr>
        </a:p>
      </dgm:t>
    </dgm:pt>
    <dgm:pt modelId="{DFA2EA93-156F-4E94-981F-3CCAC173B844}" type="parTrans" cxnId="{0336F3BC-607C-4DA8-8004-50307E1D886C}">
      <dgm:prSet/>
      <dgm:spPr/>
      <dgm:t>
        <a:bodyPr/>
        <a:lstStyle/>
        <a:p>
          <a:endParaRPr lang="zh-TW" altLang="en-US"/>
        </a:p>
      </dgm:t>
    </dgm:pt>
    <dgm:pt modelId="{BCBB5B5D-06A1-4F91-9487-4A75EBB4E98E}" type="sibTrans" cxnId="{0336F3BC-607C-4DA8-8004-50307E1D886C}">
      <dgm:prSet/>
      <dgm:spPr/>
      <dgm:t>
        <a:bodyPr/>
        <a:lstStyle/>
        <a:p>
          <a:endParaRPr lang="zh-TW" altLang="en-US"/>
        </a:p>
      </dgm:t>
    </dgm:pt>
    <dgm:pt modelId="{78001A8E-9CF0-4957-B81D-0F2B64174EA5}">
      <dgm:prSet phldrT="[文字]"/>
      <dgm:spPr>
        <a:xfrm rot="16200000">
          <a:off x="2946003" y="-1347257"/>
          <a:ext cx="580758" cy="6472764"/>
        </a:xfrm>
        <a:prstGeom prst="round2SameRect">
          <a:avLst/>
        </a:prstGeom>
      </dgm:spPr>
      <dgm:t>
        <a:bodyPr/>
        <a:lstStyle/>
        <a:p>
          <a:r>
            <a:rPr lang="en-US" altLang="zh-TW" dirty="0" smtClean="0">
              <a:latin typeface="Century Gothic" panose="020B0502020202020204"/>
              <a:ea typeface="微軟正黑體" panose="020B0604030504040204" pitchFamily="34" charset="-120"/>
              <a:cs typeface="+mn-cs"/>
            </a:rPr>
            <a:t>3.4</a:t>
          </a:r>
          <a:r>
            <a:rPr lang="zh-TW" altLang="en-US" dirty="0" smtClean="0">
              <a:latin typeface="Century Gothic" panose="020B0502020202020204"/>
              <a:ea typeface="微軟正黑體" panose="020B0604030504040204" pitchFamily="34" charset="-120"/>
              <a:cs typeface="+mn-cs"/>
            </a:rPr>
            <a:t>％                                                              </a:t>
          </a:r>
          <a:r>
            <a:rPr lang="en-US" altLang="zh-TW" dirty="0" smtClean="0">
              <a:latin typeface="Century Gothic" panose="020B0502020202020204"/>
              <a:ea typeface="微軟正黑體" panose="020B0604030504040204" pitchFamily="34" charset="-120"/>
              <a:cs typeface="+mn-cs"/>
            </a:rPr>
            <a:t>0</a:t>
          </a:r>
          <a:r>
            <a:rPr lang="zh-TW" altLang="en-US" dirty="0" smtClean="0">
              <a:latin typeface="Century Gothic" panose="020B0502020202020204"/>
              <a:ea typeface="微軟正黑體" panose="020B0604030504040204" pitchFamily="34" charset="-120"/>
              <a:cs typeface="+mn-cs"/>
            </a:rPr>
            <a:t>％</a:t>
          </a:r>
          <a:endParaRPr lang="zh-TW" altLang="en-US" dirty="0">
            <a:latin typeface="Century Gothic" panose="020B0502020202020204"/>
            <a:ea typeface="微軟正黑體" panose="020B0604030504040204" pitchFamily="34" charset="-120"/>
            <a:cs typeface="+mn-cs"/>
          </a:endParaRPr>
        </a:p>
      </dgm:t>
    </dgm:pt>
    <dgm:pt modelId="{58D1B364-7A84-4C68-80E7-5CDCBD0B20CE}" type="parTrans" cxnId="{D3DB2761-576B-4F5B-97B3-4E71C50BD55D}">
      <dgm:prSet/>
      <dgm:spPr/>
      <dgm:t>
        <a:bodyPr/>
        <a:lstStyle/>
        <a:p>
          <a:endParaRPr lang="zh-TW" altLang="en-US"/>
        </a:p>
      </dgm:t>
    </dgm:pt>
    <dgm:pt modelId="{FF8D70E6-BFEF-44D4-9868-C6E59924023B}" type="sibTrans" cxnId="{D3DB2761-576B-4F5B-97B3-4E71C50BD55D}">
      <dgm:prSet/>
      <dgm:spPr/>
      <dgm:t>
        <a:bodyPr/>
        <a:lstStyle/>
        <a:p>
          <a:endParaRPr lang="zh-TW" altLang="en-US"/>
        </a:p>
      </dgm:t>
    </dgm:pt>
    <dgm:pt modelId="{EC231E72-B971-4674-9029-0A4DC31500C7}">
      <dgm:prSet phldrT="[文字]" custT="1"/>
      <dgm:spPr>
        <a:xfrm>
          <a:off x="1476437" y="2288396"/>
          <a:ext cx="3640930" cy="725947"/>
        </a:xfrm>
        <a:prstGeom prst="roundRect">
          <a:avLst/>
        </a:prstGeom>
      </dgm:spPr>
      <dgm:t>
        <a:bodyPr/>
        <a:lstStyle/>
        <a:p>
          <a:r>
            <a:rPr lang="zh-TW" altLang="en-US" sz="2000" smtClean="0">
              <a:latin typeface="Century Gothic" panose="020B0502020202020204"/>
              <a:ea typeface="微軟正黑體" panose="020B0604030504040204" pitchFamily="34" charset="-120"/>
              <a:cs typeface="+mn-cs"/>
            </a:rPr>
            <a:t>全文主提案內容</a:t>
          </a:r>
          <a:endParaRPr lang="en-US" altLang="zh-TW" sz="2000" smtClean="0">
            <a:latin typeface="Century Gothic" panose="020B0502020202020204"/>
            <a:ea typeface="微軟正黑體" panose="020B0604030504040204" pitchFamily="34" charset="-120"/>
            <a:cs typeface="+mn-cs"/>
          </a:endParaRPr>
        </a:p>
        <a:p>
          <a:r>
            <a:rPr lang="zh-TW" altLang="en-US" sz="2000" smtClean="0">
              <a:latin typeface="Century Gothic" panose="020B0502020202020204"/>
              <a:ea typeface="微軟正黑體" panose="020B0604030504040204" pitchFamily="34" charset="-120"/>
              <a:cs typeface="+mn-cs"/>
            </a:rPr>
            <a:t>與所屬委員會相關量</a:t>
          </a:r>
          <a:endParaRPr lang="zh-TW" altLang="en-US" sz="2000" dirty="0">
            <a:latin typeface="Century Gothic" panose="020B0502020202020204"/>
            <a:ea typeface="微軟正黑體" panose="020B0604030504040204" pitchFamily="34" charset="-120"/>
            <a:cs typeface="+mn-cs"/>
          </a:endParaRPr>
        </a:p>
      </dgm:t>
    </dgm:pt>
    <dgm:pt modelId="{202B4ABE-50E9-4083-95FF-4D598992A5DF}" type="parTrans" cxnId="{5835FA41-6661-44B1-97D3-241DDA0E31E8}">
      <dgm:prSet/>
      <dgm:spPr/>
      <dgm:t>
        <a:bodyPr/>
        <a:lstStyle/>
        <a:p>
          <a:endParaRPr lang="zh-TW" altLang="en-US"/>
        </a:p>
      </dgm:t>
    </dgm:pt>
    <dgm:pt modelId="{CD8E15B4-2D4D-4E33-826A-8BE6FBE8DA34}" type="sibTrans" cxnId="{5835FA41-6661-44B1-97D3-241DDA0E31E8}">
      <dgm:prSet/>
      <dgm:spPr/>
      <dgm:t>
        <a:bodyPr/>
        <a:lstStyle/>
        <a:p>
          <a:endParaRPr lang="zh-TW" altLang="en-US"/>
        </a:p>
      </dgm:t>
    </dgm:pt>
    <dgm:pt modelId="{3E5D8331-C989-4593-911D-5689AE1BA3D7}">
      <dgm:prSet phldrT="[文字]"/>
      <dgm:spPr>
        <a:xfrm rot="16200000">
          <a:off x="2946003" y="-585012"/>
          <a:ext cx="580758" cy="6472764"/>
        </a:xfrm>
        <a:prstGeom prst="round2SameRect">
          <a:avLst/>
        </a:prstGeom>
      </dgm:spPr>
      <dgm:t>
        <a:bodyPr/>
        <a:lstStyle/>
        <a:p>
          <a:r>
            <a:rPr lang="en-US" altLang="zh-TW" smtClean="0">
              <a:latin typeface="Century Gothic" panose="020B0502020202020204"/>
              <a:ea typeface="微軟正黑體" panose="020B0604030504040204" pitchFamily="34" charset="-120"/>
              <a:cs typeface="+mn-cs"/>
            </a:rPr>
            <a:t>0.25</a:t>
          </a:r>
          <a:r>
            <a:rPr lang="zh-TW" altLang="en-US" smtClean="0">
              <a:latin typeface="Century Gothic" panose="020B0502020202020204"/>
              <a:ea typeface="微軟正黑體" panose="020B0604030504040204" pitchFamily="34" charset="-120"/>
              <a:cs typeface="+mn-cs"/>
            </a:rPr>
            <a:t>                                                                </a:t>
          </a:r>
          <a:r>
            <a:rPr lang="en-US" altLang="zh-TW" smtClean="0">
              <a:latin typeface="Century Gothic" panose="020B0502020202020204"/>
              <a:ea typeface="微軟正黑體" panose="020B0604030504040204" pitchFamily="34" charset="-120"/>
              <a:cs typeface="+mn-cs"/>
            </a:rPr>
            <a:t>0</a:t>
          </a:r>
          <a:endParaRPr lang="zh-TW" altLang="en-US" dirty="0">
            <a:latin typeface="Century Gothic" panose="020B0502020202020204"/>
            <a:ea typeface="微軟正黑體" panose="020B0604030504040204" pitchFamily="34" charset="-120"/>
            <a:cs typeface="+mn-cs"/>
          </a:endParaRPr>
        </a:p>
      </dgm:t>
    </dgm:pt>
    <dgm:pt modelId="{3E08E239-E153-446A-ADF9-DCA5E5B3F73B}" type="parTrans" cxnId="{B90090ED-5511-4A5C-BCBD-AF263A4A9196}">
      <dgm:prSet/>
      <dgm:spPr/>
      <dgm:t>
        <a:bodyPr/>
        <a:lstStyle/>
        <a:p>
          <a:endParaRPr lang="zh-TW" altLang="en-US"/>
        </a:p>
      </dgm:t>
    </dgm:pt>
    <dgm:pt modelId="{AA455B53-4949-44AA-855C-40DCF719D17C}" type="sibTrans" cxnId="{B90090ED-5511-4A5C-BCBD-AF263A4A9196}">
      <dgm:prSet/>
      <dgm:spPr/>
      <dgm:t>
        <a:bodyPr/>
        <a:lstStyle/>
        <a:p>
          <a:endParaRPr lang="zh-TW" altLang="en-US"/>
        </a:p>
      </dgm:t>
    </dgm:pt>
    <dgm:pt modelId="{761A3F34-8D2B-4709-B630-12E387436A61}">
      <dgm:prSet custT="1"/>
      <dgm:spPr>
        <a:xfrm>
          <a:off x="1476437" y="763905"/>
          <a:ext cx="3640930" cy="725947"/>
        </a:xfrm>
        <a:prstGeom prst="roundRect">
          <a:avLst/>
        </a:prstGeom>
      </dgm:spPr>
      <dgm:t>
        <a:bodyPr/>
        <a:lstStyle/>
        <a:p>
          <a:r>
            <a:rPr lang="zh-TW" altLang="en-US" sz="3200" smtClean="0">
              <a:latin typeface="Century Gothic" panose="020B0502020202020204"/>
              <a:ea typeface="微軟正黑體" panose="020B0604030504040204" pitchFamily="34" charset="-120"/>
              <a:cs typeface="+mn-cs"/>
            </a:rPr>
            <a:t>法律主提案量</a:t>
          </a:r>
          <a:endParaRPr lang="zh-TW" altLang="en-US" sz="3200" dirty="0">
            <a:latin typeface="Century Gothic" panose="020B0502020202020204"/>
            <a:ea typeface="微軟正黑體" panose="020B0604030504040204" pitchFamily="34" charset="-120"/>
            <a:cs typeface="+mn-cs"/>
          </a:endParaRPr>
        </a:p>
      </dgm:t>
    </dgm:pt>
    <dgm:pt modelId="{0E4FFE7D-F9D0-4670-A6C3-290015195FB5}" type="parTrans" cxnId="{07B63D3E-AE9D-46D7-A336-E157D4EE0E7D}">
      <dgm:prSet/>
      <dgm:spPr/>
      <dgm:t>
        <a:bodyPr/>
        <a:lstStyle/>
        <a:p>
          <a:endParaRPr lang="zh-TW" altLang="en-US"/>
        </a:p>
      </dgm:t>
    </dgm:pt>
    <dgm:pt modelId="{DAFE5C8F-1A27-4A15-B330-EFD06B6ECCC9}" type="sibTrans" cxnId="{07B63D3E-AE9D-46D7-A336-E157D4EE0E7D}">
      <dgm:prSet/>
      <dgm:spPr/>
      <dgm:t>
        <a:bodyPr/>
        <a:lstStyle/>
        <a:p>
          <a:endParaRPr lang="zh-TW" altLang="en-US"/>
        </a:p>
      </dgm:t>
    </dgm:pt>
    <dgm:pt modelId="{8973B216-72EF-4928-A76E-CA7D6B91D359}">
      <dgm:prSet/>
      <dgm:spPr>
        <a:xfrm rot="16200000">
          <a:off x="2946003" y="-2109502"/>
          <a:ext cx="580758" cy="6472764"/>
        </a:xfrm>
        <a:prstGeom prst="round2SameRect">
          <a:avLst/>
        </a:prstGeom>
      </dgm:spPr>
      <dgm:t>
        <a:bodyPr/>
        <a:lstStyle/>
        <a:p>
          <a:r>
            <a:rPr lang="en-US" altLang="zh-TW" dirty="0" smtClean="0">
              <a:latin typeface="Century Gothic" panose="020B0502020202020204"/>
              <a:ea typeface="微軟正黑體" panose="020B0604030504040204" pitchFamily="34" charset="-120"/>
              <a:cs typeface="+mn-cs"/>
            </a:rPr>
            <a:t>2.2</a:t>
          </a:r>
          <a:r>
            <a:rPr lang="zh-TW" altLang="en-US" dirty="0" smtClean="0">
              <a:latin typeface="Century Gothic" panose="020B0502020202020204"/>
              <a:ea typeface="微軟正黑體" panose="020B0604030504040204" pitchFamily="34" charset="-120"/>
              <a:cs typeface="+mn-cs"/>
            </a:rPr>
            <a:t>％                                                              </a:t>
          </a:r>
          <a:r>
            <a:rPr lang="en-US" altLang="zh-TW" dirty="0" smtClean="0">
              <a:latin typeface="Century Gothic" panose="020B0502020202020204"/>
              <a:ea typeface="微軟正黑體" panose="020B0604030504040204" pitchFamily="34" charset="-120"/>
              <a:cs typeface="+mn-cs"/>
            </a:rPr>
            <a:t>3</a:t>
          </a:r>
          <a:r>
            <a:rPr lang="zh-TW" altLang="en-US" dirty="0" smtClean="0">
              <a:latin typeface="Century Gothic" panose="020B0502020202020204"/>
              <a:ea typeface="微軟正黑體" panose="020B0604030504040204" pitchFamily="34" charset="-120"/>
              <a:cs typeface="+mn-cs"/>
            </a:rPr>
            <a:t>％</a:t>
          </a:r>
          <a:endParaRPr lang="zh-TW" altLang="en-US" dirty="0">
            <a:latin typeface="Century Gothic" panose="020B0502020202020204"/>
            <a:ea typeface="微軟正黑體" panose="020B0604030504040204" pitchFamily="34" charset="-120"/>
            <a:cs typeface="+mn-cs"/>
          </a:endParaRPr>
        </a:p>
      </dgm:t>
    </dgm:pt>
    <dgm:pt modelId="{990EB9AF-16C6-4224-81A3-219BA292B858}" type="parTrans" cxnId="{012490E2-C2A7-4391-BF62-9DD0AD836733}">
      <dgm:prSet/>
      <dgm:spPr/>
      <dgm:t>
        <a:bodyPr/>
        <a:lstStyle/>
        <a:p>
          <a:endParaRPr lang="zh-TW" altLang="en-US"/>
        </a:p>
      </dgm:t>
    </dgm:pt>
    <dgm:pt modelId="{436FC6AD-AD98-4DFC-ABD3-66A1330830A7}" type="sibTrans" cxnId="{012490E2-C2A7-4391-BF62-9DD0AD836733}">
      <dgm:prSet/>
      <dgm:spPr/>
      <dgm:t>
        <a:bodyPr/>
        <a:lstStyle/>
        <a:p>
          <a:endParaRPr lang="zh-TW" altLang="en-US"/>
        </a:p>
      </dgm:t>
    </dgm:pt>
    <dgm:pt modelId="{DC1FC66A-90DE-4A89-9236-D93A3093479F}">
      <dgm:prSet/>
      <dgm:spPr>
        <a:xfrm>
          <a:off x="1488930" y="3050641"/>
          <a:ext cx="3640930" cy="725947"/>
        </a:xfrm>
        <a:prstGeom prst="roundRect">
          <a:avLst/>
        </a:prstGeom>
      </dgm:spPr>
      <dgm:t>
        <a:bodyPr/>
        <a:lstStyle/>
        <a:p>
          <a:r>
            <a:rPr lang="zh-TW" altLang="en-US" smtClean="0">
              <a:latin typeface="Century Gothic" panose="020B0502020202020204"/>
              <a:ea typeface="微軟正黑體" panose="020B0604030504040204" pitchFamily="34" charset="-120"/>
              <a:cs typeface="+mn-cs"/>
            </a:rPr>
            <a:t>所屬委員會口頭質詢次數</a:t>
          </a:r>
          <a:endParaRPr lang="zh-TW" altLang="en-US" dirty="0">
            <a:latin typeface="Century Gothic" panose="020B0502020202020204"/>
            <a:ea typeface="微軟正黑體" panose="020B0604030504040204" pitchFamily="34" charset="-120"/>
            <a:cs typeface="+mn-cs"/>
          </a:endParaRPr>
        </a:p>
      </dgm:t>
    </dgm:pt>
    <dgm:pt modelId="{E92BDEAE-4830-455C-AFE1-B9F1904A4688}" type="parTrans" cxnId="{20467DC0-775D-4666-B333-8D89C9AA633D}">
      <dgm:prSet/>
      <dgm:spPr/>
      <dgm:t>
        <a:bodyPr/>
        <a:lstStyle/>
        <a:p>
          <a:endParaRPr lang="zh-TW" altLang="en-US"/>
        </a:p>
      </dgm:t>
    </dgm:pt>
    <dgm:pt modelId="{EC9AD013-9DCC-46C3-AB00-A47489122158}" type="sibTrans" cxnId="{20467DC0-775D-4666-B333-8D89C9AA633D}">
      <dgm:prSet/>
      <dgm:spPr/>
      <dgm:t>
        <a:bodyPr/>
        <a:lstStyle/>
        <a:p>
          <a:endParaRPr lang="zh-TW" altLang="en-US"/>
        </a:p>
      </dgm:t>
    </dgm:pt>
    <dgm:pt modelId="{1CF151B4-20E9-4865-BFE7-63DA858A590D}">
      <dgm:prSet/>
      <dgm:spPr>
        <a:xfrm rot="16200000">
          <a:off x="2946003" y="177233"/>
          <a:ext cx="580758" cy="6472764"/>
        </a:xfrm>
      </dgm:spPr>
      <dgm:t>
        <a:bodyPr/>
        <a:lstStyle/>
        <a:p>
          <a:r>
            <a:rPr lang="en-US" altLang="zh-TW" dirty="0" smtClean="0">
              <a:latin typeface="Century Gothic" panose="020B0502020202020204"/>
              <a:ea typeface="微軟正黑體" panose="020B0604030504040204" pitchFamily="34" charset="-120"/>
              <a:cs typeface="+mn-cs"/>
            </a:rPr>
            <a:t>173.25</a:t>
          </a:r>
          <a:r>
            <a:rPr lang="zh-TW" altLang="en-US" dirty="0" smtClean="0">
              <a:latin typeface="Century Gothic" panose="020B0502020202020204"/>
              <a:ea typeface="微軟正黑體" panose="020B0604030504040204" pitchFamily="34" charset="-120"/>
              <a:cs typeface="+mn-cs"/>
            </a:rPr>
            <a:t>                                                            </a:t>
          </a:r>
          <a:r>
            <a:rPr lang="en-US" altLang="zh-TW" dirty="0" smtClean="0">
              <a:latin typeface="Century Gothic" panose="020B0502020202020204"/>
              <a:ea typeface="微軟正黑體" panose="020B0604030504040204" pitchFamily="34" charset="-120"/>
              <a:cs typeface="+mn-cs"/>
            </a:rPr>
            <a:t>22</a:t>
          </a:r>
          <a:endParaRPr lang="zh-TW" altLang="en-US" dirty="0">
            <a:latin typeface="Century Gothic" panose="020B0502020202020204"/>
            <a:ea typeface="微軟正黑體" panose="020B0604030504040204" pitchFamily="34" charset="-120"/>
            <a:cs typeface="+mn-cs"/>
          </a:endParaRPr>
        </a:p>
      </dgm:t>
    </dgm:pt>
    <dgm:pt modelId="{743A43B7-6B99-4AF2-AD3A-C262B61314C2}" type="parTrans" cxnId="{C82A6266-9573-4C4F-B35B-C2B689931269}">
      <dgm:prSet/>
      <dgm:spPr/>
      <dgm:t>
        <a:bodyPr/>
        <a:lstStyle/>
        <a:p>
          <a:endParaRPr lang="zh-TW" altLang="en-US"/>
        </a:p>
      </dgm:t>
    </dgm:pt>
    <dgm:pt modelId="{D3EC59A1-209E-4084-B3F9-79DEBA42F479}" type="sibTrans" cxnId="{C82A6266-9573-4C4F-B35B-C2B689931269}">
      <dgm:prSet/>
      <dgm:spPr/>
      <dgm:t>
        <a:bodyPr/>
        <a:lstStyle/>
        <a:p>
          <a:endParaRPr lang="zh-TW" altLang="en-US"/>
        </a:p>
      </dgm:t>
    </dgm:pt>
    <dgm:pt modelId="{C632E1FF-19F3-41EB-8062-8C7C5007748C}" type="pres">
      <dgm:prSet presAssocID="{FCE7F5B3-07F0-41B1-9B0B-4EFAF304F990}" presName="Name0" presStyleCnt="0">
        <dgm:presLayoutVars>
          <dgm:dir val="rev"/>
          <dgm:animLvl val="lvl"/>
          <dgm:resizeHandles val="exact"/>
        </dgm:presLayoutVars>
      </dgm:prSet>
      <dgm:spPr/>
      <dgm:t>
        <a:bodyPr/>
        <a:lstStyle/>
        <a:p>
          <a:endParaRPr lang="zh-TW" altLang="en-US"/>
        </a:p>
      </dgm:t>
    </dgm:pt>
    <dgm:pt modelId="{14C0F740-3D30-4523-9B8D-2CEF6502E599}" type="pres">
      <dgm:prSet presAssocID="{E375C181-9848-4329-A743-65A6F5134676}" presName="linNode" presStyleCnt="0"/>
      <dgm:spPr/>
      <dgm:t>
        <a:bodyPr/>
        <a:lstStyle/>
        <a:p>
          <a:endParaRPr lang="zh-TW" altLang="en-US"/>
        </a:p>
      </dgm:t>
    </dgm:pt>
    <dgm:pt modelId="{69FB3CE0-FC31-4420-A901-33063C521791}" type="pres">
      <dgm:prSet presAssocID="{E375C181-9848-4329-A743-65A6F5134676}" presName="parentText" presStyleLbl="node1" presStyleIdx="0" presStyleCnt="5" custLinFactNeighborX="-77389">
        <dgm:presLayoutVars>
          <dgm:chMax val="1"/>
          <dgm:bulletEnabled val="1"/>
        </dgm:presLayoutVars>
      </dgm:prSet>
      <dgm:spPr/>
      <dgm:t>
        <a:bodyPr/>
        <a:lstStyle/>
        <a:p>
          <a:endParaRPr lang="zh-TW" altLang="en-US"/>
        </a:p>
      </dgm:t>
    </dgm:pt>
    <dgm:pt modelId="{C12F90A7-AA18-4FB9-9F81-E70176C39EF2}" type="pres">
      <dgm:prSet presAssocID="{E375C181-9848-4329-A743-65A6F5134676}" presName="descendantText" presStyleLbl="alignAccFollowNode1" presStyleIdx="0" presStyleCnt="5" custLinFactNeighborX="-1906" custLinFactNeighborY="4435">
        <dgm:presLayoutVars>
          <dgm:bulletEnabled val="1"/>
        </dgm:presLayoutVars>
      </dgm:prSet>
      <dgm:spPr/>
      <dgm:t>
        <a:bodyPr/>
        <a:lstStyle/>
        <a:p>
          <a:endParaRPr lang="zh-TW" altLang="en-US"/>
        </a:p>
      </dgm:t>
    </dgm:pt>
    <dgm:pt modelId="{FC785BCA-0FE3-4056-9BE3-DA5360FC11B2}" type="pres">
      <dgm:prSet presAssocID="{1418CCE4-BEC0-4833-B59A-3E1060C06645}" presName="sp" presStyleCnt="0"/>
      <dgm:spPr/>
      <dgm:t>
        <a:bodyPr/>
        <a:lstStyle/>
        <a:p>
          <a:endParaRPr lang="zh-TW" altLang="en-US"/>
        </a:p>
      </dgm:t>
    </dgm:pt>
    <dgm:pt modelId="{EF3C5BDF-84BF-4256-9D55-7A21CE54C94A}" type="pres">
      <dgm:prSet presAssocID="{761A3F34-8D2B-4709-B630-12E387436A61}" presName="linNode" presStyleCnt="0"/>
      <dgm:spPr/>
      <dgm:t>
        <a:bodyPr/>
        <a:lstStyle/>
        <a:p>
          <a:endParaRPr lang="zh-TW" altLang="en-US"/>
        </a:p>
      </dgm:t>
    </dgm:pt>
    <dgm:pt modelId="{E959D648-7355-4B0B-AFC1-4649082C13E2}" type="pres">
      <dgm:prSet presAssocID="{761A3F34-8D2B-4709-B630-12E387436A61}" presName="parentText" presStyleLbl="node1" presStyleIdx="1" presStyleCnt="5" custLinFactNeighborX="-77190">
        <dgm:presLayoutVars>
          <dgm:chMax val="1"/>
          <dgm:bulletEnabled val="1"/>
        </dgm:presLayoutVars>
      </dgm:prSet>
      <dgm:spPr/>
      <dgm:t>
        <a:bodyPr/>
        <a:lstStyle/>
        <a:p>
          <a:endParaRPr lang="zh-TW" altLang="en-US"/>
        </a:p>
      </dgm:t>
    </dgm:pt>
    <dgm:pt modelId="{4061D492-CEBC-4594-BB3E-1AE3C71AC7E9}" type="pres">
      <dgm:prSet presAssocID="{761A3F34-8D2B-4709-B630-12E387436A61}" presName="descendantText" presStyleLbl="alignAccFollowNode1" presStyleIdx="1" presStyleCnt="5">
        <dgm:presLayoutVars>
          <dgm:bulletEnabled val="1"/>
        </dgm:presLayoutVars>
      </dgm:prSet>
      <dgm:spPr/>
      <dgm:t>
        <a:bodyPr/>
        <a:lstStyle/>
        <a:p>
          <a:endParaRPr lang="zh-TW" altLang="en-US"/>
        </a:p>
      </dgm:t>
    </dgm:pt>
    <dgm:pt modelId="{969A2BB4-DFC2-4AD4-8076-E7A23F2267E2}" type="pres">
      <dgm:prSet presAssocID="{DAFE5C8F-1A27-4A15-B330-EFD06B6ECCC9}" presName="sp" presStyleCnt="0"/>
      <dgm:spPr/>
      <dgm:t>
        <a:bodyPr/>
        <a:lstStyle/>
        <a:p>
          <a:endParaRPr lang="zh-TW" altLang="en-US"/>
        </a:p>
      </dgm:t>
    </dgm:pt>
    <dgm:pt modelId="{04A8DAA1-87A8-4254-A976-E042B29327AE}" type="pres">
      <dgm:prSet presAssocID="{4ABDCB65-B9E0-4EE2-8412-EC0BB8FFA1AF}" presName="linNode" presStyleCnt="0"/>
      <dgm:spPr/>
      <dgm:t>
        <a:bodyPr/>
        <a:lstStyle/>
        <a:p>
          <a:endParaRPr lang="zh-TW" altLang="en-US"/>
        </a:p>
      </dgm:t>
    </dgm:pt>
    <dgm:pt modelId="{E9F7DC28-81D4-418F-8ECA-6D50027DBC91}" type="pres">
      <dgm:prSet presAssocID="{4ABDCB65-B9E0-4EE2-8412-EC0BB8FFA1AF}" presName="parentText" presStyleLbl="node1" presStyleIdx="2" presStyleCnt="5" custLinFactNeighborX="-76994">
        <dgm:presLayoutVars>
          <dgm:chMax val="1"/>
          <dgm:bulletEnabled val="1"/>
        </dgm:presLayoutVars>
      </dgm:prSet>
      <dgm:spPr/>
      <dgm:t>
        <a:bodyPr/>
        <a:lstStyle/>
        <a:p>
          <a:endParaRPr lang="zh-TW" altLang="en-US"/>
        </a:p>
      </dgm:t>
    </dgm:pt>
    <dgm:pt modelId="{3951B49B-1E3B-4185-A23A-584AE1208820}" type="pres">
      <dgm:prSet presAssocID="{4ABDCB65-B9E0-4EE2-8412-EC0BB8FFA1AF}" presName="descendantText" presStyleLbl="alignAccFollowNode1" presStyleIdx="2" presStyleCnt="5">
        <dgm:presLayoutVars>
          <dgm:bulletEnabled val="1"/>
        </dgm:presLayoutVars>
      </dgm:prSet>
      <dgm:spPr/>
      <dgm:t>
        <a:bodyPr/>
        <a:lstStyle/>
        <a:p>
          <a:endParaRPr lang="zh-TW" altLang="en-US"/>
        </a:p>
      </dgm:t>
    </dgm:pt>
    <dgm:pt modelId="{10F426E6-B812-45CA-B092-3FA39BB6A5B4}" type="pres">
      <dgm:prSet presAssocID="{BCBB5B5D-06A1-4F91-9487-4A75EBB4E98E}" presName="sp" presStyleCnt="0"/>
      <dgm:spPr/>
      <dgm:t>
        <a:bodyPr/>
        <a:lstStyle/>
        <a:p>
          <a:endParaRPr lang="zh-TW" altLang="en-US"/>
        </a:p>
      </dgm:t>
    </dgm:pt>
    <dgm:pt modelId="{83F33136-FFF0-4226-AF58-C5D8B8214A24}" type="pres">
      <dgm:prSet presAssocID="{EC231E72-B971-4674-9029-0A4DC31500C7}" presName="linNode" presStyleCnt="0"/>
      <dgm:spPr/>
      <dgm:t>
        <a:bodyPr/>
        <a:lstStyle/>
        <a:p>
          <a:endParaRPr lang="zh-TW" altLang="en-US"/>
        </a:p>
      </dgm:t>
    </dgm:pt>
    <dgm:pt modelId="{4E439B5B-9173-4BFA-A593-BA0F0B0B3102}" type="pres">
      <dgm:prSet presAssocID="{EC231E72-B971-4674-9029-0A4DC31500C7}" presName="parentText" presStyleLbl="node1" presStyleIdx="3" presStyleCnt="5" custLinFactNeighborX="-77190">
        <dgm:presLayoutVars>
          <dgm:chMax val="1"/>
          <dgm:bulletEnabled val="1"/>
        </dgm:presLayoutVars>
      </dgm:prSet>
      <dgm:spPr/>
      <dgm:t>
        <a:bodyPr/>
        <a:lstStyle/>
        <a:p>
          <a:endParaRPr lang="zh-TW" altLang="en-US"/>
        </a:p>
      </dgm:t>
    </dgm:pt>
    <dgm:pt modelId="{9A0A5AAE-EABF-4526-8B81-CA061152A661}" type="pres">
      <dgm:prSet presAssocID="{EC231E72-B971-4674-9029-0A4DC31500C7}" presName="descendantText" presStyleLbl="alignAccFollowNode1" presStyleIdx="3" presStyleCnt="5">
        <dgm:presLayoutVars>
          <dgm:bulletEnabled val="1"/>
        </dgm:presLayoutVars>
      </dgm:prSet>
      <dgm:spPr/>
      <dgm:t>
        <a:bodyPr/>
        <a:lstStyle/>
        <a:p>
          <a:endParaRPr lang="zh-TW" altLang="en-US"/>
        </a:p>
      </dgm:t>
    </dgm:pt>
    <dgm:pt modelId="{C77E48DC-07D2-496D-A5DE-73FE160F5AC9}" type="pres">
      <dgm:prSet presAssocID="{CD8E15B4-2D4D-4E33-826A-8BE6FBE8DA34}" presName="sp" presStyleCnt="0"/>
      <dgm:spPr/>
      <dgm:t>
        <a:bodyPr/>
        <a:lstStyle/>
        <a:p>
          <a:endParaRPr lang="zh-TW" altLang="en-US"/>
        </a:p>
      </dgm:t>
    </dgm:pt>
    <dgm:pt modelId="{35D3C611-DE1C-44DE-899B-AFA9232608BA}" type="pres">
      <dgm:prSet presAssocID="{DC1FC66A-90DE-4A89-9236-D93A3093479F}" presName="linNode" presStyleCnt="0"/>
      <dgm:spPr/>
      <dgm:t>
        <a:bodyPr/>
        <a:lstStyle/>
        <a:p>
          <a:endParaRPr lang="zh-TW" altLang="en-US"/>
        </a:p>
      </dgm:t>
    </dgm:pt>
    <dgm:pt modelId="{BD9A3964-36F8-41E6-B185-1EBFE13634C0}" type="pres">
      <dgm:prSet presAssocID="{DC1FC66A-90DE-4A89-9236-D93A3093479F}" presName="parentText" presStyleLbl="node1" presStyleIdx="4" presStyleCnt="5" custLinFactNeighborX="-76997">
        <dgm:presLayoutVars>
          <dgm:chMax val="1"/>
          <dgm:bulletEnabled val="1"/>
        </dgm:presLayoutVars>
      </dgm:prSet>
      <dgm:spPr/>
      <dgm:t>
        <a:bodyPr/>
        <a:lstStyle/>
        <a:p>
          <a:endParaRPr lang="zh-TW" altLang="en-US"/>
        </a:p>
      </dgm:t>
    </dgm:pt>
    <dgm:pt modelId="{D86C67A3-DB09-48A4-BC73-3FAC44F3543E}" type="pres">
      <dgm:prSet presAssocID="{DC1FC66A-90DE-4A89-9236-D93A3093479F}" presName="descendantText" presStyleLbl="alignAccFollowNode1" presStyleIdx="4" presStyleCnt="5">
        <dgm:presLayoutVars>
          <dgm:bulletEnabled val="1"/>
        </dgm:presLayoutVars>
      </dgm:prSet>
      <dgm:spPr>
        <a:prstGeom prst="round2SameRect">
          <a:avLst/>
        </a:prstGeom>
      </dgm:spPr>
      <dgm:t>
        <a:bodyPr/>
        <a:lstStyle/>
        <a:p>
          <a:endParaRPr lang="zh-TW" altLang="en-US"/>
        </a:p>
      </dgm:t>
    </dgm:pt>
  </dgm:ptLst>
  <dgm:cxnLst>
    <dgm:cxn modelId="{536DE079-71D5-4E53-9C09-FC97D4866F73}" type="presOf" srcId="{E375C181-9848-4329-A743-65A6F5134676}" destId="{69FB3CE0-FC31-4420-A901-33063C521791}" srcOrd="0" destOrd="0" presId="urn:microsoft.com/office/officeart/2005/8/layout/vList5"/>
    <dgm:cxn modelId="{20467DC0-775D-4666-B333-8D89C9AA633D}" srcId="{FCE7F5B3-07F0-41B1-9B0B-4EFAF304F990}" destId="{DC1FC66A-90DE-4A89-9236-D93A3093479F}" srcOrd="4" destOrd="0" parTransId="{E92BDEAE-4830-455C-AFE1-B9F1904A4688}" sibTransId="{EC9AD013-9DCC-46C3-AB00-A47489122158}"/>
    <dgm:cxn modelId="{07B63D3E-AE9D-46D7-A336-E157D4EE0E7D}" srcId="{FCE7F5B3-07F0-41B1-9B0B-4EFAF304F990}" destId="{761A3F34-8D2B-4709-B630-12E387436A61}" srcOrd="1" destOrd="0" parTransId="{0E4FFE7D-F9D0-4670-A6C3-290015195FB5}" sibTransId="{DAFE5C8F-1A27-4A15-B330-EFD06B6ECCC9}"/>
    <dgm:cxn modelId="{E1CDEE07-BC30-4EB3-8025-604994558B1E}" type="presOf" srcId="{1CF151B4-20E9-4865-BFE7-63DA858A590D}" destId="{D86C67A3-DB09-48A4-BC73-3FAC44F3543E}" srcOrd="0" destOrd="0" presId="urn:microsoft.com/office/officeart/2005/8/layout/vList5"/>
    <dgm:cxn modelId="{C7D2C27A-0D04-4B91-AEF4-50481F5D14DA}" type="presOf" srcId="{FCE7F5B3-07F0-41B1-9B0B-4EFAF304F990}" destId="{C632E1FF-19F3-41EB-8062-8C7C5007748C}" srcOrd="0" destOrd="0" presId="urn:microsoft.com/office/officeart/2005/8/layout/vList5"/>
    <dgm:cxn modelId="{D5BAC7FE-21F7-4A59-907F-A2128CAF1F3A}" type="presOf" srcId="{3E5D8331-C989-4593-911D-5689AE1BA3D7}" destId="{9A0A5AAE-EABF-4526-8B81-CA061152A661}" srcOrd="0" destOrd="0" presId="urn:microsoft.com/office/officeart/2005/8/layout/vList5"/>
    <dgm:cxn modelId="{C4AAC6E2-9AA5-481D-ACAD-43D4B0EFCA48}" type="presOf" srcId="{FC17E57F-328D-4008-8E08-32F85A423EAF}" destId="{C12F90A7-AA18-4FB9-9F81-E70176C39EF2}" srcOrd="0" destOrd="0" presId="urn:microsoft.com/office/officeart/2005/8/layout/vList5"/>
    <dgm:cxn modelId="{B90090ED-5511-4A5C-BCBD-AF263A4A9196}" srcId="{EC231E72-B971-4674-9029-0A4DC31500C7}" destId="{3E5D8331-C989-4593-911D-5689AE1BA3D7}" srcOrd="0" destOrd="0" parTransId="{3E08E239-E153-446A-ADF9-DCA5E5B3F73B}" sibTransId="{AA455B53-4949-44AA-855C-40DCF719D17C}"/>
    <dgm:cxn modelId="{3CCED5B9-904F-4D85-8DFA-1C150C478BFF}" type="presOf" srcId="{8973B216-72EF-4928-A76E-CA7D6B91D359}" destId="{4061D492-CEBC-4594-BB3E-1AE3C71AC7E9}" srcOrd="0" destOrd="0" presId="urn:microsoft.com/office/officeart/2005/8/layout/vList5"/>
    <dgm:cxn modelId="{5835FA41-6661-44B1-97D3-241DDA0E31E8}" srcId="{FCE7F5B3-07F0-41B1-9B0B-4EFAF304F990}" destId="{EC231E72-B971-4674-9029-0A4DC31500C7}" srcOrd="3" destOrd="0" parTransId="{202B4ABE-50E9-4083-95FF-4D598992A5DF}" sibTransId="{CD8E15B4-2D4D-4E33-826A-8BE6FBE8DA34}"/>
    <dgm:cxn modelId="{C82A6266-9573-4C4F-B35B-C2B689931269}" srcId="{DC1FC66A-90DE-4A89-9236-D93A3093479F}" destId="{1CF151B4-20E9-4865-BFE7-63DA858A590D}" srcOrd="0" destOrd="0" parTransId="{743A43B7-6B99-4AF2-AD3A-C262B61314C2}" sibTransId="{D3EC59A1-209E-4084-B3F9-79DEBA42F479}"/>
    <dgm:cxn modelId="{0336F3BC-607C-4DA8-8004-50307E1D886C}" srcId="{FCE7F5B3-07F0-41B1-9B0B-4EFAF304F990}" destId="{4ABDCB65-B9E0-4EE2-8412-EC0BB8FFA1AF}" srcOrd="2" destOrd="0" parTransId="{DFA2EA93-156F-4E94-981F-3CCAC173B844}" sibTransId="{BCBB5B5D-06A1-4F91-9487-4A75EBB4E98E}"/>
    <dgm:cxn modelId="{D3DB2761-576B-4F5B-97B3-4E71C50BD55D}" srcId="{4ABDCB65-B9E0-4EE2-8412-EC0BB8FFA1AF}" destId="{78001A8E-9CF0-4957-B81D-0F2B64174EA5}" srcOrd="0" destOrd="0" parTransId="{58D1B364-7A84-4C68-80E7-5CDCBD0B20CE}" sibTransId="{FF8D70E6-BFEF-44D4-9868-C6E59924023B}"/>
    <dgm:cxn modelId="{20F3A6C9-BAAF-4595-B813-96F725D417E3}" type="presOf" srcId="{4ABDCB65-B9E0-4EE2-8412-EC0BB8FFA1AF}" destId="{E9F7DC28-81D4-418F-8ECA-6D50027DBC91}" srcOrd="0" destOrd="0" presId="urn:microsoft.com/office/officeart/2005/8/layout/vList5"/>
    <dgm:cxn modelId="{50D931C9-360F-42C1-9F5E-DAC5E4FDB608}" type="presOf" srcId="{78001A8E-9CF0-4957-B81D-0F2B64174EA5}" destId="{3951B49B-1E3B-4185-A23A-584AE1208820}" srcOrd="0" destOrd="0" presId="urn:microsoft.com/office/officeart/2005/8/layout/vList5"/>
    <dgm:cxn modelId="{6DF5DA39-2249-46A9-82BF-9082FDBF25E3}" type="presOf" srcId="{EC231E72-B971-4674-9029-0A4DC31500C7}" destId="{4E439B5B-9173-4BFA-A593-BA0F0B0B3102}" srcOrd="0" destOrd="0" presId="urn:microsoft.com/office/officeart/2005/8/layout/vList5"/>
    <dgm:cxn modelId="{012490E2-C2A7-4391-BF62-9DD0AD836733}" srcId="{761A3F34-8D2B-4709-B630-12E387436A61}" destId="{8973B216-72EF-4928-A76E-CA7D6B91D359}" srcOrd="0" destOrd="0" parTransId="{990EB9AF-16C6-4224-81A3-219BA292B858}" sibTransId="{436FC6AD-AD98-4DFC-ABD3-66A1330830A7}"/>
    <dgm:cxn modelId="{583DE9E5-6EC7-4554-B9A3-737DE69B8317}" srcId="{FCE7F5B3-07F0-41B1-9B0B-4EFAF304F990}" destId="{E375C181-9848-4329-A743-65A6F5134676}" srcOrd="0" destOrd="0" parTransId="{32EE664C-4134-4831-93DA-4A1AE9CF8E76}" sibTransId="{1418CCE4-BEC0-4833-B59A-3E1060C06645}"/>
    <dgm:cxn modelId="{843D3868-8E02-4B16-A0F5-7A7849ED7B08}" srcId="{E375C181-9848-4329-A743-65A6F5134676}" destId="{FC17E57F-328D-4008-8E08-32F85A423EAF}" srcOrd="0" destOrd="0" parTransId="{7ECFA9DF-D357-428F-B731-EAB61925D57F}" sibTransId="{E53BE09E-3745-4F09-A7B4-27C2EB5D2315}"/>
    <dgm:cxn modelId="{418E06DB-495F-4191-B780-AEBF0F032483}" type="presOf" srcId="{DC1FC66A-90DE-4A89-9236-D93A3093479F}" destId="{BD9A3964-36F8-41E6-B185-1EBFE13634C0}" srcOrd="0" destOrd="0" presId="urn:microsoft.com/office/officeart/2005/8/layout/vList5"/>
    <dgm:cxn modelId="{59AFD608-986E-406E-A310-497FC2E46F47}" type="presOf" srcId="{761A3F34-8D2B-4709-B630-12E387436A61}" destId="{E959D648-7355-4B0B-AFC1-4649082C13E2}" srcOrd="0" destOrd="0" presId="urn:microsoft.com/office/officeart/2005/8/layout/vList5"/>
    <dgm:cxn modelId="{A27C1CD6-15D5-43AE-99F0-80794C255DA5}" type="presParOf" srcId="{C632E1FF-19F3-41EB-8062-8C7C5007748C}" destId="{14C0F740-3D30-4523-9B8D-2CEF6502E599}" srcOrd="0" destOrd="0" presId="urn:microsoft.com/office/officeart/2005/8/layout/vList5"/>
    <dgm:cxn modelId="{B9CEB98B-C7B9-40D5-AE5D-C129148394A3}" type="presParOf" srcId="{14C0F740-3D30-4523-9B8D-2CEF6502E599}" destId="{69FB3CE0-FC31-4420-A901-33063C521791}" srcOrd="0" destOrd="0" presId="urn:microsoft.com/office/officeart/2005/8/layout/vList5"/>
    <dgm:cxn modelId="{07724086-7A10-47B3-BE69-A5951ECCA133}" type="presParOf" srcId="{14C0F740-3D30-4523-9B8D-2CEF6502E599}" destId="{C12F90A7-AA18-4FB9-9F81-E70176C39EF2}" srcOrd="1" destOrd="0" presId="urn:microsoft.com/office/officeart/2005/8/layout/vList5"/>
    <dgm:cxn modelId="{94F67E36-5643-40FA-831F-D8B519317184}" type="presParOf" srcId="{C632E1FF-19F3-41EB-8062-8C7C5007748C}" destId="{FC785BCA-0FE3-4056-9BE3-DA5360FC11B2}" srcOrd="1" destOrd="0" presId="urn:microsoft.com/office/officeart/2005/8/layout/vList5"/>
    <dgm:cxn modelId="{FFD58640-F670-4D9D-9A4B-1D2C3A6D38DB}" type="presParOf" srcId="{C632E1FF-19F3-41EB-8062-8C7C5007748C}" destId="{EF3C5BDF-84BF-4256-9D55-7A21CE54C94A}" srcOrd="2" destOrd="0" presId="urn:microsoft.com/office/officeart/2005/8/layout/vList5"/>
    <dgm:cxn modelId="{0FBDF3A3-F4D2-46F0-B7C9-B39F74E18477}" type="presParOf" srcId="{EF3C5BDF-84BF-4256-9D55-7A21CE54C94A}" destId="{E959D648-7355-4B0B-AFC1-4649082C13E2}" srcOrd="0" destOrd="0" presId="urn:microsoft.com/office/officeart/2005/8/layout/vList5"/>
    <dgm:cxn modelId="{B8833DB7-DFF3-45CA-A90C-19AE8C0BC1BA}" type="presParOf" srcId="{EF3C5BDF-84BF-4256-9D55-7A21CE54C94A}" destId="{4061D492-CEBC-4594-BB3E-1AE3C71AC7E9}" srcOrd="1" destOrd="0" presId="urn:microsoft.com/office/officeart/2005/8/layout/vList5"/>
    <dgm:cxn modelId="{EB7CFE69-E9FB-4D31-AEBE-6B7F7E266937}" type="presParOf" srcId="{C632E1FF-19F3-41EB-8062-8C7C5007748C}" destId="{969A2BB4-DFC2-4AD4-8076-E7A23F2267E2}" srcOrd="3" destOrd="0" presId="urn:microsoft.com/office/officeart/2005/8/layout/vList5"/>
    <dgm:cxn modelId="{78E6358E-DA70-4096-8106-D3B1A2F900CE}" type="presParOf" srcId="{C632E1FF-19F3-41EB-8062-8C7C5007748C}" destId="{04A8DAA1-87A8-4254-A976-E042B29327AE}" srcOrd="4" destOrd="0" presId="urn:microsoft.com/office/officeart/2005/8/layout/vList5"/>
    <dgm:cxn modelId="{5E2341A4-4F80-461E-A8DC-A385D4A8FF44}" type="presParOf" srcId="{04A8DAA1-87A8-4254-A976-E042B29327AE}" destId="{E9F7DC28-81D4-418F-8ECA-6D50027DBC91}" srcOrd="0" destOrd="0" presId="urn:microsoft.com/office/officeart/2005/8/layout/vList5"/>
    <dgm:cxn modelId="{72B15720-3796-429F-AF98-6527637BC8D9}" type="presParOf" srcId="{04A8DAA1-87A8-4254-A976-E042B29327AE}" destId="{3951B49B-1E3B-4185-A23A-584AE1208820}" srcOrd="1" destOrd="0" presId="urn:microsoft.com/office/officeart/2005/8/layout/vList5"/>
    <dgm:cxn modelId="{E9725DFD-416E-4BCB-BB7E-0D5F9F039E9B}" type="presParOf" srcId="{C632E1FF-19F3-41EB-8062-8C7C5007748C}" destId="{10F426E6-B812-45CA-B092-3FA39BB6A5B4}" srcOrd="5" destOrd="0" presId="urn:microsoft.com/office/officeart/2005/8/layout/vList5"/>
    <dgm:cxn modelId="{13D3D89D-64C4-4D2D-80B4-EB44F17E20BD}" type="presParOf" srcId="{C632E1FF-19F3-41EB-8062-8C7C5007748C}" destId="{83F33136-FFF0-4226-AF58-C5D8B8214A24}" srcOrd="6" destOrd="0" presId="urn:microsoft.com/office/officeart/2005/8/layout/vList5"/>
    <dgm:cxn modelId="{EBC853C5-47F9-4762-8D34-B21A444EE7FF}" type="presParOf" srcId="{83F33136-FFF0-4226-AF58-C5D8B8214A24}" destId="{4E439B5B-9173-4BFA-A593-BA0F0B0B3102}" srcOrd="0" destOrd="0" presId="urn:microsoft.com/office/officeart/2005/8/layout/vList5"/>
    <dgm:cxn modelId="{87E5D9DF-15EA-4F31-B4C5-21746A32CDA2}" type="presParOf" srcId="{83F33136-FFF0-4226-AF58-C5D8B8214A24}" destId="{9A0A5AAE-EABF-4526-8B81-CA061152A661}" srcOrd="1" destOrd="0" presId="urn:microsoft.com/office/officeart/2005/8/layout/vList5"/>
    <dgm:cxn modelId="{1D58343F-C992-4CBA-B330-82FE8207ED19}" type="presParOf" srcId="{C632E1FF-19F3-41EB-8062-8C7C5007748C}" destId="{C77E48DC-07D2-496D-A5DE-73FE160F5AC9}" srcOrd="7" destOrd="0" presId="urn:microsoft.com/office/officeart/2005/8/layout/vList5"/>
    <dgm:cxn modelId="{F2C16FEC-DDEE-4CF7-A518-27863FF77F5A}" type="presParOf" srcId="{C632E1FF-19F3-41EB-8062-8C7C5007748C}" destId="{35D3C611-DE1C-44DE-899B-AFA9232608BA}" srcOrd="8" destOrd="0" presId="urn:microsoft.com/office/officeart/2005/8/layout/vList5"/>
    <dgm:cxn modelId="{965994DA-E6AA-46C5-9913-54A2C17FCD47}" type="presParOf" srcId="{35D3C611-DE1C-44DE-899B-AFA9232608BA}" destId="{BD9A3964-36F8-41E6-B185-1EBFE13634C0}" srcOrd="0" destOrd="0" presId="urn:microsoft.com/office/officeart/2005/8/layout/vList5"/>
    <dgm:cxn modelId="{C300C190-B98B-481C-85E8-6A310702126B}" type="presParOf" srcId="{35D3C611-DE1C-44DE-899B-AFA9232608BA}" destId="{D86C67A3-DB09-48A4-BC73-3FAC44F3543E}"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CE7F5B3-07F0-41B1-9B0B-4EFAF304F990}"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zh-TW" altLang="en-US"/>
        </a:p>
      </dgm:t>
    </dgm:pt>
    <dgm:pt modelId="{E375C181-9848-4329-A743-65A6F5134676}">
      <dgm:prSet phldrT="[文字]" custT="1"/>
      <dgm:spPr>
        <a:xfrm>
          <a:off x="1258768" y="1660"/>
          <a:ext cx="3209544" cy="725947"/>
        </a:xfrm>
        <a:prstGeom prst="roundRect">
          <a:avLst/>
        </a:prstGeom>
      </dgm:spPr>
      <dgm:t>
        <a:bodyPr/>
        <a:lstStyle/>
        <a:p>
          <a:r>
            <a:rPr lang="zh-TW" altLang="en-US" sz="3200" smtClean="0">
              <a:latin typeface="Century Gothic" panose="020B0502020202020204"/>
              <a:ea typeface="微軟正黑體" panose="020B0604030504040204" pitchFamily="34" charset="-120"/>
              <a:cs typeface="+mn-cs"/>
            </a:rPr>
            <a:t>經濟委員會</a:t>
          </a:r>
          <a:endParaRPr lang="zh-TW" altLang="en-US" sz="3200" dirty="0">
            <a:latin typeface="Century Gothic" panose="020B0502020202020204"/>
            <a:ea typeface="微軟正黑體" panose="020B0604030504040204" pitchFamily="34" charset="-120"/>
            <a:cs typeface="+mn-cs"/>
          </a:endParaRPr>
        </a:p>
      </dgm:t>
    </dgm:pt>
    <dgm:pt modelId="{32EE664C-4134-4831-93DA-4A1AE9CF8E76}" type="parTrans" cxnId="{583DE9E5-6EC7-4554-B9A3-737DE69B8317}">
      <dgm:prSet/>
      <dgm:spPr/>
      <dgm:t>
        <a:bodyPr/>
        <a:lstStyle/>
        <a:p>
          <a:endParaRPr lang="zh-TW" altLang="en-US"/>
        </a:p>
      </dgm:t>
    </dgm:pt>
    <dgm:pt modelId="{1418CCE4-BEC0-4833-B59A-3E1060C06645}" type="sibTrans" cxnId="{583DE9E5-6EC7-4554-B9A3-737DE69B8317}">
      <dgm:prSet/>
      <dgm:spPr/>
      <dgm:t>
        <a:bodyPr/>
        <a:lstStyle/>
        <a:p>
          <a:endParaRPr lang="zh-TW" altLang="en-US"/>
        </a:p>
      </dgm:t>
    </dgm:pt>
    <dgm:pt modelId="{FC17E57F-328D-4008-8E08-32F85A423EAF}">
      <dgm:prSet phldrT="[文字]"/>
      <dgm:spPr>
        <a:xfrm rot="16200000">
          <a:off x="2562548" y="-2462537"/>
          <a:ext cx="580758" cy="5705856"/>
        </a:xfrm>
        <a:prstGeom prst="round2SameRect">
          <a:avLst/>
        </a:prstGeom>
      </dgm:spPr>
      <dgm:t>
        <a:bodyPr/>
        <a:lstStyle/>
        <a:p>
          <a:r>
            <a:rPr lang="zh-TW" altLang="en-US" smtClean="0">
              <a:latin typeface="Century Gothic" panose="020B0502020202020204"/>
              <a:ea typeface="微軟正黑體" panose="020B0604030504040204" pitchFamily="34" charset="-120"/>
              <a:cs typeface="+mn-cs"/>
            </a:rPr>
            <a:t>北部                                                               南部</a:t>
          </a:r>
          <a:endParaRPr lang="zh-TW" altLang="en-US" dirty="0">
            <a:latin typeface="Century Gothic" panose="020B0502020202020204"/>
            <a:ea typeface="微軟正黑體" panose="020B0604030504040204" pitchFamily="34" charset="-120"/>
            <a:cs typeface="+mn-cs"/>
          </a:endParaRPr>
        </a:p>
      </dgm:t>
    </dgm:pt>
    <dgm:pt modelId="{7ECFA9DF-D357-428F-B731-EAB61925D57F}" type="parTrans" cxnId="{843D3868-8E02-4B16-A0F5-7A7849ED7B08}">
      <dgm:prSet/>
      <dgm:spPr/>
      <dgm:t>
        <a:bodyPr/>
        <a:lstStyle/>
        <a:p>
          <a:endParaRPr lang="zh-TW" altLang="en-US"/>
        </a:p>
      </dgm:t>
    </dgm:pt>
    <dgm:pt modelId="{E53BE09E-3745-4F09-A7B4-27C2EB5D2315}" type="sibTrans" cxnId="{843D3868-8E02-4B16-A0F5-7A7849ED7B08}">
      <dgm:prSet/>
      <dgm:spPr/>
      <dgm:t>
        <a:bodyPr/>
        <a:lstStyle/>
        <a:p>
          <a:endParaRPr lang="zh-TW" altLang="en-US"/>
        </a:p>
      </dgm:t>
    </dgm:pt>
    <dgm:pt modelId="{4ABDCB65-B9E0-4EE2-8412-EC0BB8FFA1AF}">
      <dgm:prSet phldrT="[文字]" custT="1"/>
      <dgm:spPr>
        <a:xfrm>
          <a:off x="1295514" y="1526151"/>
          <a:ext cx="3209544" cy="725947"/>
        </a:xfrm>
        <a:prstGeom prst="roundRect">
          <a:avLst/>
        </a:prstGeom>
      </dgm:spPr>
      <dgm:t>
        <a:bodyPr/>
        <a:lstStyle/>
        <a:p>
          <a:r>
            <a:rPr lang="zh-TW" altLang="en-US" sz="2800" smtClean="0">
              <a:latin typeface="Century Gothic" panose="020B0502020202020204"/>
              <a:ea typeface="微軟正黑體" panose="020B0604030504040204" pitchFamily="34" charset="-120"/>
              <a:cs typeface="+mn-cs"/>
            </a:rPr>
            <a:t>法律主提案通過率</a:t>
          </a:r>
          <a:endParaRPr lang="zh-TW" altLang="en-US" sz="2800" dirty="0">
            <a:latin typeface="Century Gothic" panose="020B0502020202020204"/>
            <a:ea typeface="微軟正黑體" panose="020B0604030504040204" pitchFamily="34" charset="-120"/>
            <a:cs typeface="+mn-cs"/>
          </a:endParaRPr>
        </a:p>
      </dgm:t>
    </dgm:pt>
    <dgm:pt modelId="{DFA2EA93-156F-4E94-981F-3CCAC173B844}" type="parTrans" cxnId="{0336F3BC-607C-4DA8-8004-50307E1D886C}">
      <dgm:prSet/>
      <dgm:spPr/>
      <dgm:t>
        <a:bodyPr/>
        <a:lstStyle/>
        <a:p>
          <a:endParaRPr lang="zh-TW" altLang="en-US"/>
        </a:p>
      </dgm:t>
    </dgm:pt>
    <dgm:pt modelId="{BCBB5B5D-06A1-4F91-9487-4A75EBB4E98E}" type="sibTrans" cxnId="{0336F3BC-607C-4DA8-8004-50307E1D886C}">
      <dgm:prSet/>
      <dgm:spPr/>
      <dgm:t>
        <a:bodyPr/>
        <a:lstStyle/>
        <a:p>
          <a:endParaRPr lang="zh-TW" altLang="en-US"/>
        </a:p>
      </dgm:t>
    </dgm:pt>
    <dgm:pt modelId="{78001A8E-9CF0-4957-B81D-0F2B64174EA5}">
      <dgm:prSet phldrT="[文字]"/>
      <dgm:spPr>
        <a:xfrm rot="16200000">
          <a:off x="2562548" y="-963803"/>
          <a:ext cx="580758" cy="5705856"/>
        </a:xfrm>
        <a:prstGeom prst="round2SameRect">
          <a:avLst/>
        </a:prstGeom>
      </dgm:spPr>
      <dgm:t>
        <a:bodyPr/>
        <a:lstStyle/>
        <a:p>
          <a:r>
            <a:rPr lang="en-US" altLang="zh-TW" smtClean="0">
              <a:latin typeface="Century Gothic" panose="020B0502020202020204"/>
              <a:ea typeface="微軟正黑體" panose="020B0604030504040204" pitchFamily="34" charset="-120"/>
              <a:cs typeface="+mn-cs"/>
            </a:rPr>
            <a:t>0</a:t>
          </a:r>
          <a:r>
            <a:rPr lang="zh-TW" altLang="en-US" smtClean="0">
              <a:latin typeface="Century Gothic" panose="020B0502020202020204"/>
              <a:ea typeface="微軟正黑體" panose="020B0604030504040204" pitchFamily="34" charset="-120"/>
              <a:cs typeface="+mn-cs"/>
            </a:rPr>
            <a:t>％                                                                 </a:t>
          </a:r>
          <a:r>
            <a:rPr lang="en-US" altLang="zh-TW" smtClean="0">
              <a:latin typeface="Century Gothic" panose="020B0502020202020204"/>
              <a:ea typeface="微軟正黑體" panose="020B0604030504040204" pitchFamily="34" charset="-120"/>
              <a:cs typeface="+mn-cs"/>
            </a:rPr>
            <a:t>2.6</a:t>
          </a:r>
          <a:r>
            <a:rPr lang="zh-TW" altLang="en-US" smtClean="0">
              <a:latin typeface="Century Gothic" panose="020B0502020202020204"/>
              <a:ea typeface="微軟正黑體" panose="020B0604030504040204" pitchFamily="34" charset="-120"/>
              <a:cs typeface="+mn-cs"/>
            </a:rPr>
            <a:t>％</a:t>
          </a:r>
          <a:endParaRPr lang="zh-TW" altLang="en-US" dirty="0">
            <a:latin typeface="Century Gothic" panose="020B0502020202020204"/>
            <a:ea typeface="微軟正黑體" panose="020B0604030504040204" pitchFamily="34" charset="-120"/>
            <a:cs typeface="+mn-cs"/>
          </a:endParaRPr>
        </a:p>
      </dgm:t>
    </dgm:pt>
    <dgm:pt modelId="{58D1B364-7A84-4C68-80E7-5CDCBD0B20CE}" type="parTrans" cxnId="{D3DB2761-576B-4F5B-97B3-4E71C50BD55D}">
      <dgm:prSet/>
      <dgm:spPr/>
      <dgm:t>
        <a:bodyPr/>
        <a:lstStyle/>
        <a:p>
          <a:endParaRPr lang="zh-TW" altLang="en-US"/>
        </a:p>
      </dgm:t>
    </dgm:pt>
    <dgm:pt modelId="{FF8D70E6-BFEF-44D4-9868-C6E59924023B}" type="sibTrans" cxnId="{D3DB2761-576B-4F5B-97B3-4E71C50BD55D}">
      <dgm:prSet/>
      <dgm:spPr/>
      <dgm:t>
        <a:bodyPr/>
        <a:lstStyle/>
        <a:p>
          <a:endParaRPr lang="zh-TW" altLang="en-US"/>
        </a:p>
      </dgm:t>
    </dgm:pt>
    <dgm:pt modelId="{EC231E72-B971-4674-9029-0A4DC31500C7}">
      <dgm:prSet phldrT="[文字]" custT="1"/>
      <dgm:spPr>
        <a:xfrm>
          <a:off x="1295514" y="2288396"/>
          <a:ext cx="3209544" cy="725947"/>
        </a:xfrm>
        <a:prstGeom prst="roundRect">
          <a:avLst/>
        </a:prstGeom>
      </dgm:spPr>
      <dgm:t>
        <a:bodyPr/>
        <a:lstStyle/>
        <a:p>
          <a:r>
            <a:rPr lang="zh-TW" altLang="en-US" sz="2000" smtClean="0">
              <a:latin typeface="Century Gothic" panose="020B0502020202020204"/>
              <a:ea typeface="微軟正黑體" panose="020B0604030504040204" pitchFamily="34" charset="-120"/>
              <a:cs typeface="+mn-cs"/>
            </a:rPr>
            <a:t>全文主提案內容與所屬委員會相關量</a:t>
          </a:r>
          <a:endParaRPr lang="zh-TW" altLang="en-US" sz="2000" dirty="0">
            <a:latin typeface="Century Gothic" panose="020B0502020202020204"/>
            <a:ea typeface="微軟正黑體" panose="020B0604030504040204" pitchFamily="34" charset="-120"/>
            <a:cs typeface="+mn-cs"/>
          </a:endParaRPr>
        </a:p>
      </dgm:t>
    </dgm:pt>
    <dgm:pt modelId="{202B4ABE-50E9-4083-95FF-4D598992A5DF}" type="parTrans" cxnId="{5835FA41-6661-44B1-97D3-241DDA0E31E8}">
      <dgm:prSet/>
      <dgm:spPr/>
      <dgm:t>
        <a:bodyPr/>
        <a:lstStyle/>
        <a:p>
          <a:endParaRPr lang="zh-TW" altLang="en-US"/>
        </a:p>
      </dgm:t>
    </dgm:pt>
    <dgm:pt modelId="{CD8E15B4-2D4D-4E33-826A-8BE6FBE8DA34}" type="sibTrans" cxnId="{5835FA41-6661-44B1-97D3-241DDA0E31E8}">
      <dgm:prSet/>
      <dgm:spPr/>
      <dgm:t>
        <a:bodyPr/>
        <a:lstStyle/>
        <a:p>
          <a:endParaRPr lang="zh-TW" altLang="en-US"/>
        </a:p>
      </dgm:t>
    </dgm:pt>
    <dgm:pt modelId="{3E5D8331-C989-4593-911D-5689AE1BA3D7}">
      <dgm:prSet phldrT="[文字]"/>
      <dgm:spPr>
        <a:xfrm rot="16200000">
          <a:off x="2562548" y="-201557"/>
          <a:ext cx="580758" cy="5705856"/>
        </a:xfrm>
        <a:prstGeom prst="round2SameRect">
          <a:avLst/>
        </a:prstGeom>
      </dgm:spPr>
      <dgm:t>
        <a:bodyPr/>
        <a:lstStyle/>
        <a:p>
          <a:r>
            <a:rPr lang="en-US" altLang="zh-TW" smtClean="0">
              <a:latin typeface="Century Gothic" panose="020B0502020202020204"/>
              <a:ea typeface="微軟正黑體" panose="020B0604030504040204" pitchFamily="34" charset="-120"/>
              <a:cs typeface="+mn-cs"/>
            </a:rPr>
            <a:t>0.5</a:t>
          </a:r>
          <a:r>
            <a:rPr lang="zh-TW" altLang="en-US" smtClean="0">
              <a:latin typeface="Century Gothic" panose="020B0502020202020204"/>
              <a:ea typeface="微軟正黑體" panose="020B0604030504040204" pitchFamily="34" charset="-120"/>
              <a:cs typeface="+mn-cs"/>
            </a:rPr>
            <a:t>                                                                   </a:t>
          </a:r>
          <a:r>
            <a:rPr lang="en-US" altLang="zh-TW" smtClean="0">
              <a:latin typeface="Century Gothic" panose="020B0502020202020204"/>
              <a:ea typeface="微軟正黑體" panose="020B0604030504040204" pitchFamily="34" charset="-120"/>
              <a:cs typeface="+mn-cs"/>
            </a:rPr>
            <a:t>1</a:t>
          </a:r>
          <a:endParaRPr lang="zh-TW" altLang="en-US" dirty="0">
            <a:latin typeface="Century Gothic" panose="020B0502020202020204"/>
            <a:ea typeface="微軟正黑體" panose="020B0604030504040204" pitchFamily="34" charset="-120"/>
            <a:cs typeface="+mn-cs"/>
          </a:endParaRPr>
        </a:p>
      </dgm:t>
    </dgm:pt>
    <dgm:pt modelId="{3E08E239-E153-446A-ADF9-DCA5E5B3F73B}" type="parTrans" cxnId="{B90090ED-5511-4A5C-BCBD-AF263A4A9196}">
      <dgm:prSet/>
      <dgm:spPr/>
      <dgm:t>
        <a:bodyPr/>
        <a:lstStyle/>
        <a:p>
          <a:endParaRPr lang="zh-TW" altLang="en-US"/>
        </a:p>
      </dgm:t>
    </dgm:pt>
    <dgm:pt modelId="{AA455B53-4949-44AA-855C-40DCF719D17C}" type="sibTrans" cxnId="{B90090ED-5511-4A5C-BCBD-AF263A4A9196}">
      <dgm:prSet/>
      <dgm:spPr/>
      <dgm:t>
        <a:bodyPr/>
        <a:lstStyle/>
        <a:p>
          <a:endParaRPr lang="zh-TW" altLang="en-US"/>
        </a:p>
      </dgm:t>
    </dgm:pt>
    <dgm:pt modelId="{761A3F34-8D2B-4709-B630-12E387436A61}">
      <dgm:prSet custT="1"/>
      <dgm:spPr>
        <a:xfrm>
          <a:off x="1282790" y="763905"/>
          <a:ext cx="3209544" cy="725947"/>
        </a:xfrm>
        <a:prstGeom prst="roundRect">
          <a:avLst/>
        </a:prstGeom>
      </dgm:spPr>
      <dgm:t>
        <a:bodyPr/>
        <a:lstStyle/>
        <a:p>
          <a:r>
            <a:rPr lang="zh-TW" altLang="en-US" sz="3200" smtClean="0">
              <a:latin typeface="Century Gothic" panose="020B0502020202020204"/>
              <a:ea typeface="微軟正黑體" panose="020B0604030504040204" pitchFamily="34" charset="-120"/>
              <a:cs typeface="+mn-cs"/>
            </a:rPr>
            <a:t>法律主提案量</a:t>
          </a:r>
          <a:endParaRPr lang="zh-TW" altLang="en-US" sz="3200" dirty="0">
            <a:latin typeface="Century Gothic" panose="020B0502020202020204"/>
            <a:ea typeface="微軟正黑體" panose="020B0604030504040204" pitchFamily="34" charset="-120"/>
            <a:cs typeface="+mn-cs"/>
          </a:endParaRPr>
        </a:p>
      </dgm:t>
    </dgm:pt>
    <dgm:pt modelId="{0E4FFE7D-F9D0-4670-A6C3-290015195FB5}" type="parTrans" cxnId="{07B63D3E-AE9D-46D7-A336-E157D4EE0E7D}">
      <dgm:prSet/>
      <dgm:spPr/>
      <dgm:t>
        <a:bodyPr/>
        <a:lstStyle/>
        <a:p>
          <a:endParaRPr lang="zh-TW" altLang="en-US"/>
        </a:p>
      </dgm:t>
    </dgm:pt>
    <dgm:pt modelId="{DAFE5C8F-1A27-4A15-B330-EFD06B6ECCC9}" type="sibTrans" cxnId="{07B63D3E-AE9D-46D7-A336-E157D4EE0E7D}">
      <dgm:prSet/>
      <dgm:spPr/>
      <dgm:t>
        <a:bodyPr/>
        <a:lstStyle/>
        <a:p>
          <a:endParaRPr lang="zh-TW" altLang="en-US"/>
        </a:p>
      </dgm:t>
    </dgm:pt>
    <dgm:pt modelId="{8973B216-72EF-4928-A76E-CA7D6B91D359}">
      <dgm:prSet/>
      <dgm:spPr>
        <a:xfrm rot="16200000">
          <a:off x="2562548" y="-1726048"/>
          <a:ext cx="580758" cy="5705856"/>
        </a:xfrm>
        <a:prstGeom prst="round2SameRect">
          <a:avLst/>
        </a:prstGeom>
      </dgm:spPr>
      <dgm:t>
        <a:bodyPr/>
        <a:lstStyle/>
        <a:p>
          <a:r>
            <a:rPr lang="en-US" altLang="zh-TW" smtClean="0">
              <a:latin typeface="Century Gothic" panose="020B0502020202020204"/>
              <a:ea typeface="微軟正黑體" panose="020B0604030504040204" pitchFamily="34" charset="-120"/>
              <a:cs typeface="+mn-cs"/>
            </a:rPr>
            <a:t>3</a:t>
          </a:r>
          <a:r>
            <a:rPr lang="zh-TW" altLang="en-US" smtClean="0">
              <a:latin typeface="Century Gothic" panose="020B0502020202020204"/>
              <a:ea typeface="微軟正黑體" panose="020B0604030504040204" pitchFamily="34" charset="-120"/>
              <a:cs typeface="+mn-cs"/>
            </a:rPr>
            <a:t>％                                                                 </a:t>
          </a:r>
          <a:r>
            <a:rPr lang="en-US" altLang="zh-TW" smtClean="0">
              <a:latin typeface="Century Gothic" panose="020B0502020202020204"/>
              <a:ea typeface="微軟正黑體" panose="020B0604030504040204" pitchFamily="34" charset="-120"/>
              <a:cs typeface="+mn-cs"/>
            </a:rPr>
            <a:t>3.8</a:t>
          </a:r>
          <a:r>
            <a:rPr lang="zh-TW" altLang="en-US" smtClean="0">
              <a:latin typeface="Century Gothic" panose="020B0502020202020204"/>
              <a:ea typeface="微軟正黑體" panose="020B0604030504040204" pitchFamily="34" charset="-120"/>
              <a:cs typeface="+mn-cs"/>
            </a:rPr>
            <a:t>％</a:t>
          </a:r>
          <a:endParaRPr lang="zh-TW" altLang="en-US" dirty="0">
            <a:latin typeface="Century Gothic" panose="020B0502020202020204"/>
            <a:ea typeface="微軟正黑體" panose="020B0604030504040204" pitchFamily="34" charset="-120"/>
            <a:cs typeface="+mn-cs"/>
          </a:endParaRPr>
        </a:p>
      </dgm:t>
    </dgm:pt>
    <dgm:pt modelId="{990EB9AF-16C6-4224-81A3-219BA292B858}" type="parTrans" cxnId="{012490E2-C2A7-4391-BF62-9DD0AD836733}">
      <dgm:prSet/>
      <dgm:spPr/>
      <dgm:t>
        <a:bodyPr/>
        <a:lstStyle/>
        <a:p>
          <a:endParaRPr lang="zh-TW" altLang="en-US"/>
        </a:p>
      </dgm:t>
    </dgm:pt>
    <dgm:pt modelId="{436FC6AD-AD98-4DFC-ABD3-66A1330830A7}" type="sibTrans" cxnId="{012490E2-C2A7-4391-BF62-9DD0AD836733}">
      <dgm:prSet/>
      <dgm:spPr/>
      <dgm:t>
        <a:bodyPr/>
        <a:lstStyle/>
        <a:p>
          <a:endParaRPr lang="zh-TW" altLang="en-US"/>
        </a:p>
      </dgm:t>
    </dgm:pt>
    <dgm:pt modelId="{DC1FC66A-90DE-4A89-9236-D93A3093479F}">
      <dgm:prSet/>
      <dgm:spPr>
        <a:xfrm>
          <a:off x="1284159" y="3050641"/>
          <a:ext cx="3209544" cy="725947"/>
        </a:xfrm>
        <a:prstGeom prst="roundRect">
          <a:avLst/>
        </a:prstGeom>
      </dgm:spPr>
      <dgm:t>
        <a:bodyPr/>
        <a:lstStyle/>
        <a:p>
          <a:r>
            <a:rPr lang="zh-TW" altLang="en-US" smtClean="0">
              <a:latin typeface="Century Gothic" panose="020B0502020202020204"/>
              <a:ea typeface="微軟正黑體" panose="020B0604030504040204" pitchFamily="34" charset="-120"/>
              <a:cs typeface="+mn-cs"/>
            </a:rPr>
            <a:t>所屬委員會口頭質詢次數</a:t>
          </a:r>
          <a:endParaRPr lang="zh-TW" altLang="en-US" dirty="0">
            <a:latin typeface="Century Gothic" panose="020B0502020202020204"/>
            <a:ea typeface="微軟正黑體" panose="020B0604030504040204" pitchFamily="34" charset="-120"/>
            <a:cs typeface="+mn-cs"/>
          </a:endParaRPr>
        </a:p>
      </dgm:t>
    </dgm:pt>
    <dgm:pt modelId="{E92BDEAE-4830-455C-AFE1-B9F1904A4688}" type="parTrans" cxnId="{20467DC0-775D-4666-B333-8D89C9AA633D}">
      <dgm:prSet/>
      <dgm:spPr/>
      <dgm:t>
        <a:bodyPr/>
        <a:lstStyle/>
        <a:p>
          <a:endParaRPr lang="zh-TW" altLang="en-US"/>
        </a:p>
      </dgm:t>
    </dgm:pt>
    <dgm:pt modelId="{EC9AD013-9DCC-46C3-AB00-A47489122158}" type="sibTrans" cxnId="{20467DC0-775D-4666-B333-8D89C9AA633D}">
      <dgm:prSet/>
      <dgm:spPr/>
      <dgm:t>
        <a:bodyPr/>
        <a:lstStyle/>
        <a:p>
          <a:endParaRPr lang="zh-TW" altLang="en-US"/>
        </a:p>
      </dgm:t>
    </dgm:pt>
    <dgm:pt modelId="{C7C8665A-E354-4214-A13C-ACBCCCD91343}">
      <dgm:prSet/>
      <dgm:spPr>
        <a:xfrm rot="16200000">
          <a:off x="2562548" y="560687"/>
          <a:ext cx="580758" cy="5705856"/>
        </a:xfrm>
        <a:prstGeom prst="round2SameRect">
          <a:avLst/>
        </a:prstGeom>
      </dgm:spPr>
      <dgm:t>
        <a:bodyPr/>
        <a:lstStyle/>
        <a:p>
          <a:r>
            <a:rPr lang="en-US" altLang="zh-TW" smtClean="0">
              <a:latin typeface="Century Gothic" panose="020B0502020202020204"/>
              <a:ea typeface="微軟正黑體" panose="020B0604030504040204" pitchFamily="34" charset="-120"/>
              <a:cs typeface="+mn-cs"/>
            </a:rPr>
            <a:t>185</a:t>
          </a:r>
          <a:r>
            <a:rPr lang="zh-TW" altLang="en-US" smtClean="0">
              <a:latin typeface="Century Gothic" panose="020B0502020202020204"/>
              <a:ea typeface="微軟正黑體" panose="020B0604030504040204" pitchFamily="34" charset="-120"/>
              <a:cs typeface="+mn-cs"/>
            </a:rPr>
            <a:t>                                                                 </a:t>
          </a:r>
          <a:r>
            <a:rPr lang="en-US" altLang="zh-TW" smtClean="0">
              <a:latin typeface="Century Gothic" panose="020B0502020202020204"/>
              <a:ea typeface="微軟正黑體" panose="020B0604030504040204" pitchFamily="34" charset="-120"/>
              <a:cs typeface="+mn-cs"/>
            </a:rPr>
            <a:t>218</a:t>
          </a:r>
          <a:endParaRPr lang="zh-TW" altLang="en-US" dirty="0">
            <a:latin typeface="Century Gothic" panose="020B0502020202020204"/>
            <a:ea typeface="微軟正黑體" panose="020B0604030504040204" pitchFamily="34" charset="-120"/>
            <a:cs typeface="+mn-cs"/>
          </a:endParaRPr>
        </a:p>
      </dgm:t>
    </dgm:pt>
    <dgm:pt modelId="{567BF24D-F0E1-465E-8302-2D02F153CAE3}" type="parTrans" cxnId="{38A85359-12B4-45B4-BDD8-CAFB5247FD63}">
      <dgm:prSet/>
      <dgm:spPr/>
      <dgm:t>
        <a:bodyPr/>
        <a:lstStyle/>
        <a:p>
          <a:endParaRPr lang="zh-TW" altLang="en-US"/>
        </a:p>
      </dgm:t>
    </dgm:pt>
    <dgm:pt modelId="{466C0316-DC37-42FA-B6FF-8C67F5665C2E}" type="sibTrans" cxnId="{38A85359-12B4-45B4-BDD8-CAFB5247FD63}">
      <dgm:prSet/>
      <dgm:spPr/>
      <dgm:t>
        <a:bodyPr/>
        <a:lstStyle/>
        <a:p>
          <a:endParaRPr lang="zh-TW" altLang="en-US"/>
        </a:p>
      </dgm:t>
    </dgm:pt>
    <dgm:pt modelId="{C632E1FF-19F3-41EB-8062-8C7C5007748C}" type="pres">
      <dgm:prSet presAssocID="{FCE7F5B3-07F0-41B1-9B0B-4EFAF304F990}" presName="Name0" presStyleCnt="0">
        <dgm:presLayoutVars>
          <dgm:dir val="rev"/>
          <dgm:animLvl val="lvl"/>
          <dgm:resizeHandles val="exact"/>
        </dgm:presLayoutVars>
      </dgm:prSet>
      <dgm:spPr/>
      <dgm:t>
        <a:bodyPr/>
        <a:lstStyle/>
        <a:p>
          <a:endParaRPr lang="zh-TW" altLang="en-US"/>
        </a:p>
      </dgm:t>
    </dgm:pt>
    <dgm:pt modelId="{14C0F740-3D30-4523-9B8D-2CEF6502E599}" type="pres">
      <dgm:prSet presAssocID="{E375C181-9848-4329-A743-65A6F5134676}" presName="linNode" presStyleCnt="0"/>
      <dgm:spPr/>
      <dgm:t>
        <a:bodyPr/>
        <a:lstStyle/>
        <a:p>
          <a:endParaRPr lang="zh-TW" altLang="en-US"/>
        </a:p>
      </dgm:t>
    </dgm:pt>
    <dgm:pt modelId="{69FB3CE0-FC31-4420-A901-33063C521791}" type="pres">
      <dgm:prSet presAssocID="{E375C181-9848-4329-A743-65A6F5134676}" presName="parentText" presStyleLbl="node1" presStyleIdx="0" presStyleCnt="5" custLinFactNeighborX="-77939">
        <dgm:presLayoutVars>
          <dgm:chMax val="1"/>
          <dgm:bulletEnabled val="1"/>
        </dgm:presLayoutVars>
      </dgm:prSet>
      <dgm:spPr/>
      <dgm:t>
        <a:bodyPr/>
        <a:lstStyle/>
        <a:p>
          <a:endParaRPr lang="zh-TW" altLang="en-US"/>
        </a:p>
      </dgm:t>
    </dgm:pt>
    <dgm:pt modelId="{C12F90A7-AA18-4FB9-9F81-E70176C39EF2}" type="pres">
      <dgm:prSet presAssocID="{E375C181-9848-4329-A743-65A6F5134676}" presName="descendantText" presStyleLbl="alignAccFollowNode1" presStyleIdx="0" presStyleCnt="5" custLinFactNeighborX="-1906" custLinFactNeighborY="4435">
        <dgm:presLayoutVars>
          <dgm:bulletEnabled val="1"/>
        </dgm:presLayoutVars>
      </dgm:prSet>
      <dgm:spPr/>
      <dgm:t>
        <a:bodyPr/>
        <a:lstStyle/>
        <a:p>
          <a:endParaRPr lang="zh-TW" altLang="en-US"/>
        </a:p>
      </dgm:t>
    </dgm:pt>
    <dgm:pt modelId="{FC785BCA-0FE3-4056-9BE3-DA5360FC11B2}" type="pres">
      <dgm:prSet presAssocID="{1418CCE4-BEC0-4833-B59A-3E1060C06645}" presName="sp" presStyleCnt="0"/>
      <dgm:spPr/>
      <dgm:t>
        <a:bodyPr/>
        <a:lstStyle/>
        <a:p>
          <a:endParaRPr lang="zh-TW" altLang="en-US"/>
        </a:p>
      </dgm:t>
    </dgm:pt>
    <dgm:pt modelId="{EF3C5BDF-84BF-4256-9D55-7A21CE54C94A}" type="pres">
      <dgm:prSet presAssocID="{761A3F34-8D2B-4709-B630-12E387436A61}" presName="linNode" presStyleCnt="0"/>
      <dgm:spPr/>
      <dgm:t>
        <a:bodyPr/>
        <a:lstStyle/>
        <a:p>
          <a:endParaRPr lang="zh-TW" altLang="en-US"/>
        </a:p>
      </dgm:t>
    </dgm:pt>
    <dgm:pt modelId="{E959D648-7355-4B0B-AFC1-4649082C13E2}" type="pres">
      <dgm:prSet presAssocID="{761A3F34-8D2B-4709-B630-12E387436A61}" presName="parentText" presStyleLbl="node1" presStyleIdx="1" presStyleCnt="5" custLinFactNeighborX="-77518">
        <dgm:presLayoutVars>
          <dgm:chMax val="1"/>
          <dgm:bulletEnabled val="1"/>
        </dgm:presLayoutVars>
      </dgm:prSet>
      <dgm:spPr/>
      <dgm:t>
        <a:bodyPr/>
        <a:lstStyle/>
        <a:p>
          <a:endParaRPr lang="zh-TW" altLang="en-US"/>
        </a:p>
      </dgm:t>
    </dgm:pt>
    <dgm:pt modelId="{4061D492-CEBC-4594-BB3E-1AE3C71AC7E9}" type="pres">
      <dgm:prSet presAssocID="{761A3F34-8D2B-4709-B630-12E387436A61}" presName="descendantText" presStyleLbl="alignAccFollowNode1" presStyleIdx="1" presStyleCnt="5">
        <dgm:presLayoutVars>
          <dgm:bulletEnabled val="1"/>
        </dgm:presLayoutVars>
      </dgm:prSet>
      <dgm:spPr/>
      <dgm:t>
        <a:bodyPr/>
        <a:lstStyle/>
        <a:p>
          <a:endParaRPr lang="zh-TW" altLang="en-US"/>
        </a:p>
      </dgm:t>
    </dgm:pt>
    <dgm:pt modelId="{969A2BB4-DFC2-4AD4-8076-E7A23F2267E2}" type="pres">
      <dgm:prSet presAssocID="{DAFE5C8F-1A27-4A15-B330-EFD06B6ECCC9}" presName="sp" presStyleCnt="0"/>
      <dgm:spPr/>
      <dgm:t>
        <a:bodyPr/>
        <a:lstStyle/>
        <a:p>
          <a:endParaRPr lang="zh-TW" altLang="en-US"/>
        </a:p>
      </dgm:t>
    </dgm:pt>
    <dgm:pt modelId="{04A8DAA1-87A8-4254-A976-E042B29327AE}" type="pres">
      <dgm:prSet presAssocID="{4ABDCB65-B9E0-4EE2-8412-EC0BB8FFA1AF}" presName="linNode" presStyleCnt="0"/>
      <dgm:spPr/>
      <dgm:t>
        <a:bodyPr/>
        <a:lstStyle/>
        <a:p>
          <a:endParaRPr lang="zh-TW" altLang="en-US"/>
        </a:p>
      </dgm:t>
    </dgm:pt>
    <dgm:pt modelId="{E9F7DC28-81D4-418F-8ECA-6D50027DBC91}" type="pres">
      <dgm:prSet presAssocID="{4ABDCB65-B9E0-4EE2-8412-EC0BB8FFA1AF}" presName="parentText" presStyleLbl="node1" presStyleIdx="2" presStyleCnt="5" custLinFactNeighborX="-77295">
        <dgm:presLayoutVars>
          <dgm:chMax val="1"/>
          <dgm:bulletEnabled val="1"/>
        </dgm:presLayoutVars>
      </dgm:prSet>
      <dgm:spPr/>
      <dgm:t>
        <a:bodyPr/>
        <a:lstStyle/>
        <a:p>
          <a:endParaRPr lang="zh-TW" altLang="en-US"/>
        </a:p>
      </dgm:t>
    </dgm:pt>
    <dgm:pt modelId="{3951B49B-1E3B-4185-A23A-584AE1208820}" type="pres">
      <dgm:prSet presAssocID="{4ABDCB65-B9E0-4EE2-8412-EC0BB8FFA1AF}" presName="descendantText" presStyleLbl="alignAccFollowNode1" presStyleIdx="2" presStyleCnt="5">
        <dgm:presLayoutVars>
          <dgm:bulletEnabled val="1"/>
        </dgm:presLayoutVars>
      </dgm:prSet>
      <dgm:spPr/>
      <dgm:t>
        <a:bodyPr/>
        <a:lstStyle/>
        <a:p>
          <a:endParaRPr lang="zh-TW" altLang="en-US"/>
        </a:p>
      </dgm:t>
    </dgm:pt>
    <dgm:pt modelId="{10F426E6-B812-45CA-B092-3FA39BB6A5B4}" type="pres">
      <dgm:prSet presAssocID="{BCBB5B5D-06A1-4F91-9487-4A75EBB4E98E}" presName="sp" presStyleCnt="0"/>
      <dgm:spPr/>
      <dgm:t>
        <a:bodyPr/>
        <a:lstStyle/>
        <a:p>
          <a:endParaRPr lang="zh-TW" altLang="en-US"/>
        </a:p>
      </dgm:t>
    </dgm:pt>
    <dgm:pt modelId="{83F33136-FFF0-4226-AF58-C5D8B8214A24}" type="pres">
      <dgm:prSet presAssocID="{EC231E72-B971-4674-9029-0A4DC31500C7}" presName="linNode" presStyleCnt="0"/>
      <dgm:spPr/>
      <dgm:t>
        <a:bodyPr/>
        <a:lstStyle/>
        <a:p>
          <a:endParaRPr lang="zh-TW" altLang="en-US"/>
        </a:p>
      </dgm:t>
    </dgm:pt>
    <dgm:pt modelId="{4E439B5B-9173-4BFA-A593-BA0F0B0B3102}" type="pres">
      <dgm:prSet presAssocID="{EC231E72-B971-4674-9029-0A4DC31500C7}" presName="parentText" presStyleLbl="node1" presStyleIdx="3" presStyleCnt="5" custLinFactNeighborX="-77295">
        <dgm:presLayoutVars>
          <dgm:chMax val="1"/>
          <dgm:bulletEnabled val="1"/>
        </dgm:presLayoutVars>
      </dgm:prSet>
      <dgm:spPr/>
      <dgm:t>
        <a:bodyPr/>
        <a:lstStyle/>
        <a:p>
          <a:endParaRPr lang="zh-TW" altLang="en-US"/>
        </a:p>
      </dgm:t>
    </dgm:pt>
    <dgm:pt modelId="{9A0A5AAE-EABF-4526-8B81-CA061152A661}" type="pres">
      <dgm:prSet presAssocID="{EC231E72-B971-4674-9029-0A4DC31500C7}" presName="descendantText" presStyleLbl="alignAccFollowNode1" presStyleIdx="3" presStyleCnt="5">
        <dgm:presLayoutVars>
          <dgm:bulletEnabled val="1"/>
        </dgm:presLayoutVars>
      </dgm:prSet>
      <dgm:spPr/>
      <dgm:t>
        <a:bodyPr/>
        <a:lstStyle/>
        <a:p>
          <a:endParaRPr lang="zh-TW" altLang="en-US"/>
        </a:p>
      </dgm:t>
    </dgm:pt>
    <dgm:pt modelId="{C77E48DC-07D2-496D-A5DE-73FE160F5AC9}" type="pres">
      <dgm:prSet presAssocID="{CD8E15B4-2D4D-4E33-826A-8BE6FBE8DA34}" presName="sp" presStyleCnt="0"/>
      <dgm:spPr/>
      <dgm:t>
        <a:bodyPr/>
        <a:lstStyle/>
        <a:p>
          <a:endParaRPr lang="zh-TW" altLang="en-US"/>
        </a:p>
      </dgm:t>
    </dgm:pt>
    <dgm:pt modelId="{35D3C611-DE1C-44DE-899B-AFA9232608BA}" type="pres">
      <dgm:prSet presAssocID="{DC1FC66A-90DE-4A89-9236-D93A3093479F}" presName="linNode" presStyleCnt="0"/>
      <dgm:spPr/>
      <dgm:t>
        <a:bodyPr/>
        <a:lstStyle/>
        <a:p>
          <a:endParaRPr lang="zh-TW" altLang="en-US"/>
        </a:p>
      </dgm:t>
    </dgm:pt>
    <dgm:pt modelId="{BD9A3964-36F8-41E6-B185-1EBFE13634C0}" type="pres">
      <dgm:prSet presAssocID="{DC1FC66A-90DE-4A89-9236-D93A3093479F}" presName="parentText" presStyleLbl="node1" presStyleIdx="4" presStyleCnt="5" custLinFactNeighborX="-77494">
        <dgm:presLayoutVars>
          <dgm:chMax val="1"/>
          <dgm:bulletEnabled val="1"/>
        </dgm:presLayoutVars>
      </dgm:prSet>
      <dgm:spPr/>
      <dgm:t>
        <a:bodyPr/>
        <a:lstStyle/>
        <a:p>
          <a:endParaRPr lang="zh-TW" altLang="en-US"/>
        </a:p>
      </dgm:t>
    </dgm:pt>
    <dgm:pt modelId="{D86C67A3-DB09-48A4-BC73-3FAC44F3543E}" type="pres">
      <dgm:prSet presAssocID="{DC1FC66A-90DE-4A89-9236-D93A3093479F}" presName="descendantText" presStyleLbl="alignAccFollowNode1" presStyleIdx="4" presStyleCnt="5">
        <dgm:presLayoutVars>
          <dgm:bulletEnabled val="1"/>
        </dgm:presLayoutVars>
      </dgm:prSet>
      <dgm:spPr/>
      <dgm:t>
        <a:bodyPr/>
        <a:lstStyle/>
        <a:p>
          <a:endParaRPr lang="zh-TW" altLang="en-US"/>
        </a:p>
      </dgm:t>
    </dgm:pt>
  </dgm:ptLst>
  <dgm:cxnLst>
    <dgm:cxn modelId="{DAD1BFB9-9014-4D64-9C7F-C277DBB7BE6D}" type="presOf" srcId="{FC17E57F-328D-4008-8E08-32F85A423EAF}" destId="{C12F90A7-AA18-4FB9-9F81-E70176C39EF2}" srcOrd="0" destOrd="0" presId="urn:microsoft.com/office/officeart/2005/8/layout/vList5"/>
    <dgm:cxn modelId="{07B63D3E-AE9D-46D7-A336-E157D4EE0E7D}" srcId="{FCE7F5B3-07F0-41B1-9B0B-4EFAF304F990}" destId="{761A3F34-8D2B-4709-B630-12E387436A61}" srcOrd="1" destOrd="0" parTransId="{0E4FFE7D-F9D0-4670-A6C3-290015195FB5}" sibTransId="{DAFE5C8F-1A27-4A15-B330-EFD06B6ECCC9}"/>
    <dgm:cxn modelId="{38A85359-12B4-45B4-BDD8-CAFB5247FD63}" srcId="{DC1FC66A-90DE-4A89-9236-D93A3093479F}" destId="{C7C8665A-E354-4214-A13C-ACBCCCD91343}" srcOrd="0" destOrd="0" parTransId="{567BF24D-F0E1-465E-8302-2D02F153CAE3}" sibTransId="{466C0316-DC37-42FA-B6FF-8C67F5665C2E}"/>
    <dgm:cxn modelId="{5835FA41-6661-44B1-97D3-241DDA0E31E8}" srcId="{FCE7F5B3-07F0-41B1-9B0B-4EFAF304F990}" destId="{EC231E72-B971-4674-9029-0A4DC31500C7}" srcOrd="3" destOrd="0" parTransId="{202B4ABE-50E9-4083-95FF-4D598992A5DF}" sibTransId="{CD8E15B4-2D4D-4E33-826A-8BE6FBE8DA34}"/>
    <dgm:cxn modelId="{20467DC0-775D-4666-B333-8D89C9AA633D}" srcId="{FCE7F5B3-07F0-41B1-9B0B-4EFAF304F990}" destId="{DC1FC66A-90DE-4A89-9236-D93A3093479F}" srcOrd="4" destOrd="0" parTransId="{E92BDEAE-4830-455C-AFE1-B9F1904A4688}" sibTransId="{EC9AD013-9DCC-46C3-AB00-A47489122158}"/>
    <dgm:cxn modelId="{9281AEAD-02C0-4235-B5BE-91F724FA8439}" type="presOf" srcId="{C7C8665A-E354-4214-A13C-ACBCCCD91343}" destId="{D86C67A3-DB09-48A4-BC73-3FAC44F3543E}" srcOrd="0" destOrd="0" presId="urn:microsoft.com/office/officeart/2005/8/layout/vList5"/>
    <dgm:cxn modelId="{0336F3BC-607C-4DA8-8004-50307E1D886C}" srcId="{FCE7F5B3-07F0-41B1-9B0B-4EFAF304F990}" destId="{4ABDCB65-B9E0-4EE2-8412-EC0BB8FFA1AF}" srcOrd="2" destOrd="0" parTransId="{DFA2EA93-156F-4E94-981F-3CCAC173B844}" sibTransId="{BCBB5B5D-06A1-4F91-9487-4A75EBB4E98E}"/>
    <dgm:cxn modelId="{D3DB2761-576B-4F5B-97B3-4E71C50BD55D}" srcId="{4ABDCB65-B9E0-4EE2-8412-EC0BB8FFA1AF}" destId="{78001A8E-9CF0-4957-B81D-0F2B64174EA5}" srcOrd="0" destOrd="0" parTransId="{58D1B364-7A84-4C68-80E7-5CDCBD0B20CE}" sibTransId="{FF8D70E6-BFEF-44D4-9868-C6E59924023B}"/>
    <dgm:cxn modelId="{8FBDB9C5-BC6E-4957-86B1-48F60920EEE3}" type="presOf" srcId="{DC1FC66A-90DE-4A89-9236-D93A3093479F}" destId="{BD9A3964-36F8-41E6-B185-1EBFE13634C0}" srcOrd="0" destOrd="0" presId="urn:microsoft.com/office/officeart/2005/8/layout/vList5"/>
    <dgm:cxn modelId="{EA73FBBA-BB56-4F8E-82F5-A94B8F4323AE}" type="presOf" srcId="{78001A8E-9CF0-4957-B81D-0F2B64174EA5}" destId="{3951B49B-1E3B-4185-A23A-584AE1208820}" srcOrd="0" destOrd="0" presId="urn:microsoft.com/office/officeart/2005/8/layout/vList5"/>
    <dgm:cxn modelId="{86D61873-94CF-4262-91F0-F15EC3FCC299}" type="presOf" srcId="{761A3F34-8D2B-4709-B630-12E387436A61}" destId="{E959D648-7355-4B0B-AFC1-4649082C13E2}" srcOrd="0" destOrd="0" presId="urn:microsoft.com/office/officeart/2005/8/layout/vList5"/>
    <dgm:cxn modelId="{B90090ED-5511-4A5C-BCBD-AF263A4A9196}" srcId="{EC231E72-B971-4674-9029-0A4DC31500C7}" destId="{3E5D8331-C989-4593-911D-5689AE1BA3D7}" srcOrd="0" destOrd="0" parTransId="{3E08E239-E153-446A-ADF9-DCA5E5B3F73B}" sibTransId="{AA455B53-4949-44AA-855C-40DCF719D17C}"/>
    <dgm:cxn modelId="{012490E2-C2A7-4391-BF62-9DD0AD836733}" srcId="{761A3F34-8D2B-4709-B630-12E387436A61}" destId="{8973B216-72EF-4928-A76E-CA7D6B91D359}" srcOrd="0" destOrd="0" parTransId="{990EB9AF-16C6-4224-81A3-219BA292B858}" sibTransId="{436FC6AD-AD98-4DFC-ABD3-66A1330830A7}"/>
    <dgm:cxn modelId="{19DF3E19-ECC9-4737-8208-CF0FA600C0BB}" type="presOf" srcId="{4ABDCB65-B9E0-4EE2-8412-EC0BB8FFA1AF}" destId="{E9F7DC28-81D4-418F-8ECA-6D50027DBC91}" srcOrd="0" destOrd="0" presId="urn:microsoft.com/office/officeart/2005/8/layout/vList5"/>
    <dgm:cxn modelId="{699796C5-2CB7-4DFB-B6C4-E013BB26EC72}" type="presOf" srcId="{E375C181-9848-4329-A743-65A6F5134676}" destId="{69FB3CE0-FC31-4420-A901-33063C521791}" srcOrd="0" destOrd="0" presId="urn:microsoft.com/office/officeart/2005/8/layout/vList5"/>
    <dgm:cxn modelId="{0754EEA9-668A-49F6-AD26-EA08585081CF}" type="presOf" srcId="{FCE7F5B3-07F0-41B1-9B0B-4EFAF304F990}" destId="{C632E1FF-19F3-41EB-8062-8C7C5007748C}" srcOrd="0" destOrd="0" presId="urn:microsoft.com/office/officeart/2005/8/layout/vList5"/>
    <dgm:cxn modelId="{843D3868-8E02-4B16-A0F5-7A7849ED7B08}" srcId="{E375C181-9848-4329-A743-65A6F5134676}" destId="{FC17E57F-328D-4008-8E08-32F85A423EAF}" srcOrd="0" destOrd="0" parTransId="{7ECFA9DF-D357-428F-B731-EAB61925D57F}" sibTransId="{E53BE09E-3745-4F09-A7B4-27C2EB5D2315}"/>
    <dgm:cxn modelId="{583DE9E5-6EC7-4554-B9A3-737DE69B8317}" srcId="{FCE7F5B3-07F0-41B1-9B0B-4EFAF304F990}" destId="{E375C181-9848-4329-A743-65A6F5134676}" srcOrd="0" destOrd="0" parTransId="{32EE664C-4134-4831-93DA-4A1AE9CF8E76}" sibTransId="{1418CCE4-BEC0-4833-B59A-3E1060C06645}"/>
    <dgm:cxn modelId="{40F6BCE9-158B-4A8F-BF12-D8CE38AE826C}" type="presOf" srcId="{8973B216-72EF-4928-A76E-CA7D6B91D359}" destId="{4061D492-CEBC-4594-BB3E-1AE3C71AC7E9}" srcOrd="0" destOrd="0" presId="urn:microsoft.com/office/officeart/2005/8/layout/vList5"/>
    <dgm:cxn modelId="{000B152F-3E70-43DE-BE06-22800490E8E3}" type="presOf" srcId="{3E5D8331-C989-4593-911D-5689AE1BA3D7}" destId="{9A0A5AAE-EABF-4526-8B81-CA061152A661}" srcOrd="0" destOrd="0" presId="urn:microsoft.com/office/officeart/2005/8/layout/vList5"/>
    <dgm:cxn modelId="{2201EE42-4FBD-4257-84A4-F34F796A623B}" type="presOf" srcId="{EC231E72-B971-4674-9029-0A4DC31500C7}" destId="{4E439B5B-9173-4BFA-A593-BA0F0B0B3102}" srcOrd="0" destOrd="0" presId="urn:microsoft.com/office/officeart/2005/8/layout/vList5"/>
    <dgm:cxn modelId="{CBB7C48E-A27E-4A47-932A-FDF8FC89CB68}" type="presParOf" srcId="{C632E1FF-19F3-41EB-8062-8C7C5007748C}" destId="{14C0F740-3D30-4523-9B8D-2CEF6502E599}" srcOrd="0" destOrd="0" presId="urn:microsoft.com/office/officeart/2005/8/layout/vList5"/>
    <dgm:cxn modelId="{F0E3EF70-DA04-48ED-8D3E-A3B174A57A46}" type="presParOf" srcId="{14C0F740-3D30-4523-9B8D-2CEF6502E599}" destId="{69FB3CE0-FC31-4420-A901-33063C521791}" srcOrd="0" destOrd="0" presId="urn:microsoft.com/office/officeart/2005/8/layout/vList5"/>
    <dgm:cxn modelId="{CB64D626-ECD3-4FA9-B7C4-47337B04B43B}" type="presParOf" srcId="{14C0F740-3D30-4523-9B8D-2CEF6502E599}" destId="{C12F90A7-AA18-4FB9-9F81-E70176C39EF2}" srcOrd="1" destOrd="0" presId="urn:microsoft.com/office/officeart/2005/8/layout/vList5"/>
    <dgm:cxn modelId="{FF9D1215-CFA2-44A4-9D29-6C29549BC94F}" type="presParOf" srcId="{C632E1FF-19F3-41EB-8062-8C7C5007748C}" destId="{FC785BCA-0FE3-4056-9BE3-DA5360FC11B2}" srcOrd="1" destOrd="0" presId="urn:microsoft.com/office/officeart/2005/8/layout/vList5"/>
    <dgm:cxn modelId="{43B78519-7474-477F-885D-1895627D1CCF}" type="presParOf" srcId="{C632E1FF-19F3-41EB-8062-8C7C5007748C}" destId="{EF3C5BDF-84BF-4256-9D55-7A21CE54C94A}" srcOrd="2" destOrd="0" presId="urn:microsoft.com/office/officeart/2005/8/layout/vList5"/>
    <dgm:cxn modelId="{83F13054-C07C-4B66-8676-E54ACA724D30}" type="presParOf" srcId="{EF3C5BDF-84BF-4256-9D55-7A21CE54C94A}" destId="{E959D648-7355-4B0B-AFC1-4649082C13E2}" srcOrd="0" destOrd="0" presId="urn:microsoft.com/office/officeart/2005/8/layout/vList5"/>
    <dgm:cxn modelId="{A4760008-4E97-4268-83DE-E1528D7EFB6B}" type="presParOf" srcId="{EF3C5BDF-84BF-4256-9D55-7A21CE54C94A}" destId="{4061D492-CEBC-4594-BB3E-1AE3C71AC7E9}" srcOrd="1" destOrd="0" presId="urn:microsoft.com/office/officeart/2005/8/layout/vList5"/>
    <dgm:cxn modelId="{620DC34A-6E54-4BDA-9E2C-1CBA33F4DF99}" type="presParOf" srcId="{C632E1FF-19F3-41EB-8062-8C7C5007748C}" destId="{969A2BB4-DFC2-4AD4-8076-E7A23F2267E2}" srcOrd="3" destOrd="0" presId="urn:microsoft.com/office/officeart/2005/8/layout/vList5"/>
    <dgm:cxn modelId="{9552C9CD-8794-4C3A-B564-9671DC690BCE}" type="presParOf" srcId="{C632E1FF-19F3-41EB-8062-8C7C5007748C}" destId="{04A8DAA1-87A8-4254-A976-E042B29327AE}" srcOrd="4" destOrd="0" presId="urn:microsoft.com/office/officeart/2005/8/layout/vList5"/>
    <dgm:cxn modelId="{42EE94FB-5FF9-45B5-A7D4-3A9BFD9416ED}" type="presParOf" srcId="{04A8DAA1-87A8-4254-A976-E042B29327AE}" destId="{E9F7DC28-81D4-418F-8ECA-6D50027DBC91}" srcOrd="0" destOrd="0" presId="urn:microsoft.com/office/officeart/2005/8/layout/vList5"/>
    <dgm:cxn modelId="{E40790AF-D853-475F-95FC-D310327F3FD0}" type="presParOf" srcId="{04A8DAA1-87A8-4254-A976-E042B29327AE}" destId="{3951B49B-1E3B-4185-A23A-584AE1208820}" srcOrd="1" destOrd="0" presId="urn:microsoft.com/office/officeart/2005/8/layout/vList5"/>
    <dgm:cxn modelId="{4A4C7548-C51F-48C7-B5F1-59D20AA7AB37}" type="presParOf" srcId="{C632E1FF-19F3-41EB-8062-8C7C5007748C}" destId="{10F426E6-B812-45CA-B092-3FA39BB6A5B4}" srcOrd="5" destOrd="0" presId="urn:microsoft.com/office/officeart/2005/8/layout/vList5"/>
    <dgm:cxn modelId="{28B02F9D-FEA5-4F67-B659-8AB262739077}" type="presParOf" srcId="{C632E1FF-19F3-41EB-8062-8C7C5007748C}" destId="{83F33136-FFF0-4226-AF58-C5D8B8214A24}" srcOrd="6" destOrd="0" presId="urn:microsoft.com/office/officeart/2005/8/layout/vList5"/>
    <dgm:cxn modelId="{35C4D209-3EFC-4592-9D58-EFAA7ED45FA4}" type="presParOf" srcId="{83F33136-FFF0-4226-AF58-C5D8B8214A24}" destId="{4E439B5B-9173-4BFA-A593-BA0F0B0B3102}" srcOrd="0" destOrd="0" presId="urn:microsoft.com/office/officeart/2005/8/layout/vList5"/>
    <dgm:cxn modelId="{548DBD4A-CADA-4310-A3D7-3E45A37B8756}" type="presParOf" srcId="{83F33136-FFF0-4226-AF58-C5D8B8214A24}" destId="{9A0A5AAE-EABF-4526-8B81-CA061152A661}" srcOrd="1" destOrd="0" presId="urn:microsoft.com/office/officeart/2005/8/layout/vList5"/>
    <dgm:cxn modelId="{EC7D99D9-7696-480B-AB5A-64275E487362}" type="presParOf" srcId="{C632E1FF-19F3-41EB-8062-8C7C5007748C}" destId="{C77E48DC-07D2-496D-A5DE-73FE160F5AC9}" srcOrd="7" destOrd="0" presId="urn:microsoft.com/office/officeart/2005/8/layout/vList5"/>
    <dgm:cxn modelId="{F0228240-2FDE-4D18-8445-4719999461F5}" type="presParOf" srcId="{C632E1FF-19F3-41EB-8062-8C7C5007748C}" destId="{35D3C611-DE1C-44DE-899B-AFA9232608BA}" srcOrd="8" destOrd="0" presId="urn:microsoft.com/office/officeart/2005/8/layout/vList5"/>
    <dgm:cxn modelId="{44943358-F4AC-44D2-BFD2-0DB35F2E189B}" type="presParOf" srcId="{35D3C611-DE1C-44DE-899B-AFA9232608BA}" destId="{BD9A3964-36F8-41E6-B185-1EBFE13634C0}" srcOrd="0" destOrd="0" presId="urn:microsoft.com/office/officeart/2005/8/layout/vList5"/>
    <dgm:cxn modelId="{DAF2D562-BC10-423C-879E-8CE044438EBA}" type="presParOf" srcId="{35D3C611-DE1C-44DE-899B-AFA9232608BA}" destId="{D86C67A3-DB09-48A4-BC73-3FAC44F3543E}"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CE7F5B3-07F0-41B1-9B0B-4EFAF304F990}"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zh-TW" altLang="en-US"/>
        </a:p>
      </dgm:t>
    </dgm:pt>
    <dgm:pt modelId="{E375C181-9848-4329-A743-65A6F5134676}">
      <dgm:prSet phldrT="[文字]" custT="1"/>
      <dgm:spPr>
        <a:xfrm>
          <a:off x="1258768" y="1660"/>
          <a:ext cx="3209544" cy="725947"/>
        </a:xfrm>
        <a:prstGeom prst="roundRect">
          <a:avLst/>
        </a:prstGeom>
      </dgm:spPr>
      <dgm:t>
        <a:bodyPr/>
        <a:lstStyle/>
        <a:p>
          <a:r>
            <a:rPr lang="zh-TW" altLang="en-US" sz="3200" smtClean="0">
              <a:latin typeface="Century Gothic" panose="020B0502020202020204"/>
              <a:ea typeface="微軟正黑體" panose="020B0604030504040204" pitchFamily="34" charset="-120"/>
              <a:cs typeface="+mn-cs"/>
            </a:rPr>
            <a:t>交通委員會</a:t>
          </a:r>
          <a:endParaRPr lang="zh-TW" altLang="en-US" sz="3200" dirty="0">
            <a:latin typeface="Century Gothic" panose="020B0502020202020204"/>
            <a:ea typeface="微軟正黑體" panose="020B0604030504040204" pitchFamily="34" charset="-120"/>
            <a:cs typeface="+mn-cs"/>
          </a:endParaRPr>
        </a:p>
      </dgm:t>
    </dgm:pt>
    <dgm:pt modelId="{32EE664C-4134-4831-93DA-4A1AE9CF8E76}" type="parTrans" cxnId="{583DE9E5-6EC7-4554-B9A3-737DE69B8317}">
      <dgm:prSet/>
      <dgm:spPr/>
      <dgm:t>
        <a:bodyPr/>
        <a:lstStyle/>
        <a:p>
          <a:endParaRPr lang="zh-TW" altLang="en-US"/>
        </a:p>
      </dgm:t>
    </dgm:pt>
    <dgm:pt modelId="{1418CCE4-BEC0-4833-B59A-3E1060C06645}" type="sibTrans" cxnId="{583DE9E5-6EC7-4554-B9A3-737DE69B8317}">
      <dgm:prSet/>
      <dgm:spPr/>
      <dgm:t>
        <a:bodyPr/>
        <a:lstStyle/>
        <a:p>
          <a:endParaRPr lang="zh-TW" altLang="en-US"/>
        </a:p>
      </dgm:t>
    </dgm:pt>
    <dgm:pt modelId="{FC17E57F-328D-4008-8E08-32F85A423EAF}">
      <dgm:prSet phldrT="[文字]"/>
      <dgm:spPr>
        <a:xfrm rot="16200000">
          <a:off x="2562548" y="-2462537"/>
          <a:ext cx="580758" cy="5705856"/>
        </a:xfrm>
        <a:prstGeom prst="round2SameRect">
          <a:avLst/>
        </a:prstGeom>
      </dgm:spPr>
      <dgm:t>
        <a:bodyPr/>
        <a:lstStyle/>
        <a:p>
          <a:r>
            <a:rPr lang="zh-TW" altLang="en-US" smtClean="0">
              <a:latin typeface="Century Gothic" panose="020B0502020202020204"/>
              <a:ea typeface="微軟正黑體" panose="020B0604030504040204" pitchFamily="34" charset="-120"/>
              <a:cs typeface="+mn-cs"/>
            </a:rPr>
            <a:t>北部                                                               南部</a:t>
          </a:r>
          <a:endParaRPr lang="zh-TW" altLang="en-US" dirty="0">
            <a:latin typeface="Century Gothic" panose="020B0502020202020204"/>
            <a:ea typeface="微軟正黑體" panose="020B0604030504040204" pitchFamily="34" charset="-120"/>
            <a:cs typeface="+mn-cs"/>
          </a:endParaRPr>
        </a:p>
      </dgm:t>
    </dgm:pt>
    <dgm:pt modelId="{7ECFA9DF-D357-428F-B731-EAB61925D57F}" type="parTrans" cxnId="{843D3868-8E02-4B16-A0F5-7A7849ED7B08}">
      <dgm:prSet/>
      <dgm:spPr/>
      <dgm:t>
        <a:bodyPr/>
        <a:lstStyle/>
        <a:p>
          <a:endParaRPr lang="zh-TW" altLang="en-US"/>
        </a:p>
      </dgm:t>
    </dgm:pt>
    <dgm:pt modelId="{E53BE09E-3745-4F09-A7B4-27C2EB5D2315}" type="sibTrans" cxnId="{843D3868-8E02-4B16-A0F5-7A7849ED7B08}">
      <dgm:prSet/>
      <dgm:spPr/>
      <dgm:t>
        <a:bodyPr/>
        <a:lstStyle/>
        <a:p>
          <a:endParaRPr lang="zh-TW" altLang="en-US"/>
        </a:p>
      </dgm:t>
    </dgm:pt>
    <dgm:pt modelId="{4ABDCB65-B9E0-4EE2-8412-EC0BB8FFA1AF}">
      <dgm:prSet phldrT="[文字]" custT="1"/>
      <dgm:spPr>
        <a:xfrm>
          <a:off x="1295514" y="1526151"/>
          <a:ext cx="3209544" cy="725947"/>
        </a:xfrm>
        <a:prstGeom prst="roundRect">
          <a:avLst/>
        </a:prstGeom>
      </dgm:spPr>
      <dgm:t>
        <a:bodyPr/>
        <a:lstStyle/>
        <a:p>
          <a:r>
            <a:rPr lang="zh-TW" altLang="en-US" sz="2800" smtClean="0">
              <a:latin typeface="Century Gothic" panose="020B0502020202020204"/>
              <a:ea typeface="微軟正黑體" panose="020B0604030504040204" pitchFamily="34" charset="-120"/>
              <a:cs typeface="+mn-cs"/>
            </a:rPr>
            <a:t>法律主提案通過率</a:t>
          </a:r>
          <a:endParaRPr lang="zh-TW" altLang="en-US" sz="2800" dirty="0">
            <a:latin typeface="Century Gothic" panose="020B0502020202020204"/>
            <a:ea typeface="微軟正黑體" panose="020B0604030504040204" pitchFamily="34" charset="-120"/>
            <a:cs typeface="+mn-cs"/>
          </a:endParaRPr>
        </a:p>
      </dgm:t>
    </dgm:pt>
    <dgm:pt modelId="{DFA2EA93-156F-4E94-981F-3CCAC173B844}" type="parTrans" cxnId="{0336F3BC-607C-4DA8-8004-50307E1D886C}">
      <dgm:prSet/>
      <dgm:spPr/>
      <dgm:t>
        <a:bodyPr/>
        <a:lstStyle/>
        <a:p>
          <a:endParaRPr lang="zh-TW" altLang="en-US"/>
        </a:p>
      </dgm:t>
    </dgm:pt>
    <dgm:pt modelId="{BCBB5B5D-06A1-4F91-9487-4A75EBB4E98E}" type="sibTrans" cxnId="{0336F3BC-607C-4DA8-8004-50307E1D886C}">
      <dgm:prSet/>
      <dgm:spPr/>
      <dgm:t>
        <a:bodyPr/>
        <a:lstStyle/>
        <a:p>
          <a:endParaRPr lang="zh-TW" altLang="en-US"/>
        </a:p>
      </dgm:t>
    </dgm:pt>
    <dgm:pt modelId="{78001A8E-9CF0-4957-B81D-0F2B64174EA5}">
      <dgm:prSet phldrT="[文字]"/>
      <dgm:spPr>
        <a:xfrm rot="16200000">
          <a:off x="2562548" y="-963803"/>
          <a:ext cx="580758" cy="5705856"/>
        </a:xfrm>
        <a:prstGeom prst="round2SameRect">
          <a:avLst/>
        </a:prstGeom>
      </dgm:spPr>
      <dgm:t>
        <a:bodyPr/>
        <a:lstStyle/>
        <a:p>
          <a:r>
            <a:rPr lang="en-US" altLang="zh-TW" smtClean="0">
              <a:latin typeface="Century Gothic" panose="020B0502020202020204"/>
              <a:ea typeface="微軟正黑體" panose="020B0604030504040204" pitchFamily="34" charset="-120"/>
              <a:cs typeface="+mn-cs"/>
            </a:rPr>
            <a:t>33.3</a:t>
          </a:r>
          <a:r>
            <a:rPr lang="zh-TW" altLang="en-US" smtClean="0">
              <a:latin typeface="Century Gothic" panose="020B0502020202020204"/>
              <a:ea typeface="微軟正黑體" panose="020B0604030504040204" pitchFamily="34" charset="-120"/>
              <a:cs typeface="+mn-cs"/>
            </a:rPr>
            <a:t>％                                                            </a:t>
          </a:r>
          <a:r>
            <a:rPr lang="en-US" altLang="zh-TW" smtClean="0">
              <a:latin typeface="Century Gothic" panose="020B0502020202020204"/>
              <a:ea typeface="微軟正黑體" panose="020B0604030504040204" pitchFamily="34" charset="-120"/>
              <a:cs typeface="+mn-cs"/>
            </a:rPr>
            <a:t>6.6</a:t>
          </a:r>
          <a:r>
            <a:rPr lang="zh-TW" altLang="en-US" smtClean="0">
              <a:latin typeface="Century Gothic" panose="020B0502020202020204"/>
              <a:ea typeface="微軟正黑體" panose="020B0604030504040204" pitchFamily="34" charset="-120"/>
              <a:cs typeface="+mn-cs"/>
            </a:rPr>
            <a:t>％</a:t>
          </a:r>
          <a:endParaRPr lang="zh-TW" altLang="en-US" dirty="0">
            <a:latin typeface="Century Gothic" panose="020B0502020202020204"/>
            <a:ea typeface="微軟正黑體" panose="020B0604030504040204" pitchFamily="34" charset="-120"/>
            <a:cs typeface="+mn-cs"/>
          </a:endParaRPr>
        </a:p>
      </dgm:t>
    </dgm:pt>
    <dgm:pt modelId="{58D1B364-7A84-4C68-80E7-5CDCBD0B20CE}" type="parTrans" cxnId="{D3DB2761-576B-4F5B-97B3-4E71C50BD55D}">
      <dgm:prSet/>
      <dgm:spPr/>
      <dgm:t>
        <a:bodyPr/>
        <a:lstStyle/>
        <a:p>
          <a:endParaRPr lang="zh-TW" altLang="en-US"/>
        </a:p>
      </dgm:t>
    </dgm:pt>
    <dgm:pt modelId="{FF8D70E6-BFEF-44D4-9868-C6E59924023B}" type="sibTrans" cxnId="{D3DB2761-576B-4F5B-97B3-4E71C50BD55D}">
      <dgm:prSet/>
      <dgm:spPr/>
      <dgm:t>
        <a:bodyPr/>
        <a:lstStyle/>
        <a:p>
          <a:endParaRPr lang="zh-TW" altLang="en-US"/>
        </a:p>
      </dgm:t>
    </dgm:pt>
    <dgm:pt modelId="{EC231E72-B971-4674-9029-0A4DC31500C7}">
      <dgm:prSet phldrT="[文字]" custT="1"/>
      <dgm:spPr>
        <a:xfrm>
          <a:off x="1295514" y="2288396"/>
          <a:ext cx="3209544" cy="725947"/>
        </a:xfrm>
        <a:prstGeom prst="roundRect">
          <a:avLst/>
        </a:prstGeom>
      </dgm:spPr>
      <dgm:t>
        <a:bodyPr/>
        <a:lstStyle/>
        <a:p>
          <a:r>
            <a:rPr lang="zh-TW" altLang="en-US" sz="2000" smtClean="0">
              <a:latin typeface="Century Gothic" panose="020B0502020202020204"/>
              <a:ea typeface="微軟正黑體" panose="020B0604030504040204" pitchFamily="34" charset="-120"/>
              <a:cs typeface="+mn-cs"/>
            </a:rPr>
            <a:t>全文主提案內容與所屬委員會相關量</a:t>
          </a:r>
          <a:endParaRPr lang="zh-TW" altLang="en-US" sz="2000" dirty="0">
            <a:latin typeface="Century Gothic" panose="020B0502020202020204"/>
            <a:ea typeface="微軟正黑體" panose="020B0604030504040204" pitchFamily="34" charset="-120"/>
            <a:cs typeface="+mn-cs"/>
          </a:endParaRPr>
        </a:p>
      </dgm:t>
    </dgm:pt>
    <dgm:pt modelId="{202B4ABE-50E9-4083-95FF-4D598992A5DF}" type="parTrans" cxnId="{5835FA41-6661-44B1-97D3-241DDA0E31E8}">
      <dgm:prSet/>
      <dgm:spPr/>
      <dgm:t>
        <a:bodyPr/>
        <a:lstStyle/>
        <a:p>
          <a:endParaRPr lang="zh-TW" altLang="en-US"/>
        </a:p>
      </dgm:t>
    </dgm:pt>
    <dgm:pt modelId="{CD8E15B4-2D4D-4E33-826A-8BE6FBE8DA34}" type="sibTrans" cxnId="{5835FA41-6661-44B1-97D3-241DDA0E31E8}">
      <dgm:prSet/>
      <dgm:spPr/>
      <dgm:t>
        <a:bodyPr/>
        <a:lstStyle/>
        <a:p>
          <a:endParaRPr lang="zh-TW" altLang="en-US"/>
        </a:p>
      </dgm:t>
    </dgm:pt>
    <dgm:pt modelId="{3E5D8331-C989-4593-911D-5689AE1BA3D7}">
      <dgm:prSet phldrT="[文字]"/>
      <dgm:spPr>
        <a:xfrm rot="16200000">
          <a:off x="2562548" y="-201557"/>
          <a:ext cx="580758" cy="5705856"/>
        </a:xfrm>
        <a:prstGeom prst="round2SameRect">
          <a:avLst/>
        </a:prstGeom>
      </dgm:spPr>
      <dgm:t>
        <a:bodyPr/>
        <a:lstStyle/>
        <a:p>
          <a:r>
            <a:rPr lang="en-US" altLang="zh-TW" smtClean="0">
              <a:latin typeface="Century Gothic" panose="020B0502020202020204"/>
              <a:ea typeface="微軟正黑體" panose="020B0604030504040204" pitchFamily="34" charset="-120"/>
              <a:cs typeface="+mn-cs"/>
            </a:rPr>
            <a:t>0.33</a:t>
          </a:r>
          <a:r>
            <a:rPr lang="zh-TW" altLang="en-US" smtClean="0">
              <a:latin typeface="Century Gothic" panose="020B0502020202020204"/>
              <a:ea typeface="微軟正黑體" panose="020B0604030504040204" pitchFamily="34" charset="-120"/>
              <a:cs typeface="+mn-cs"/>
            </a:rPr>
            <a:t>                                                                </a:t>
          </a:r>
          <a:r>
            <a:rPr lang="en-US" altLang="zh-TW" smtClean="0">
              <a:latin typeface="Century Gothic" panose="020B0502020202020204"/>
              <a:ea typeface="微軟正黑體" panose="020B0604030504040204" pitchFamily="34" charset="-120"/>
              <a:cs typeface="+mn-cs"/>
            </a:rPr>
            <a:t>1.6</a:t>
          </a:r>
          <a:endParaRPr lang="zh-TW" altLang="en-US" dirty="0">
            <a:latin typeface="Century Gothic" panose="020B0502020202020204"/>
            <a:ea typeface="微軟正黑體" panose="020B0604030504040204" pitchFamily="34" charset="-120"/>
            <a:cs typeface="+mn-cs"/>
          </a:endParaRPr>
        </a:p>
      </dgm:t>
    </dgm:pt>
    <dgm:pt modelId="{3E08E239-E153-446A-ADF9-DCA5E5B3F73B}" type="parTrans" cxnId="{B90090ED-5511-4A5C-BCBD-AF263A4A9196}">
      <dgm:prSet/>
      <dgm:spPr/>
      <dgm:t>
        <a:bodyPr/>
        <a:lstStyle/>
        <a:p>
          <a:endParaRPr lang="zh-TW" altLang="en-US"/>
        </a:p>
      </dgm:t>
    </dgm:pt>
    <dgm:pt modelId="{AA455B53-4949-44AA-855C-40DCF719D17C}" type="sibTrans" cxnId="{B90090ED-5511-4A5C-BCBD-AF263A4A9196}">
      <dgm:prSet/>
      <dgm:spPr/>
      <dgm:t>
        <a:bodyPr/>
        <a:lstStyle/>
        <a:p>
          <a:endParaRPr lang="zh-TW" altLang="en-US"/>
        </a:p>
      </dgm:t>
    </dgm:pt>
    <dgm:pt modelId="{761A3F34-8D2B-4709-B630-12E387436A61}">
      <dgm:prSet custT="1"/>
      <dgm:spPr>
        <a:xfrm>
          <a:off x="1282790" y="763905"/>
          <a:ext cx="3209544" cy="725947"/>
        </a:xfrm>
        <a:prstGeom prst="roundRect">
          <a:avLst/>
        </a:prstGeom>
      </dgm:spPr>
      <dgm:t>
        <a:bodyPr/>
        <a:lstStyle/>
        <a:p>
          <a:r>
            <a:rPr lang="zh-TW" altLang="en-US" sz="3200" smtClean="0">
              <a:latin typeface="Century Gothic" panose="020B0502020202020204"/>
              <a:ea typeface="微軟正黑體" panose="020B0604030504040204" pitchFamily="34" charset="-120"/>
              <a:cs typeface="+mn-cs"/>
            </a:rPr>
            <a:t>法律主提案量</a:t>
          </a:r>
          <a:endParaRPr lang="zh-TW" altLang="en-US" sz="3200" dirty="0">
            <a:latin typeface="Century Gothic" panose="020B0502020202020204"/>
            <a:ea typeface="微軟正黑體" panose="020B0604030504040204" pitchFamily="34" charset="-120"/>
            <a:cs typeface="+mn-cs"/>
          </a:endParaRPr>
        </a:p>
      </dgm:t>
    </dgm:pt>
    <dgm:pt modelId="{0E4FFE7D-F9D0-4670-A6C3-290015195FB5}" type="parTrans" cxnId="{07B63D3E-AE9D-46D7-A336-E157D4EE0E7D}">
      <dgm:prSet/>
      <dgm:spPr/>
      <dgm:t>
        <a:bodyPr/>
        <a:lstStyle/>
        <a:p>
          <a:endParaRPr lang="zh-TW" altLang="en-US"/>
        </a:p>
      </dgm:t>
    </dgm:pt>
    <dgm:pt modelId="{DAFE5C8F-1A27-4A15-B330-EFD06B6ECCC9}" type="sibTrans" cxnId="{07B63D3E-AE9D-46D7-A336-E157D4EE0E7D}">
      <dgm:prSet/>
      <dgm:spPr/>
      <dgm:t>
        <a:bodyPr/>
        <a:lstStyle/>
        <a:p>
          <a:endParaRPr lang="zh-TW" altLang="en-US"/>
        </a:p>
      </dgm:t>
    </dgm:pt>
    <dgm:pt modelId="{DC1FC66A-90DE-4A89-9236-D93A3093479F}">
      <dgm:prSet/>
      <dgm:spPr>
        <a:xfrm>
          <a:off x="1284159" y="3050641"/>
          <a:ext cx="3209544" cy="725947"/>
        </a:xfrm>
        <a:prstGeom prst="roundRect">
          <a:avLst/>
        </a:prstGeom>
      </dgm:spPr>
      <dgm:t>
        <a:bodyPr/>
        <a:lstStyle/>
        <a:p>
          <a:r>
            <a:rPr lang="zh-TW" altLang="en-US" smtClean="0">
              <a:latin typeface="Century Gothic" panose="020B0502020202020204"/>
              <a:ea typeface="微軟正黑體" panose="020B0604030504040204" pitchFamily="34" charset="-120"/>
              <a:cs typeface="+mn-cs"/>
            </a:rPr>
            <a:t>所屬委員會口頭質詢次數</a:t>
          </a:r>
          <a:endParaRPr lang="zh-TW" altLang="en-US" dirty="0">
            <a:latin typeface="Century Gothic" panose="020B0502020202020204"/>
            <a:ea typeface="微軟正黑體" panose="020B0604030504040204" pitchFamily="34" charset="-120"/>
            <a:cs typeface="+mn-cs"/>
          </a:endParaRPr>
        </a:p>
      </dgm:t>
    </dgm:pt>
    <dgm:pt modelId="{E92BDEAE-4830-455C-AFE1-B9F1904A4688}" type="parTrans" cxnId="{20467DC0-775D-4666-B333-8D89C9AA633D}">
      <dgm:prSet/>
      <dgm:spPr/>
      <dgm:t>
        <a:bodyPr/>
        <a:lstStyle/>
        <a:p>
          <a:endParaRPr lang="zh-TW" altLang="en-US"/>
        </a:p>
      </dgm:t>
    </dgm:pt>
    <dgm:pt modelId="{EC9AD013-9DCC-46C3-AB00-A47489122158}" type="sibTrans" cxnId="{20467DC0-775D-4666-B333-8D89C9AA633D}">
      <dgm:prSet/>
      <dgm:spPr/>
      <dgm:t>
        <a:bodyPr/>
        <a:lstStyle/>
        <a:p>
          <a:endParaRPr lang="zh-TW" altLang="en-US"/>
        </a:p>
      </dgm:t>
    </dgm:pt>
    <dgm:pt modelId="{C7C8665A-E354-4214-A13C-ACBCCCD91343}">
      <dgm:prSet/>
      <dgm:spPr>
        <a:xfrm rot="16200000">
          <a:off x="2562548" y="560687"/>
          <a:ext cx="580758" cy="5705856"/>
        </a:xfrm>
        <a:prstGeom prst="round2SameRect">
          <a:avLst/>
        </a:prstGeom>
      </dgm:spPr>
      <dgm:t>
        <a:bodyPr/>
        <a:lstStyle/>
        <a:p>
          <a:r>
            <a:rPr lang="en-US" altLang="zh-TW" smtClean="0">
              <a:latin typeface="Century Gothic" panose="020B0502020202020204"/>
              <a:ea typeface="微軟正黑體" panose="020B0604030504040204" pitchFamily="34" charset="-120"/>
              <a:cs typeface="+mn-cs"/>
            </a:rPr>
            <a:t>167</a:t>
          </a:r>
          <a:r>
            <a:rPr lang="zh-TW" altLang="en-US" smtClean="0">
              <a:latin typeface="Century Gothic" panose="020B0502020202020204"/>
              <a:ea typeface="微軟正黑體" panose="020B0604030504040204" pitchFamily="34" charset="-120"/>
              <a:cs typeface="+mn-cs"/>
            </a:rPr>
            <a:t>                                                               </a:t>
          </a:r>
          <a:r>
            <a:rPr lang="en-US" altLang="zh-TW" smtClean="0">
              <a:latin typeface="Century Gothic" panose="020B0502020202020204"/>
              <a:ea typeface="微軟正黑體" panose="020B0604030504040204" pitchFamily="34" charset="-120"/>
              <a:cs typeface="+mn-cs"/>
            </a:rPr>
            <a:t>174.6</a:t>
          </a:r>
          <a:endParaRPr lang="zh-TW" altLang="en-US" dirty="0">
            <a:latin typeface="Century Gothic" panose="020B0502020202020204"/>
            <a:ea typeface="微軟正黑體" panose="020B0604030504040204" pitchFamily="34" charset="-120"/>
            <a:cs typeface="+mn-cs"/>
          </a:endParaRPr>
        </a:p>
      </dgm:t>
    </dgm:pt>
    <dgm:pt modelId="{567BF24D-F0E1-465E-8302-2D02F153CAE3}" type="parTrans" cxnId="{38A85359-12B4-45B4-BDD8-CAFB5247FD63}">
      <dgm:prSet/>
      <dgm:spPr/>
      <dgm:t>
        <a:bodyPr/>
        <a:lstStyle/>
        <a:p>
          <a:endParaRPr lang="zh-TW" altLang="en-US"/>
        </a:p>
      </dgm:t>
    </dgm:pt>
    <dgm:pt modelId="{466C0316-DC37-42FA-B6FF-8C67F5665C2E}" type="sibTrans" cxnId="{38A85359-12B4-45B4-BDD8-CAFB5247FD63}">
      <dgm:prSet/>
      <dgm:spPr/>
      <dgm:t>
        <a:bodyPr/>
        <a:lstStyle/>
        <a:p>
          <a:endParaRPr lang="zh-TW" altLang="en-US"/>
        </a:p>
      </dgm:t>
    </dgm:pt>
    <dgm:pt modelId="{8973B216-72EF-4928-A76E-CA7D6B91D359}">
      <dgm:prSet/>
      <dgm:spPr>
        <a:xfrm rot="16200000">
          <a:off x="2562548" y="-1726048"/>
          <a:ext cx="580758" cy="5705856"/>
        </a:xfrm>
        <a:prstGeom prst="round2SameRect">
          <a:avLst/>
        </a:prstGeom>
      </dgm:spPr>
      <dgm:t>
        <a:bodyPr/>
        <a:lstStyle/>
        <a:p>
          <a:r>
            <a:rPr lang="en-US" altLang="zh-TW" smtClean="0">
              <a:latin typeface="Century Gothic" panose="020B0502020202020204"/>
              <a:ea typeface="微軟正黑體" panose="020B0604030504040204" pitchFamily="34" charset="-120"/>
              <a:cs typeface="+mn-cs"/>
            </a:rPr>
            <a:t>1</a:t>
          </a:r>
          <a:r>
            <a:rPr lang="zh-TW" altLang="en-US" smtClean="0">
              <a:latin typeface="Century Gothic" panose="020B0502020202020204"/>
              <a:ea typeface="微軟正黑體" panose="020B0604030504040204" pitchFamily="34" charset="-120"/>
              <a:cs typeface="+mn-cs"/>
            </a:rPr>
            <a:t>％                                                                 </a:t>
          </a:r>
          <a:r>
            <a:rPr lang="en-US" altLang="zh-TW" smtClean="0">
              <a:latin typeface="Century Gothic" panose="020B0502020202020204"/>
              <a:ea typeface="微軟正黑體" panose="020B0604030504040204" pitchFamily="34" charset="-120"/>
              <a:cs typeface="+mn-cs"/>
            </a:rPr>
            <a:t>4.6</a:t>
          </a:r>
          <a:r>
            <a:rPr lang="zh-TW" altLang="en-US" smtClean="0">
              <a:latin typeface="Century Gothic" panose="020B0502020202020204"/>
              <a:ea typeface="微軟正黑體" panose="020B0604030504040204" pitchFamily="34" charset="-120"/>
              <a:cs typeface="+mn-cs"/>
            </a:rPr>
            <a:t>％</a:t>
          </a:r>
          <a:endParaRPr lang="zh-TW" altLang="en-US" dirty="0">
            <a:latin typeface="Century Gothic" panose="020B0502020202020204"/>
            <a:ea typeface="微軟正黑體" panose="020B0604030504040204" pitchFamily="34" charset="-120"/>
            <a:cs typeface="+mn-cs"/>
          </a:endParaRPr>
        </a:p>
      </dgm:t>
    </dgm:pt>
    <dgm:pt modelId="{436FC6AD-AD98-4DFC-ABD3-66A1330830A7}" type="sibTrans" cxnId="{012490E2-C2A7-4391-BF62-9DD0AD836733}">
      <dgm:prSet/>
      <dgm:spPr/>
      <dgm:t>
        <a:bodyPr/>
        <a:lstStyle/>
        <a:p>
          <a:endParaRPr lang="zh-TW" altLang="en-US"/>
        </a:p>
      </dgm:t>
    </dgm:pt>
    <dgm:pt modelId="{990EB9AF-16C6-4224-81A3-219BA292B858}" type="parTrans" cxnId="{012490E2-C2A7-4391-BF62-9DD0AD836733}">
      <dgm:prSet/>
      <dgm:spPr/>
      <dgm:t>
        <a:bodyPr/>
        <a:lstStyle/>
        <a:p>
          <a:endParaRPr lang="zh-TW" altLang="en-US"/>
        </a:p>
      </dgm:t>
    </dgm:pt>
    <dgm:pt modelId="{C632E1FF-19F3-41EB-8062-8C7C5007748C}" type="pres">
      <dgm:prSet presAssocID="{FCE7F5B3-07F0-41B1-9B0B-4EFAF304F990}" presName="Name0" presStyleCnt="0">
        <dgm:presLayoutVars>
          <dgm:dir val="rev"/>
          <dgm:animLvl val="lvl"/>
          <dgm:resizeHandles val="exact"/>
        </dgm:presLayoutVars>
      </dgm:prSet>
      <dgm:spPr/>
      <dgm:t>
        <a:bodyPr/>
        <a:lstStyle/>
        <a:p>
          <a:endParaRPr lang="zh-TW" altLang="en-US"/>
        </a:p>
      </dgm:t>
    </dgm:pt>
    <dgm:pt modelId="{14C0F740-3D30-4523-9B8D-2CEF6502E599}" type="pres">
      <dgm:prSet presAssocID="{E375C181-9848-4329-A743-65A6F5134676}" presName="linNode" presStyleCnt="0"/>
      <dgm:spPr/>
      <dgm:t>
        <a:bodyPr/>
        <a:lstStyle/>
        <a:p>
          <a:endParaRPr lang="zh-TW" altLang="en-US"/>
        </a:p>
      </dgm:t>
    </dgm:pt>
    <dgm:pt modelId="{69FB3CE0-FC31-4420-A901-33063C521791}" type="pres">
      <dgm:prSet presAssocID="{E375C181-9848-4329-A743-65A6F5134676}" presName="parentText" presStyleLbl="node1" presStyleIdx="0" presStyleCnt="5" custLinFactNeighborX="-77939">
        <dgm:presLayoutVars>
          <dgm:chMax val="1"/>
          <dgm:bulletEnabled val="1"/>
        </dgm:presLayoutVars>
      </dgm:prSet>
      <dgm:spPr/>
      <dgm:t>
        <a:bodyPr/>
        <a:lstStyle/>
        <a:p>
          <a:endParaRPr lang="zh-TW" altLang="en-US"/>
        </a:p>
      </dgm:t>
    </dgm:pt>
    <dgm:pt modelId="{C12F90A7-AA18-4FB9-9F81-E70176C39EF2}" type="pres">
      <dgm:prSet presAssocID="{E375C181-9848-4329-A743-65A6F5134676}" presName="descendantText" presStyleLbl="alignAccFollowNode1" presStyleIdx="0" presStyleCnt="5" custLinFactNeighborX="-1906" custLinFactNeighborY="4435">
        <dgm:presLayoutVars>
          <dgm:bulletEnabled val="1"/>
        </dgm:presLayoutVars>
      </dgm:prSet>
      <dgm:spPr/>
      <dgm:t>
        <a:bodyPr/>
        <a:lstStyle/>
        <a:p>
          <a:endParaRPr lang="zh-TW" altLang="en-US"/>
        </a:p>
      </dgm:t>
    </dgm:pt>
    <dgm:pt modelId="{FC785BCA-0FE3-4056-9BE3-DA5360FC11B2}" type="pres">
      <dgm:prSet presAssocID="{1418CCE4-BEC0-4833-B59A-3E1060C06645}" presName="sp" presStyleCnt="0"/>
      <dgm:spPr/>
      <dgm:t>
        <a:bodyPr/>
        <a:lstStyle/>
        <a:p>
          <a:endParaRPr lang="zh-TW" altLang="en-US"/>
        </a:p>
      </dgm:t>
    </dgm:pt>
    <dgm:pt modelId="{EF3C5BDF-84BF-4256-9D55-7A21CE54C94A}" type="pres">
      <dgm:prSet presAssocID="{761A3F34-8D2B-4709-B630-12E387436A61}" presName="linNode" presStyleCnt="0"/>
      <dgm:spPr/>
      <dgm:t>
        <a:bodyPr/>
        <a:lstStyle/>
        <a:p>
          <a:endParaRPr lang="zh-TW" altLang="en-US"/>
        </a:p>
      </dgm:t>
    </dgm:pt>
    <dgm:pt modelId="{E959D648-7355-4B0B-AFC1-4649082C13E2}" type="pres">
      <dgm:prSet presAssocID="{761A3F34-8D2B-4709-B630-12E387436A61}" presName="parentText" presStyleLbl="node1" presStyleIdx="1" presStyleCnt="5" custLinFactNeighborX="-77518">
        <dgm:presLayoutVars>
          <dgm:chMax val="1"/>
          <dgm:bulletEnabled val="1"/>
        </dgm:presLayoutVars>
      </dgm:prSet>
      <dgm:spPr/>
      <dgm:t>
        <a:bodyPr/>
        <a:lstStyle/>
        <a:p>
          <a:endParaRPr lang="zh-TW" altLang="en-US"/>
        </a:p>
      </dgm:t>
    </dgm:pt>
    <dgm:pt modelId="{4061D492-CEBC-4594-BB3E-1AE3C71AC7E9}" type="pres">
      <dgm:prSet presAssocID="{761A3F34-8D2B-4709-B630-12E387436A61}" presName="descendantText" presStyleLbl="alignAccFollowNode1" presStyleIdx="1" presStyleCnt="5">
        <dgm:presLayoutVars>
          <dgm:bulletEnabled val="1"/>
        </dgm:presLayoutVars>
      </dgm:prSet>
      <dgm:spPr/>
      <dgm:t>
        <a:bodyPr/>
        <a:lstStyle/>
        <a:p>
          <a:endParaRPr lang="zh-TW" altLang="en-US"/>
        </a:p>
      </dgm:t>
    </dgm:pt>
    <dgm:pt modelId="{969A2BB4-DFC2-4AD4-8076-E7A23F2267E2}" type="pres">
      <dgm:prSet presAssocID="{DAFE5C8F-1A27-4A15-B330-EFD06B6ECCC9}" presName="sp" presStyleCnt="0"/>
      <dgm:spPr/>
      <dgm:t>
        <a:bodyPr/>
        <a:lstStyle/>
        <a:p>
          <a:endParaRPr lang="zh-TW" altLang="en-US"/>
        </a:p>
      </dgm:t>
    </dgm:pt>
    <dgm:pt modelId="{04A8DAA1-87A8-4254-A976-E042B29327AE}" type="pres">
      <dgm:prSet presAssocID="{4ABDCB65-B9E0-4EE2-8412-EC0BB8FFA1AF}" presName="linNode" presStyleCnt="0"/>
      <dgm:spPr/>
      <dgm:t>
        <a:bodyPr/>
        <a:lstStyle/>
        <a:p>
          <a:endParaRPr lang="zh-TW" altLang="en-US"/>
        </a:p>
      </dgm:t>
    </dgm:pt>
    <dgm:pt modelId="{E9F7DC28-81D4-418F-8ECA-6D50027DBC91}" type="pres">
      <dgm:prSet presAssocID="{4ABDCB65-B9E0-4EE2-8412-EC0BB8FFA1AF}" presName="parentText" presStyleLbl="node1" presStyleIdx="2" presStyleCnt="5" custLinFactNeighborX="-77295">
        <dgm:presLayoutVars>
          <dgm:chMax val="1"/>
          <dgm:bulletEnabled val="1"/>
        </dgm:presLayoutVars>
      </dgm:prSet>
      <dgm:spPr/>
      <dgm:t>
        <a:bodyPr/>
        <a:lstStyle/>
        <a:p>
          <a:endParaRPr lang="zh-TW" altLang="en-US"/>
        </a:p>
      </dgm:t>
    </dgm:pt>
    <dgm:pt modelId="{3951B49B-1E3B-4185-A23A-584AE1208820}" type="pres">
      <dgm:prSet presAssocID="{4ABDCB65-B9E0-4EE2-8412-EC0BB8FFA1AF}" presName="descendantText" presStyleLbl="alignAccFollowNode1" presStyleIdx="2" presStyleCnt="5">
        <dgm:presLayoutVars>
          <dgm:bulletEnabled val="1"/>
        </dgm:presLayoutVars>
      </dgm:prSet>
      <dgm:spPr/>
      <dgm:t>
        <a:bodyPr/>
        <a:lstStyle/>
        <a:p>
          <a:endParaRPr lang="zh-TW" altLang="en-US"/>
        </a:p>
      </dgm:t>
    </dgm:pt>
    <dgm:pt modelId="{10F426E6-B812-45CA-B092-3FA39BB6A5B4}" type="pres">
      <dgm:prSet presAssocID="{BCBB5B5D-06A1-4F91-9487-4A75EBB4E98E}" presName="sp" presStyleCnt="0"/>
      <dgm:spPr/>
      <dgm:t>
        <a:bodyPr/>
        <a:lstStyle/>
        <a:p>
          <a:endParaRPr lang="zh-TW" altLang="en-US"/>
        </a:p>
      </dgm:t>
    </dgm:pt>
    <dgm:pt modelId="{83F33136-FFF0-4226-AF58-C5D8B8214A24}" type="pres">
      <dgm:prSet presAssocID="{EC231E72-B971-4674-9029-0A4DC31500C7}" presName="linNode" presStyleCnt="0"/>
      <dgm:spPr/>
      <dgm:t>
        <a:bodyPr/>
        <a:lstStyle/>
        <a:p>
          <a:endParaRPr lang="zh-TW" altLang="en-US"/>
        </a:p>
      </dgm:t>
    </dgm:pt>
    <dgm:pt modelId="{4E439B5B-9173-4BFA-A593-BA0F0B0B3102}" type="pres">
      <dgm:prSet presAssocID="{EC231E72-B971-4674-9029-0A4DC31500C7}" presName="parentText" presStyleLbl="node1" presStyleIdx="3" presStyleCnt="5" custLinFactNeighborX="-77295">
        <dgm:presLayoutVars>
          <dgm:chMax val="1"/>
          <dgm:bulletEnabled val="1"/>
        </dgm:presLayoutVars>
      </dgm:prSet>
      <dgm:spPr/>
      <dgm:t>
        <a:bodyPr/>
        <a:lstStyle/>
        <a:p>
          <a:endParaRPr lang="zh-TW" altLang="en-US"/>
        </a:p>
      </dgm:t>
    </dgm:pt>
    <dgm:pt modelId="{9A0A5AAE-EABF-4526-8B81-CA061152A661}" type="pres">
      <dgm:prSet presAssocID="{EC231E72-B971-4674-9029-0A4DC31500C7}" presName="descendantText" presStyleLbl="alignAccFollowNode1" presStyleIdx="3" presStyleCnt="5">
        <dgm:presLayoutVars>
          <dgm:bulletEnabled val="1"/>
        </dgm:presLayoutVars>
      </dgm:prSet>
      <dgm:spPr/>
      <dgm:t>
        <a:bodyPr/>
        <a:lstStyle/>
        <a:p>
          <a:endParaRPr lang="zh-TW" altLang="en-US"/>
        </a:p>
      </dgm:t>
    </dgm:pt>
    <dgm:pt modelId="{C77E48DC-07D2-496D-A5DE-73FE160F5AC9}" type="pres">
      <dgm:prSet presAssocID="{CD8E15B4-2D4D-4E33-826A-8BE6FBE8DA34}" presName="sp" presStyleCnt="0"/>
      <dgm:spPr/>
      <dgm:t>
        <a:bodyPr/>
        <a:lstStyle/>
        <a:p>
          <a:endParaRPr lang="zh-TW" altLang="en-US"/>
        </a:p>
      </dgm:t>
    </dgm:pt>
    <dgm:pt modelId="{35D3C611-DE1C-44DE-899B-AFA9232608BA}" type="pres">
      <dgm:prSet presAssocID="{DC1FC66A-90DE-4A89-9236-D93A3093479F}" presName="linNode" presStyleCnt="0"/>
      <dgm:spPr/>
      <dgm:t>
        <a:bodyPr/>
        <a:lstStyle/>
        <a:p>
          <a:endParaRPr lang="zh-TW" altLang="en-US"/>
        </a:p>
      </dgm:t>
    </dgm:pt>
    <dgm:pt modelId="{BD9A3964-36F8-41E6-B185-1EBFE13634C0}" type="pres">
      <dgm:prSet presAssocID="{DC1FC66A-90DE-4A89-9236-D93A3093479F}" presName="parentText" presStyleLbl="node1" presStyleIdx="4" presStyleCnt="5" custLinFactNeighborX="-77494">
        <dgm:presLayoutVars>
          <dgm:chMax val="1"/>
          <dgm:bulletEnabled val="1"/>
        </dgm:presLayoutVars>
      </dgm:prSet>
      <dgm:spPr/>
      <dgm:t>
        <a:bodyPr/>
        <a:lstStyle/>
        <a:p>
          <a:endParaRPr lang="zh-TW" altLang="en-US"/>
        </a:p>
      </dgm:t>
    </dgm:pt>
    <dgm:pt modelId="{D86C67A3-DB09-48A4-BC73-3FAC44F3543E}" type="pres">
      <dgm:prSet presAssocID="{DC1FC66A-90DE-4A89-9236-D93A3093479F}" presName="descendantText" presStyleLbl="alignAccFollowNode1" presStyleIdx="4" presStyleCnt="5">
        <dgm:presLayoutVars>
          <dgm:bulletEnabled val="1"/>
        </dgm:presLayoutVars>
      </dgm:prSet>
      <dgm:spPr/>
      <dgm:t>
        <a:bodyPr/>
        <a:lstStyle/>
        <a:p>
          <a:endParaRPr lang="zh-TW" altLang="en-US"/>
        </a:p>
      </dgm:t>
    </dgm:pt>
  </dgm:ptLst>
  <dgm:cxnLst>
    <dgm:cxn modelId="{871CEEC8-7897-4AF8-88D9-A0EA7E9B59B4}" type="presOf" srcId="{FCE7F5B3-07F0-41B1-9B0B-4EFAF304F990}" destId="{C632E1FF-19F3-41EB-8062-8C7C5007748C}" srcOrd="0" destOrd="0" presId="urn:microsoft.com/office/officeart/2005/8/layout/vList5"/>
    <dgm:cxn modelId="{D9653745-4560-4E2C-AE0A-1184DCFF33E6}" type="presOf" srcId="{DC1FC66A-90DE-4A89-9236-D93A3093479F}" destId="{BD9A3964-36F8-41E6-B185-1EBFE13634C0}" srcOrd="0" destOrd="0" presId="urn:microsoft.com/office/officeart/2005/8/layout/vList5"/>
    <dgm:cxn modelId="{6B3F29D8-1DC9-47C0-80E2-611F7A232820}" type="presOf" srcId="{E375C181-9848-4329-A743-65A6F5134676}" destId="{69FB3CE0-FC31-4420-A901-33063C521791}" srcOrd="0" destOrd="0" presId="urn:microsoft.com/office/officeart/2005/8/layout/vList5"/>
    <dgm:cxn modelId="{6DABBBB5-8B4D-4737-B784-C248AD3B4DC5}" type="presOf" srcId="{EC231E72-B971-4674-9029-0A4DC31500C7}" destId="{4E439B5B-9173-4BFA-A593-BA0F0B0B3102}" srcOrd="0" destOrd="0" presId="urn:microsoft.com/office/officeart/2005/8/layout/vList5"/>
    <dgm:cxn modelId="{80E9637E-5863-4807-ADD9-AD1003E1478D}" type="presOf" srcId="{3E5D8331-C989-4593-911D-5689AE1BA3D7}" destId="{9A0A5AAE-EABF-4526-8B81-CA061152A661}" srcOrd="0" destOrd="0" presId="urn:microsoft.com/office/officeart/2005/8/layout/vList5"/>
    <dgm:cxn modelId="{20467DC0-775D-4666-B333-8D89C9AA633D}" srcId="{FCE7F5B3-07F0-41B1-9B0B-4EFAF304F990}" destId="{DC1FC66A-90DE-4A89-9236-D93A3093479F}" srcOrd="4" destOrd="0" parTransId="{E92BDEAE-4830-455C-AFE1-B9F1904A4688}" sibTransId="{EC9AD013-9DCC-46C3-AB00-A47489122158}"/>
    <dgm:cxn modelId="{07B63D3E-AE9D-46D7-A336-E157D4EE0E7D}" srcId="{FCE7F5B3-07F0-41B1-9B0B-4EFAF304F990}" destId="{761A3F34-8D2B-4709-B630-12E387436A61}" srcOrd="1" destOrd="0" parTransId="{0E4FFE7D-F9D0-4670-A6C3-290015195FB5}" sibTransId="{DAFE5C8F-1A27-4A15-B330-EFD06B6ECCC9}"/>
    <dgm:cxn modelId="{B90090ED-5511-4A5C-BCBD-AF263A4A9196}" srcId="{EC231E72-B971-4674-9029-0A4DC31500C7}" destId="{3E5D8331-C989-4593-911D-5689AE1BA3D7}" srcOrd="0" destOrd="0" parTransId="{3E08E239-E153-446A-ADF9-DCA5E5B3F73B}" sibTransId="{AA455B53-4949-44AA-855C-40DCF719D17C}"/>
    <dgm:cxn modelId="{38A85359-12B4-45B4-BDD8-CAFB5247FD63}" srcId="{DC1FC66A-90DE-4A89-9236-D93A3093479F}" destId="{C7C8665A-E354-4214-A13C-ACBCCCD91343}" srcOrd="0" destOrd="0" parTransId="{567BF24D-F0E1-465E-8302-2D02F153CAE3}" sibTransId="{466C0316-DC37-42FA-B6FF-8C67F5665C2E}"/>
    <dgm:cxn modelId="{5835FA41-6661-44B1-97D3-241DDA0E31E8}" srcId="{FCE7F5B3-07F0-41B1-9B0B-4EFAF304F990}" destId="{EC231E72-B971-4674-9029-0A4DC31500C7}" srcOrd="3" destOrd="0" parTransId="{202B4ABE-50E9-4083-95FF-4D598992A5DF}" sibTransId="{CD8E15B4-2D4D-4E33-826A-8BE6FBE8DA34}"/>
    <dgm:cxn modelId="{5ED5FBD1-6A2C-46F4-9633-98AEFCC2B641}" type="presOf" srcId="{FC17E57F-328D-4008-8E08-32F85A423EAF}" destId="{C12F90A7-AA18-4FB9-9F81-E70176C39EF2}" srcOrd="0" destOrd="0" presId="urn:microsoft.com/office/officeart/2005/8/layout/vList5"/>
    <dgm:cxn modelId="{0336F3BC-607C-4DA8-8004-50307E1D886C}" srcId="{FCE7F5B3-07F0-41B1-9B0B-4EFAF304F990}" destId="{4ABDCB65-B9E0-4EE2-8412-EC0BB8FFA1AF}" srcOrd="2" destOrd="0" parTransId="{DFA2EA93-156F-4E94-981F-3CCAC173B844}" sibTransId="{BCBB5B5D-06A1-4F91-9487-4A75EBB4E98E}"/>
    <dgm:cxn modelId="{D3DB2761-576B-4F5B-97B3-4E71C50BD55D}" srcId="{4ABDCB65-B9E0-4EE2-8412-EC0BB8FFA1AF}" destId="{78001A8E-9CF0-4957-B81D-0F2B64174EA5}" srcOrd="0" destOrd="0" parTransId="{58D1B364-7A84-4C68-80E7-5CDCBD0B20CE}" sibTransId="{FF8D70E6-BFEF-44D4-9868-C6E59924023B}"/>
    <dgm:cxn modelId="{A7D47FD0-3807-4649-921C-84B670DE60AB}" type="presOf" srcId="{761A3F34-8D2B-4709-B630-12E387436A61}" destId="{E959D648-7355-4B0B-AFC1-4649082C13E2}" srcOrd="0" destOrd="0" presId="urn:microsoft.com/office/officeart/2005/8/layout/vList5"/>
    <dgm:cxn modelId="{E08595A4-8FCA-41A4-AFDB-0834CD4935AD}" type="presOf" srcId="{8973B216-72EF-4928-A76E-CA7D6B91D359}" destId="{4061D492-CEBC-4594-BB3E-1AE3C71AC7E9}" srcOrd="0" destOrd="0" presId="urn:microsoft.com/office/officeart/2005/8/layout/vList5"/>
    <dgm:cxn modelId="{012490E2-C2A7-4391-BF62-9DD0AD836733}" srcId="{761A3F34-8D2B-4709-B630-12E387436A61}" destId="{8973B216-72EF-4928-A76E-CA7D6B91D359}" srcOrd="0" destOrd="0" parTransId="{990EB9AF-16C6-4224-81A3-219BA292B858}" sibTransId="{436FC6AD-AD98-4DFC-ABD3-66A1330830A7}"/>
    <dgm:cxn modelId="{E3923B32-9BAB-47C9-AFC3-3B42FC1E7353}" type="presOf" srcId="{C7C8665A-E354-4214-A13C-ACBCCCD91343}" destId="{D86C67A3-DB09-48A4-BC73-3FAC44F3543E}" srcOrd="0" destOrd="0" presId="urn:microsoft.com/office/officeart/2005/8/layout/vList5"/>
    <dgm:cxn modelId="{583DE9E5-6EC7-4554-B9A3-737DE69B8317}" srcId="{FCE7F5B3-07F0-41B1-9B0B-4EFAF304F990}" destId="{E375C181-9848-4329-A743-65A6F5134676}" srcOrd="0" destOrd="0" parTransId="{32EE664C-4134-4831-93DA-4A1AE9CF8E76}" sibTransId="{1418CCE4-BEC0-4833-B59A-3E1060C06645}"/>
    <dgm:cxn modelId="{2492DF0E-E85C-48AB-ADE3-300CF04C558B}" type="presOf" srcId="{78001A8E-9CF0-4957-B81D-0F2B64174EA5}" destId="{3951B49B-1E3B-4185-A23A-584AE1208820}" srcOrd="0" destOrd="0" presId="urn:microsoft.com/office/officeart/2005/8/layout/vList5"/>
    <dgm:cxn modelId="{843D3868-8E02-4B16-A0F5-7A7849ED7B08}" srcId="{E375C181-9848-4329-A743-65A6F5134676}" destId="{FC17E57F-328D-4008-8E08-32F85A423EAF}" srcOrd="0" destOrd="0" parTransId="{7ECFA9DF-D357-428F-B731-EAB61925D57F}" sibTransId="{E53BE09E-3745-4F09-A7B4-27C2EB5D2315}"/>
    <dgm:cxn modelId="{F9CC8DD1-366A-4B72-B820-42DBE233D23E}" type="presOf" srcId="{4ABDCB65-B9E0-4EE2-8412-EC0BB8FFA1AF}" destId="{E9F7DC28-81D4-418F-8ECA-6D50027DBC91}" srcOrd="0" destOrd="0" presId="urn:microsoft.com/office/officeart/2005/8/layout/vList5"/>
    <dgm:cxn modelId="{C263AA82-1C61-401D-BAC2-21FD5D139D59}" type="presParOf" srcId="{C632E1FF-19F3-41EB-8062-8C7C5007748C}" destId="{14C0F740-3D30-4523-9B8D-2CEF6502E599}" srcOrd="0" destOrd="0" presId="urn:microsoft.com/office/officeart/2005/8/layout/vList5"/>
    <dgm:cxn modelId="{E5FC575A-C68A-4EAB-8E97-6A4289238271}" type="presParOf" srcId="{14C0F740-3D30-4523-9B8D-2CEF6502E599}" destId="{69FB3CE0-FC31-4420-A901-33063C521791}" srcOrd="0" destOrd="0" presId="urn:microsoft.com/office/officeart/2005/8/layout/vList5"/>
    <dgm:cxn modelId="{F9D15CB4-5784-44BF-A560-68E63F8D94FA}" type="presParOf" srcId="{14C0F740-3D30-4523-9B8D-2CEF6502E599}" destId="{C12F90A7-AA18-4FB9-9F81-E70176C39EF2}" srcOrd="1" destOrd="0" presId="urn:microsoft.com/office/officeart/2005/8/layout/vList5"/>
    <dgm:cxn modelId="{1F3315E4-1C9D-4251-8ABD-FCE97184CBC2}" type="presParOf" srcId="{C632E1FF-19F3-41EB-8062-8C7C5007748C}" destId="{FC785BCA-0FE3-4056-9BE3-DA5360FC11B2}" srcOrd="1" destOrd="0" presId="urn:microsoft.com/office/officeart/2005/8/layout/vList5"/>
    <dgm:cxn modelId="{EDE08631-B1A5-4ADD-B12F-3F5048CAF7FB}" type="presParOf" srcId="{C632E1FF-19F3-41EB-8062-8C7C5007748C}" destId="{EF3C5BDF-84BF-4256-9D55-7A21CE54C94A}" srcOrd="2" destOrd="0" presId="urn:microsoft.com/office/officeart/2005/8/layout/vList5"/>
    <dgm:cxn modelId="{2FC610F8-93FE-40E4-B11F-9FBD56C6B82D}" type="presParOf" srcId="{EF3C5BDF-84BF-4256-9D55-7A21CE54C94A}" destId="{E959D648-7355-4B0B-AFC1-4649082C13E2}" srcOrd="0" destOrd="0" presId="urn:microsoft.com/office/officeart/2005/8/layout/vList5"/>
    <dgm:cxn modelId="{2E594363-DFC9-40C4-AC14-BB343EAEE6F7}" type="presParOf" srcId="{EF3C5BDF-84BF-4256-9D55-7A21CE54C94A}" destId="{4061D492-CEBC-4594-BB3E-1AE3C71AC7E9}" srcOrd="1" destOrd="0" presId="urn:microsoft.com/office/officeart/2005/8/layout/vList5"/>
    <dgm:cxn modelId="{14A043A5-CAE3-48EE-ACFB-0828D9FE6081}" type="presParOf" srcId="{C632E1FF-19F3-41EB-8062-8C7C5007748C}" destId="{969A2BB4-DFC2-4AD4-8076-E7A23F2267E2}" srcOrd="3" destOrd="0" presId="urn:microsoft.com/office/officeart/2005/8/layout/vList5"/>
    <dgm:cxn modelId="{D8BECE9E-9051-4D52-92B7-0CA957BBF0D6}" type="presParOf" srcId="{C632E1FF-19F3-41EB-8062-8C7C5007748C}" destId="{04A8DAA1-87A8-4254-A976-E042B29327AE}" srcOrd="4" destOrd="0" presId="urn:microsoft.com/office/officeart/2005/8/layout/vList5"/>
    <dgm:cxn modelId="{2ED4665D-3D01-424D-B249-D752D90C68B3}" type="presParOf" srcId="{04A8DAA1-87A8-4254-A976-E042B29327AE}" destId="{E9F7DC28-81D4-418F-8ECA-6D50027DBC91}" srcOrd="0" destOrd="0" presId="urn:microsoft.com/office/officeart/2005/8/layout/vList5"/>
    <dgm:cxn modelId="{5E07ED19-2663-44EA-9E01-676F7994D09E}" type="presParOf" srcId="{04A8DAA1-87A8-4254-A976-E042B29327AE}" destId="{3951B49B-1E3B-4185-A23A-584AE1208820}" srcOrd="1" destOrd="0" presId="urn:microsoft.com/office/officeart/2005/8/layout/vList5"/>
    <dgm:cxn modelId="{FC94469F-1093-4AE9-91E0-C93428B23429}" type="presParOf" srcId="{C632E1FF-19F3-41EB-8062-8C7C5007748C}" destId="{10F426E6-B812-45CA-B092-3FA39BB6A5B4}" srcOrd="5" destOrd="0" presId="urn:microsoft.com/office/officeart/2005/8/layout/vList5"/>
    <dgm:cxn modelId="{A113A703-0BE5-4F09-9099-021A897A4072}" type="presParOf" srcId="{C632E1FF-19F3-41EB-8062-8C7C5007748C}" destId="{83F33136-FFF0-4226-AF58-C5D8B8214A24}" srcOrd="6" destOrd="0" presId="urn:microsoft.com/office/officeart/2005/8/layout/vList5"/>
    <dgm:cxn modelId="{51A2D9AC-D751-4BFB-B78B-C71E91CFD006}" type="presParOf" srcId="{83F33136-FFF0-4226-AF58-C5D8B8214A24}" destId="{4E439B5B-9173-4BFA-A593-BA0F0B0B3102}" srcOrd="0" destOrd="0" presId="urn:microsoft.com/office/officeart/2005/8/layout/vList5"/>
    <dgm:cxn modelId="{A3003114-7029-46B6-B7D2-FEEEC0710B4E}" type="presParOf" srcId="{83F33136-FFF0-4226-AF58-C5D8B8214A24}" destId="{9A0A5AAE-EABF-4526-8B81-CA061152A661}" srcOrd="1" destOrd="0" presId="urn:microsoft.com/office/officeart/2005/8/layout/vList5"/>
    <dgm:cxn modelId="{3FB21A9E-FE4B-4A68-BE6D-6628634CD4EF}" type="presParOf" srcId="{C632E1FF-19F3-41EB-8062-8C7C5007748C}" destId="{C77E48DC-07D2-496D-A5DE-73FE160F5AC9}" srcOrd="7" destOrd="0" presId="urn:microsoft.com/office/officeart/2005/8/layout/vList5"/>
    <dgm:cxn modelId="{DE1FDDBA-099D-49EC-B7A2-A4F1918B5864}" type="presParOf" srcId="{C632E1FF-19F3-41EB-8062-8C7C5007748C}" destId="{35D3C611-DE1C-44DE-899B-AFA9232608BA}" srcOrd="8" destOrd="0" presId="urn:microsoft.com/office/officeart/2005/8/layout/vList5"/>
    <dgm:cxn modelId="{FC44068F-A479-449F-B6C5-B19E23703616}" type="presParOf" srcId="{35D3C611-DE1C-44DE-899B-AFA9232608BA}" destId="{BD9A3964-36F8-41E6-B185-1EBFE13634C0}" srcOrd="0" destOrd="0" presId="urn:microsoft.com/office/officeart/2005/8/layout/vList5"/>
    <dgm:cxn modelId="{5C4CBE0E-718E-4253-A8C0-D97A552FB643}" type="presParOf" srcId="{35D3C611-DE1C-44DE-899B-AFA9232608BA}" destId="{D86C67A3-DB09-48A4-BC73-3FAC44F3543E}"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62526E-C33D-49A8-A8FE-72E1770EC9AF}">
      <dsp:nvSpPr>
        <dsp:cNvPr id="0" name=""/>
        <dsp:cNvSpPr/>
      </dsp:nvSpPr>
      <dsp:spPr>
        <a:xfrm>
          <a:off x="0" y="584793"/>
          <a:ext cx="8128000" cy="730800"/>
        </a:xfrm>
        <a:prstGeom prst="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9CBB37E-435F-433A-BFE9-C15548E6D79A}">
      <dsp:nvSpPr>
        <dsp:cNvPr id="0" name=""/>
        <dsp:cNvSpPr/>
      </dsp:nvSpPr>
      <dsp:spPr>
        <a:xfrm>
          <a:off x="406400" y="156753"/>
          <a:ext cx="5689600" cy="85608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zh-TW" altLang="zh-TW" sz="2900" kern="1200" dirty="0" smtClean="0">
              <a:latin typeface="+mn-ea"/>
            </a:rPr>
            <a:t>法律主提案量</a:t>
          </a:r>
          <a:endParaRPr lang="zh-TW" altLang="en-US" sz="2900" kern="1200" dirty="0"/>
        </a:p>
      </dsp:txBody>
      <dsp:txXfrm>
        <a:off x="448190" y="198543"/>
        <a:ext cx="5606020" cy="772500"/>
      </dsp:txXfrm>
    </dsp:sp>
    <dsp:sp modelId="{3FC3FBA7-2BB1-41EE-A28C-544557FB1880}">
      <dsp:nvSpPr>
        <dsp:cNvPr id="0" name=""/>
        <dsp:cNvSpPr/>
      </dsp:nvSpPr>
      <dsp:spPr>
        <a:xfrm>
          <a:off x="0" y="1900233"/>
          <a:ext cx="8128000" cy="730800"/>
        </a:xfrm>
        <a:prstGeom prst="rect">
          <a:avLst/>
        </a:prstGeom>
        <a:solidFill>
          <a:schemeClr val="lt1">
            <a:alpha val="90000"/>
            <a:hueOff val="0"/>
            <a:satOff val="0"/>
            <a:lumOff val="0"/>
            <a:alphaOff val="0"/>
          </a:schemeClr>
        </a:solidFill>
        <a:ln w="19050" cap="rnd" cmpd="sng" algn="ctr">
          <a:solidFill>
            <a:schemeClr val="accent2">
              <a:hueOff val="-988095"/>
              <a:satOff val="4733"/>
              <a:lumOff val="4379"/>
              <a:alphaOff val="0"/>
            </a:schemeClr>
          </a:solidFill>
          <a:prstDash val="solid"/>
        </a:ln>
        <a:effectLst/>
      </dsp:spPr>
      <dsp:style>
        <a:lnRef idx="2">
          <a:scrgbClr r="0" g="0" b="0"/>
        </a:lnRef>
        <a:fillRef idx="1">
          <a:scrgbClr r="0" g="0" b="0"/>
        </a:fillRef>
        <a:effectRef idx="0">
          <a:scrgbClr r="0" g="0" b="0"/>
        </a:effectRef>
        <a:fontRef idx="minor"/>
      </dsp:style>
    </dsp:sp>
    <dsp:sp modelId="{4CC73E79-EFC8-44C8-A0F7-1A7C8E4DAE6D}">
      <dsp:nvSpPr>
        <dsp:cNvPr id="0" name=""/>
        <dsp:cNvSpPr/>
      </dsp:nvSpPr>
      <dsp:spPr>
        <a:xfrm>
          <a:off x="406400" y="1472193"/>
          <a:ext cx="5689600" cy="856080"/>
        </a:xfrm>
        <a:prstGeom prst="roundRect">
          <a:avLst/>
        </a:prstGeom>
        <a:solidFill>
          <a:schemeClr val="accent2">
            <a:hueOff val="-988095"/>
            <a:satOff val="4733"/>
            <a:lumOff val="437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zh-TW" altLang="zh-TW" sz="2900" kern="1200" dirty="0" smtClean="0">
              <a:latin typeface="+mn-ea"/>
            </a:rPr>
            <a:t>法律全文主提案通過率</a:t>
          </a:r>
          <a:endParaRPr lang="zh-TW" altLang="en-US" sz="2900" kern="1200" dirty="0"/>
        </a:p>
      </dsp:txBody>
      <dsp:txXfrm>
        <a:off x="448190" y="1513983"/>
        <a:ext cx="5606020" cy="772500"/>
      </dsp:txXfrm>
    </dsp:sp>
    <dsp:sp modelId="{FDAAEEB5-350C-4BBB-90A8-732E666E5A3D}">
      <dsp:nvSpPr>
        <dsp:cNvPr id="0" name=""/>
        <dsp:cNvSpPr/>
      </dsp:nvSpPr>
      <dsp:spPr>
        <a:xfrm>
          <a:off x="0" y="3215673"/>
          <a:ext cx="8128000" cy="730800"/>
        </a:xfrm>
        <a:prstGeom prst="rect">
          <a:avLst/>
        </a:prstGeom>
        <a:solidFill>
          <a:schemeClr val="lt1">
            <a:alpha val="90000"/>
            <a:hueOff val="0"/>
            <a:satOff val="0"/>
            <a:lumOff val="0"/>
            <a:alphaOff val="0"/>
          </a:schemeClr>
        </a:solidFill>
        <a:ln w="19050" cap="rnd" cmpd="sng" algn="ctr">
          <a:solidFill>
            <a:schemeClr val="accent2">
              <a:hueOff val="-1976191"/>
              <a:satOff val="9467"/>
              <a:lumOff val="8758"/>
              <a:alphaOff val="0"/>
            </a:schemeClr>
          </a:solidFill>
          <a:prstDash val="solid"/>
        </a:ln>
        <a:effectLst/>
      </dsp:spPr>
      <dsp:style>
        <a:lnRef idx="2">
          <a:scrgbClr r="0" g="0" b="0"/>
        </a:lnRef>
        <a:fillRef idx="1">
          <a:scrgbClr r="0" g="0" b="0"/>
        </a:fillRef>
        <a:effectRef idx="0">
          <a:scrgbClr r="0" g="0" b="0"/>
        </a:effectRef>
        <a:fontRef idx="minor"/>
      </dsp:style>
    </dsp:sp>
    <dsp:sp modelId="{2AD94C07-3849-4A64-8448-524A88381E42}">
      <dsp:nvSpPr>
        <dsp:cNvPr id="0" name=""/>
        <dsp:cNvSpPr/>
      </dsp:nvSpPr>
      <dsp:spPr>
        <a:xfrm>
          <a:off x="406400" y="2787633"/>
          <a:ext cx="5689600" cy="856080"/>
        </a:xfrm>
        <a:prstGeom prst="roundRect">
          <a:avLst/>
        </a:prstGeom>
        <a:solidFill>
          <a:schemeClr val="accent2">
            <a:hueOff val="-1976191"/>
            <a:satOff val="9467"/>
            <a:lumOff val="8758"/>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zh-TW" altLang="en-US" sz="2900" kern="1200" dirty="0" smtClean="0">
              <a:latin typeface="+mn-ea"/>
            </a:rPr>
            <a:t>主提案內容與所屬委員會相關量</a:t>
          </a:r>
          <a:endParaRPr lang="zh-TW" altLang="en-US" sz="2900" kern="1200" dirty="0"/>
        </a:p>
      </dsp:txBody>
      <dsp:txXfrm>
        <a:off x="448190" y="2829423"/>
        <a:ext cx="5606020" cy="772500"/>
      </dsp:txXfrm>
    </dsp:sp>
    <dsp:sp modelId="{881DD20F-EDFC-4884-8099-7636D1F04307}">
      <dsp:nvSpPr>
        <dsp:cNvPr id="0" name=""/>
        <dsp:cNvSpPr/>
      </dsp:nvSpPr>
      <dsp:spPr>
        <a:xfrm>
          <a:off x="0" y="4531113"/>
          <a:ext cx="8128000" cy="730800"/>
        </a:xfrm>
        <a:prstGeom prst="rect">
          <a:avLst/>
        </a:prstGeom>
        <a:solidFill>
          <a:schemeClr val="lt1">
            <a:alpha val="90000"/>
            <a:hueOff val="0"/>
            <a:satOff val="0"/>
            <a:lumOff val="0"/>
            <a:alphaOff val="0"/>
          </a:schemeClr>
        </a:solidFill>
        <a:ln w="19050" cap="rnd" cmpd="sng" algn="ctr">
          <a:solidFill>
            <a:schemeClr val="accent2">
              <a:hueOff val="-2964286"/>
              <a:satOff val="14200"/>
              <a:lumOff val="13137"/>
              <a:alphaOff val="0"/>
            </a:schemeClr>
          </a:solidFill>
          <a:prstDash val="solid"/>
        </a:ln>
        <a:effectLst/>
      </dsp:spPr>
      <dsp:style>
        <a:lnRef idx="2">
          <a:scrgbClr r="0" g="0" b="0"/>
        </a:lnRef>
        <a:fillRef idx="1">
          <a:scrgbClr r="0" g="0" b="0"/>
        </a:fillRef>
        <a:effectRef idx="0">
          <a:scrgbClr r="0" g="0" b="0"/>
        </a:effectRef>
        <a:fontRef idx="minor"/>
      </dsp:style>
    </dsp:sp>
    <dsp:sp modelId="{5140BEB6-47ED-4431-9BB3-FE8DF844E991}">
      <dsp:nvSpPr>
        <dsp:cNvPr id="0" name=""/>
        <dsp:cNvSpPr/>
      </dsp:nvSpPr>
      <dsp:spPr>
        <a:xfrm>
          <a:off x="406400" y="4103073"/>
          <a:ext cx="5689600" cy="856080"/>
        </a:xfrm>
        <a:prstGeom prst="roundRect">
          <a:avLst/>
        </a:prstGeom>
        <a:solidFill>
          <a:schemeClr val="accent2">
            <a:hueOff val="-2964286"/>
            <a:satOff val="14200"/>
            <a:lumOff val="1313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zh-TW" altLang="en-US" sz="2900" kern="1200" dirty="0" smtClean="0">
              <a:latin typeface="+mn-ea"/>
            </a:rPr>
            <a:t>所屬</a:t>
          </a:r>
          <a:r>
            <a:rPr lang="zh-TW" altLang="zh-TW" sz="2900" kern="1200" dirty="0" smtClean="0">
              <a:latin typeface="+mn-ea"/>
            </a:rPr>
            <a:t>委員會口頭質詢次數</a:t>
          </a:r>
          <a:endParaRPr lang="zh-TW" altLang="en-US" sz="2900" kern="1200" dirty="0"/>
        </a:p>
      </dsp:txBody>
      <dsp:txXfrm>
        <a:off x="448190" y="4144863"/>
        <a:ext cx="5606020" cy="7725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B733B0-950D-416B-A8B9-5C0CDB01C0CD}">
      <dsp:nvSpPr>
        <dsp:cNvPr id="0" name=""/>
        <dsp:cNvSpPr/>
      </dsp:nvSpPr>
      <dsp:spPr>
        <a:xfrm>
          <a:off x="0" y="473898"/>
          <a:ext cx="8596312" cy="730800"/>
        </a:xfrm>
        <a:prstGeom prst="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A6C29ED-5EF6-40FA-9895-360A1031F532}">
      <dsp:nvSpPr>
        <dsp:cNvPr id="0" name=""/>
        <dsp:cNvSpPr/>
      </dsp:nvSpPr>
      <dsp:spPr>
        <a:xfrm>
          <a:off x="429815" y="45858"/>
          <a:ext cx="6017418" cy="85608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lvl="0" algn="l" defTabSz="1289050">
            <a:lnSpc>
              <a:spcPct val="90000"/>
            </a:lnSpc>
            <a:spcBef>
              <a:spcPct val="0"/>
            </a:spcBef>
            <a:spcAft>
              <a:spcPct val="35000"/>
            </a:spcAft>
          </a:pPr>
          <a:r>
            <a:rPr lang="zh-TW" altLang="en-US" sz="2900" kern="1200" dirty="0" smtClean="0"/>
            <a:t>財政委員會</a:t>
          </a:r>
          <a:endParaRPr lang="zh-TW" altLang="en-US" sz="2900" kern="1200" dirty="0"/>
        </a:p>
      </dsp:txBody>
      <dsp:txXfrm>
        <a:off x="471605" y="87648"/>
        <a:ext cx="5933838" cy="772500"/>
      </dsp:txXfrm>
    </dsp:sp>
    <dsp:sp modelId="{13EDCAEA-ACEA-4E87-A43F-8EA04253D35C}">
      <dsp:nvSpPr>
        <dsp:cNvPr id="0" name=""/>
        <dsp:cNvSpPr/>
      </dsp:nvSpPr>
      <dsp:spPr>
        <a:xfrm>
          <a:off x="0" y="1789338"/>
          <a:ext cx="8596312" cy="730800"/>
        </a:xfrm>
        <a:prstGeom prst="rect">
          <a:avLst/>
        </a:prstGeom>
        <a:solidFill>
          <a:schemeClr val="lt1">
            <a:alpha val="90000"/>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01F52ED-8851-4B92-AB79-8D9E808B3E46}">
      <dsp:nvSpPr>
        <dsp:cNvPr id="0" name=""/>
        <dsp:cNvSpPr/>
      </dsp:nvSpPr>
      <dsp:spPr>
        <a:xfrm>
          <a:off x="429815" y="1361298"/>
          <a:ext cx="6017418" cy="856080"/>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lvl="0" algn="l" defTabSz="1289050">
            <a:lnSpc>
              <a:spcPct val="90000"/>
            </a:lnSpc>
            <a:spcBef>
              <a:spcPct val="0"/>
            </a:spcBef>
            <a:spcAft>
              <a:spcPct val="35000"/>
            </a:spcAft>
          </a:pPr>
          <a:r>
            <a:rPr lang="zh-TW" altLang="en-US" sz="2900" kern="1200" dirty="0" smtClean="0"/>
            <a:t>經濟委員會</a:t>
          </a:r>
          <a:endParaRPr lang="zh-TW" altLang="en-US" sz="2900" kern="1200" dirty="0"/>
        </a:p>
      </dsp:txBody>
      <dsp:txXfrm>
        <a:off x="471605" y="1403088"/>
        <a:ext cx="5933838" cy="772500"/>
      </dsp:txXfrm>
    </dsp:sp>
    <dsp:sp modelId="{60F969F8-739F-43DD-B03C-3DB57BA25F28}">
      <dsp:nvSpPr>
        <dsp:cNvPr id="0" name=""/>
        <dsp:cNvSpPr/>
      </dsp:nvSpPr>
      <dsp:spPr>
        <a:xfrm>
          <a:off x="0" y="3104778"/>
          <a:ext cx="8596312" cy="730800"/>
        </a:xfrm>
        <a:prstGeom prst="rect">
          <a:avLst/>
        </a:prstGeom>
        <a:solidFill>
          <a:schemeClr val="lt1">
            <a:alpha val="90000"/>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09B3E96-BDDB-4369-919F-6BF49E9B7A29}">
      <dsp:nvSpPr>
        <dsp:cNvPr id="0" name=""/>
        <dsp:cNvSpPr/>
      </dsp:nvSpPr>
      <dsp:spPr>
        <a:xfrm>
          <a:off x="429815" y="2676738"/>
          <a:ext cx="6017418" cy="856080"/>
        </a:xfrm>
        <a:prstGeom prst="round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lvl="0" algn="l" defTabSz="1289050">
            <a:lnSpc>
              <a:spcPct val="90000"/>
            </a:lnSpc>
            <a:spcBef>
              <a:spcPct val="0"/>
            </a:spcBef>
            <a:spcAft>
              <a:spcPct val="35000"/>
            </a:spcAft>
          </a:pPr>
          <a:r>
            <a:rPr lang="zh-TW" altLang="en-US" sz="2900" kern="1200" dirty="0" smtClean="0"/>
            <a:t>交通委員會</a:t>
          </a:r>
          <a:endParaRPr lang="zh-TW" altLang="en-US" sz="2900" kern="1200" dirty="0"/>
        </a:p>
      </dsp:txBody>
      <dsp:txXfrm>
        <a:off x="471605" y="2718528"/>
        <a:ext cx="5933838" cy="7725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2F90A7-AA18-4FB9-9F81-E70176C39EF2}">
      <dsp:nvSpPr>
        <dsp:cNvPr id="0" name=""/>
        <dsp:cNvSpPr/>
      </dsp:nvSpPr>
      <dsp:spPr>
        <a:xfrm rot="16200000">
          <a:off x="3038947" y="-2873093"/>
          <a:ext cx="963100" cy="7040995"/>
        </a:xfrm>
        <a:prstGeom prst="round2SameRect">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lang="zh-TW" altLang="en-US" sz="2400" kern="1200" dirty="0" smtClean="0">
              <a:latin typeface="Century Gothic" panose="020B0502020202020204"/>
              <a:ea typeface="微軟正黑體" panose="020B0604030504040204" pitchFamily="34" charset="-120"/>
              <a:cs typeface="+mn-cs"/>
            </a:rPr>
            <a:t>北部                                                               南部</a:t>
          </a:r>
          <a:endParaRPr lang="zh-TW" altLang="en-US" sz="2400" kern="1200" dirty="0">
            <a:latin typeface="Century Gothic" panose="020B0502020202020204"/>
            <a:ea typeface="微軟正黑體" panose="020B0604030504040204" pitchFamily="34" charset="-120"/>
            <a:cs typeface="+mn-cs"/>
          </a:endParaRPr>
        </a:p>
      </dsp:txBody>
      <dsp:txXfrm rot="5400000">
        <a:off x="47015" y="212869"/>
        <a:ext cx="6993980" cy="869070"/>
      </dsp:txXfrm>
    </dsp:sp>
    <dsp:sp modelId="{69FB3CE0-FC31-4420-A901-33063C521791}">
      <dsp:nvSpPr>
        <dsp:cNvPr id="0" name=""/>
        <dsp:cNvSpPr/>
      </dsp:nvSpPr>
      <dsp:spPr>
        <a:xfrm>
          <a:off x="1592039" y="2753"/>
          <a:ext cx="3960559" cy="1203875"/>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zh-TW" altLang="en-US" sz="3200" kern="1200" smtClean="0">
              <a:latin typeface="Century Gothic" panose="020B0502020202020204"/>
              <a:ea typeface="微軟正黑體" panose="020B0604030504040204" pitchFamily="34" charset="-120"/>
              <a:cs typeface="+mn-cs"/>
            </a:rPr>
            <a:t>財政委員會</a:t>
          </a:r>
          <a:endParaRPr lang="zh-TW" altLang="en-US" sz="3200" kern="1200" dirty="0">
            <a:latin typeface="Century Gothic" panose="020B0502020202020204"/>
            <a:ea typeface="微軟正黑體" panose="020B0604030504040204" pitchFamily="34" charset="-120"/>
            <a:cs typeface="+mn-cs"/>
          </a:endParaRPr>
        </a:p>
      </dsp:txBody>
      <dsp:txXfrm>
        <a:off x="1650807" y="61521"/>
        <a:ext cx="3843023" cy="1086339"/>
      </dsp:txXfrm>
    </dsp:sp>
    <dsp:sp modelId="{4061D492-CEBC-4594-BB3E-1AE3C71AC7E9}">
      <dsp:nvSpPr>
        <dsp:cNvPr id="0" name=""/>
        <dsp:cNvSpPr/>
      </dsp:nvSpPr>
      <dsp:spPr>
        <a:xfrm rot="16200000">
          <a:off x="3038947" y="-1651737"/>
          <a:ext cx="963100" cy="7040995"/>
        </a:xfrm>
        <a:prstGeom prst="round2SameRect">
          <a:avLst/>
        </a:prstGeom>
        <a:solidFill>
          <a:schemeClr val="accent3">
            <a:tint val="40000"/>
            <a:alpha val="90000"/>
            <a:hueOff val="0"/>
            <a:satOff val="0"/>
            <a:lumOff val="0"/>
            <a:alphaOff val="0"/>
          </a:schemeClr>
        </a:solidFill>
        <a:ln w="19050"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lang="en-US" altLang="zh-TW" sz="2400" kern="1200" dirty="0" smtClean="0">
              <a:latin typeface="Century Gothic" panose="020B0502020202020204"/>
              <a:ea typeface="微軟正黑體" panose="020B0604030504040204" pitchFamily="34" charset="-120"/>
              <a:cs typeface="+mn-cs"/>
            </a:rPr>
            <a:t>2.2</a:t>
          </a:r>
          <a:r>
            <a:rPr lang="zh-TW" altLang="en-US" sz="2400" kern="1200" dirty="0" smtClean="0">
              <a:latin typeface="Century Gothic" panose="020B0502020202020204"/>
              <a:ea typeface="微軟正黑體" panose="020B0604030504040204" pitchFamily="34" charset="-120"/>
              <a:cs typeface="+mn-cs"/>
            </a:rPr>
            <a:t>％                                                              </a:t>
          </a:r>
          <a:r>
            <a:rPr lang="en-US" altLang="zh-TW" sz="2400" kern="1200" dirty="0" smtClean="0">
              <a:latin typeface="Century Gothic" panose="020B0502020202020204"/>
              <a:ea typeface="微軟正黑體" panose="020B0604030504040204" pitchFamily="34" charset="-120"/>
              <a:cs typeface="+mn-cs"/>
            </a:rPr>
            <a:t>3</a:t>
          </a:r>
          <a:r>
            <a:rPr lang="zh-TW" altLang="en-US" sz="2400" kern="1200" dirty="0" smtClean="0">
              <a:latin typeface="Century Gothic" panose="020B0502020202020204"/>
              <a:ea typeface="微軟正黑體" panose="020B0604030504040204" pitchFamily="34" charset="-120"/>
              <a:cs typeface="+mn-cs"/>
            </a:rPr>
            <a:t>％</a:t>
          </a:r>
          <a:endParaRPr lang="zh-TW" altLang="en-US" sz="2400" kern="1200" dirty="0">
            <a:latin typeface="Century Gothic" panose="020B0502020202020204"/>
            <a:ea typeface="微軟正黑體" panose="020B0604030504040204" pitchFamily="34" charset="-120"/>
            <a:cs typeface="+mn-cs"/>
          </a:endParaRPr>
        </a:p>
      </dsp:txBody>
      <dsp:txXfrm rot="5400000">
        <a:off x="47015" y="1434225"/>
        <a:ext cx="6993980" cy="869070"/>
      </dsp:txXfrm>
    </dsp:sp>
    <dsp:sp modelId="{E959D648-7355-4B0B-AFC1-4649082C13E2}">
      <dsp:nvSpPr>
        <dsp:cNvPr id="0" name=""/>
        <dsp:cNvSpPr/>
      </dsp:nvSpPr>
      <dsp:spPr>
        <a:xfrm>
          <a:off x="1606051" y="1266822"/>
          <a:ext cx="3960559" cy="1203875"/>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zh-TW" altLang="en-US" sz="3200" kern="1200" smtClean="0">
              <a:latin typeface="Century Gothic" panose="020B0502020202020204"/>
              <a:ea typeface="微軟正黑體" panose="020B0604030504040204" pitchFamily="34" charset="-120"/>
              <a:cs typeface="+mn-cs"/>
            </a:rPr>
            <a:t>法律主提案量</a:t>
          </a:r>
          <a:endParaRPr lang="zh-TW" altLang="en-US" sz="3200" kern="1200" dirty="0">
            <a:latin typeface="Century Gothic" panose="020B0502020202020204"/>
            <a:ea typeface="微軟正黑體" panose="020B0604030504040204" pitchFamily="34" charset="-120"/>
            <a:cs typeface="+mn-cs"/>
          </a:endParaRPr>
        </a:p>
      </dsp:txBody>
      <dsp:txXfrm>
        <a:off x="1664819" y="1325590"/>
        <a:ext cx="3843023" cy="1086339"/>
      </dsp:txXfrm>
    </dsp:sp>
    <dsp:sp modelId="{3951B49B-1E3B-4185-A23A-584AE1208820}">
      <dsp:nvSpPr>
        <dsp:cNvPr id="0" name=""/>
        <dsp:cNvSpPr/>
      </dsp:nvSpPr>
      <dsp:spPr>
        <a:xfrm rot="16200000">
          <a:off x="3038947" y="-387668"/>
          <a:ext cx="963100" cy="7040995"/>
        </a:xfrm>
        <a:prstGeom prst="round2SameRect">
          <a:avLst/>
        </a:prstGeom>
        <a:solidFill>
          <a:schemeClr val="accent4">
            <a:tint val="40000"/>
            <a:alpha val="90000"/>
            <a:hueOff val="0"/>
            <a:satOff val="0"/>
            <a:lumOff val="0"/>
            <a:alphaOff val="0"/>
          </a:schemeClr>
        </a:solidFill>
        <a:ln w="19050" cap="rnd"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lang="en-US" altLang="zh-TW" sz="2400" kern="1200" dirty="0" smtClean="0">
              <a:latin typeface="Century Gothic" panose="020B0502020202020204"/>
              <a:ea typeface="微軟正黑體" panose="020B0604030504040204" pitchFamily="34" charset="-120"/>
              <a:cs typeface="+mn-cs"/>
            </a:rPr>
            <a:t>3.4</a:t>
          </a:r>
          <a:r>
            <a:rPr lang="zh-TW" altLang="en-US" sz="2400" kern="1200" dirty="0" smtClean="0">
              <a:latin typeface="Century Gothic" panose="020B0502020202020204"/>
              <a:ea typeface="微軟正黑體" panose="020B0604030504040204" pitchFamily="34" charset="-120"/>
              <a:cs typeface="+mn-cs"/>
            </a:rPr>
            <a:t>％                                                              </a:t>
          </a:r>
          <a:r>
            <a:rPr lang="en-US" altLang="zh-TW" sz="2400" kern="1200" dirty="0" smtClean="0">
              <a:latin typeface="Century Gothic" panose="020B0502020202020204"/>
              <a:ea typeface="微軟正黑體" panose="020B0604030504040204" pitchFamily="34" charset="-120"/>
              <a:cs typeface="+mn-cs"/>
            </a:rPr>
            <a:t>0</a:t>
          </a:r>
          <a:r>
            <a:rPr lang="zh-TW" altLang="en-US" sz="2400" kern="1200" dirty="0" smtClean="0">
              <a:latin typeface="Century Gothic" panose="020B0502020202020204"/>
              <a:ea typeface="微軟正黑體" panose="020B0604030504040204" pitchFamily="34" charset="-120"/>
              <a:cs typeface="+mn-cs"/>
            </a:rPr>
            <a:t>％</a:t>
          </a:r>
          <a:endParaRPr lang="zh-TW" altLang="en-US" sz="2400" kern="1200" dirty="0">
            <a:latin typeface="Century Gothic" panose="020B0502020202020204"/>
            <a:ea typeface="微軟正黑體" panose="020B0604030504040204" pitchFamily="34" charset="-120"/>
            <a:cs typeface="+mn-cs"/>
          </a:endParaRPr>
        </a:p>
      </dsp:txBody>
      <dsp:txXfrm rot="5400000">
        <a:off x="47015" y="2698294"/>
        <a:ext cx="6993980" cy="869070"/>
      </dsp:txXfrm>
    </dsp:sp>
    <dsp:sp modelId="{E9F7DC28-81D4-418F-8ECA-6D50027DBC91}">
      <dsp:nvSpPr>
        <dsp:cNvPr id="0" name=""/>
        <dsp:cNvSpPr/>
      </dsp:nvSpPr>
      <dsp:spPr>
        <a:xfrm>
          <a:off x="1619851" y="2530891"/>
          <a:ext cx="3960559" cy="1203875"/>
        </a:xfrm>
        <a:prstGeom prst="round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zh-TW" altLang="en-US" sz="3200" kern="1200" smtClean="0">
              <a:latin typeface="Century Gothic" panose="020B0502020202020204"/>
              <a:ea typeface="微軟正黑體" panose="020B0604030504040204" pitchFamily="34" charset="-120"/>
              <a:cs typeface="+mn-cs"/>
            </a:rPr>
            <a:t>法律主提案通過率</a:t>
          </a:r>
          <a:endParaRPr lang="zh-TW" altLang="en-US" sz="3200" kern="1200" dirty="0">
            <a:latin typeface="Century Gothic" panose="020B0502020202020204"/>
            <a:ea typeface="微軟正黑體" panose="020B0604030504040204" pitchFamily="34" charset="-120"/>
            <a:cs typeface="+mn-cs"/>
          </a:endParaRPr>
        </a:p>
      </dsp:txBody>
      <dsp:txXfrm>
        <a:off x="1678619" y="2589659"/>
        <a:ext cx="3843023" cy="1086339"/>
      </dsp:txXfrm>
    </dsp:sp>
    <dsp:sp modelId="{9A0A5AAE-EABF-4526-8B81-CA061152A661}">
      <dsp:nvSpPr>
        <dsp:cNvPr id="0" name=""/>
        <dsp:cNvSpPr/>
      </dsp:nvSpPr>
      <dsp:spPr>
        <a:xfrm rot="16200000">
          <a:off x="3038947" y="876400"/>
          <a:ext cx="963100" cy="7040995"/>
        </a:xfrm>
        <a:prstGeom prst="round2SameRect">
          <a:avLst/>
        </a:prstGeom>
        <a:solidFill>
          <a:schemeClr val="accent5">
            <a:tint val="40000"/>
            <a:alpha val="90000"/>
            <a:hueOff val="0"/>
            <a:satOff val="0"/>
            <a:lumOff val="0"/>
            <a:alphaOff val="0"/>
          </a:schemeClr>
        </a:solidFill>
        <a:ln w="19050"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lang="en-US" altLang="zh-TW" sz="2400" kern="1200" smtClean="0">
              <a:latin typeface="Century Gothic" panose="020B0502020202020204"/>
              <a:ea typeface="微軟正黑體" panose="020B0604030504040204" pitchFamily="34" charset="-120"/>
              <a:cs typeface="+mn-cs"/>
            </a:rPr>
            <a:t>0.25</a:t>
          </a:r>
          <a:r>
            <a:rPr lang="zh-TW" altLang="en-US" sz="2400" kern="1200" smtClean="0">
              <a:latin typeface="Century Gothic" panose="020B0502020202020204"/>
              <a:ea typeface="微軟正黑體" panose="020B0604030504040204" pitchFamily="34" charset="-120"/>
              <a:cs typeface="+mn-cs"/>
            </a:rPr>
            <a:t>                                                                </a:t>
          </a:r>
          <a:r>
            <a:rPr lang="en-US" altLang="zh-TW" sz="2400" kern="1200" smtClean="0">
              <a:latin typeface="Century Gothic" panose="020B0502020202020204"/>
              <a:ea typeface="微軟正黑體" panose="020B0604030504040204" pitchFamily="34" charset="-120"/>
              <a:cs typeface="+mn-cs"/>
            </a:rPr>
            <a:t>0</a:t>
          </a:r>
          <a:endParaRPr lang="zh-TW" altLang="en-US" sz="2400" kern="1200" dirty="0">
            <a:latin typeface="Century Gothic" panose="020B0502020202020204"/>
            <a:ea typeface="微軟正黑體" panose="020B0604030504040204" pitchFamily="34" charset="-120"/>
            <a:cs typeface="+mn-cs"/>
          </a:endParaRPr>
        </a:p>
      </dsp:txBody>
      <dsp:txXfrm rot="5400000">
        <a:off x="47015" y="3962363"/>
        <a:ext cx="6993980" cy="869070"/>
      </dsp:txXfrm>
    </dsp:sp>
    <dsp:sp modelId="{4E439B5B-9173-4BFA-A593-BA0F0B0B3102}">
      <dsp:nvSpPr>
        <dsp:cNvPr id="0" name=""/>
        <dsp:cNvSpPr/>
      </dsp:nvSpPr>
      <dsp:spPr>
        <a:xfrm>
          <a:off x="1606051" y="3794960"/>
          <a:ext cx="3960559" cy="1203875"/>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zh-TW" altLang="en-US" sz="2000" kern="1200" smtClean="0">
              <a:latin typeface="Century Gothic" panose="020B0502020202020204"/>
              <a:ea typeface="微軟正黑體" panose="020B0604030504040204" pitchFamily="34" charset="-120"/>
              <a:cs typeface="+mn-cs"/>
            </a:rPr>
            <a:t>全文主提案內容</a:t>
          </a:r>
          <a:endParaRPr lang="en-US" altLang="zh-TW" sz="2000" kern="1200" smtClean="0">
            <a:latin typeface="Century Gothic" panose="020B0502020202020204"/>
            <a:ea typeface="微軟正黑體" panose="020B0604030504040204" pitchFamily="34" charset="-120"/>
            <a:cs typeface="+mn-cs"/>
          </a:endParaRPr>
        </a:p>
        <a:p>
          <a:pPr lvl="0" algn="ctr" defTabSz="889000">
            <a:lnSpc>
              <a:spcPct val="90000"/>
            </a:lnSpc>
            <a:spcBef>
              <a:spcPct val="0"/>
            </a:spcBef>
            <a:spcAft>
              <a:spcPct val="35000"/>
            </a:spcAft>
          </a:pPr>
          <a:r>
            <a:rPr lang="zh-TW" altLang="en-US" sz="2000" kern="1200" smtClean="0">
              <a:latin typeface="Century Gothic" panose="020B0502020202020204"/>
              <a:ea typeface="微軟正黑體" panose="020B0604030504040204" pitchFamily="34" charset="-120"/>
              <a:cs typeface="+mn-cs"/>
            </a:rPr>
            <a:t>與所屬委員會相關量</a:t>
          </a:r>
          <a:endParaRPr lang="zh-TW" altLang="en-US" sz="2000" kern="1200" dirty="0">
            <a:latin typeface="Century Gothic" panose="020B0502020202020204"/>
            <a:ea typeface="微軟正黑體" panose="020B0604030504040204" pitchFamily="34" charset="-120"/>
            <a:cs typeface="+mn-cs"/>
          </a:endParaRPr>
        </a:p>
      </dsp:txBody>
      <dsp:txXfrm>
        <a:off x="1664819" y="3853728"/>
        <a:ext cx="3843023" cy="1086339"/>
      </dsp:txXfrm>
    </dsp:sp>
    <dsp:sp modelId="{D86C67A3-DB09-48A4-BC73-3FAC44F3543E}">
      <dsp:nvSpPr>
        <dsp:cNvPr id="0" name=""/>
        <dsp:cNvSpPr/>
      </dsp:nvSpPr>
      <dsp:spPr>
        <a:xfrm rot="16200000">
          <a:off x="3038947" y="2140469"/>
          <a:ext cx="963100" cy="7040995"/>
        </a:xfrm>
        <a:prstGeom prst="round2SameRect">
          <a:avLst/>
        </a:prstGeom>
        <a:solidFill>
          <a:schemeClr val="accent6">
            <a:tint val="40000"/>
            <a:alpha val="90000"/>
            <a:hueOff val="0"/>
            <a:satOff val="0"/>
            <a:lumOff val="0"/>
            <a:alphaOff val="0"/>
          </a:schemeClr>
        </a:solidFill>
        <a:ln w="19050" cap="rnd" cmpd="sng" algn="ctr">
          <a:solidFill>
            <a:schemeClr val="accent6">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lang="en-US" altLang="zh-TW" sz="2400" kern="1200" dirty="0" smtClean="0">
              <a:latin typeface="Century Gothic" panose="020B0502020202020204"/>
              <a:ea typeface="微軟正黑體" panose="020B0604030504040204" pitchFamily="34" charset="-120"/>
              <a:cs typeface="+mn-cs"/>
            </a:rPr>
            <a:t>173.25</a:t>
          </a:r>
          <a:r>
            <a:rPr lang="zh-TW" altLang="en-US" sz="2400" kern="1200" dirty="0" smtClean="0">
              <a:latin typeface="Century Gothic" panose="020B0502020202020204"/>
              <a:ea typeface="微軟正黑體" panose="020B0604030504040204" pitchFamily="34" charset="-120"/>
              <a:cs typeface="+mn-cs"/>
            </a:rPr>
            <a:t>                                                            </a:t>
          </a:r>
          <a:r>
            <a:rPr lang="en-US" altLang="zh-TW" sz="2400" kern="1200" dirty="0" smtClean="0">
              <a:latin typeface="Century Gothic" panose="020B0502020202020204"/>
              <a:ea typeface="微軟正黑體" panose="020B0604030504040204" pitchFamily="34" charset="-120"/>
              <a:cs typeface="+mn-cs"/>
            </a:rPr>
            <a:t>22</a:t>
          </a:r>
          <a:endParaRPr lang="zh-TW" altLang="en-US" sz="2400" kern="1200" dirty="0">
            <a:latin typeface="Century Gothic" panose="020B0502020202020204"/>
            <a:ea typeface="微軟正黑體" panose="020B0604030504040204" pitchFamily="34" charset="-120"/>
            <a:cs typeface="+mn-cs"/>
          </a:endParaRPr>
        </a:p>
      </dsp:txBody>
      <dsp:txXfrm rot="5400000">
        <a:off x="47015" y="5226432"/>
        <a:ext cx="6993980" cy="869070"/>
      </dsp:txXfrm>
    </dsp:sp>
    <dsp:sp modelId="{BD9A3964-36F8-41E6-B185-1EBFE13634C0}">
      <dsp:nvSpPr>
        <dsp:cNvPr id="0" name=""/>
        <dsp:cNvSpPr/>
      </dsp:nvSpPr>
      <dsp:spPr>
        <a:xfrm>
          <a:off x="1619640" y="5059029"/>
          <a:ext cx="3960559" cy="1203875"/>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zh-TW" altLang="en-US" sz="2600" kern="1200" smtClean="0">
              <a:latin typeface="Century Gothic" panose="020B0502020202020204"/>
              <a:ea typeface="微軟正黑體" panose="020B0604030504040204" pitchFamily="34" charset="-120"/>
              <a:cs typeface="+mn-cs"/>
            </a:rPr>
            <a:t>所屬委員會口頭質詢次數</a:t>
          </a:r>
          <a:endParaRPr lang="zh-TW" altLang="en-US" sz="2600" kern="1200" dirty="0">
            <a:latin typeface="Century Gothic" panose="020B0502020202020204"/>
            <a:ea typeface="微軟正黑體" panose="020B0604030504040204" pitchFamily="34" charset="-120"/>
            <a:cs typeface="+mn-cs"/>
          </a:endParaRPr>
        </a:p>
      </dsp:txBody>
      <dsp:txXfrm>
        <a:off x="1678408" y="5117797"/>
        <a:ext cx="3843023" cy="10863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2F90A7-AA18-4FB9-9F81-E70176C39EF2}">
      <dsp:nvSpPr>
        <dsp:cNvPr id="0" name=""/>
        <dsp:cNvSpPr/>
      </dsp:nvSpPr>
      <dsp:spPr>
        <a:xfrm rot="16200000">
          <a:off x="3262222" y="-3101011"/>
          <a:ext cx="936137" cy="7460583"/>
        </a:xfrm>
        <a:prstGeom prst="round2SameRect">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zh-TW" altLang="en-US" sz="2500" kern="1200" smtClean="0">
              <a:latin typeface="Century Gothic" panose="020B0502020202020204"/>
              <a:ea typeface="微軟正黑體" panose="020B0604030504040204" pitchFamily="34" charset="-120"/>
              <a:cs typeface="+mn-cs"/>
            </a:rPr>
            <a:t>北部                                                               南部</a:t>
          </a:r>
          <a:endParaRPr lang="zh-TW" altLang="en-US" sz="2500" kern="1200" dirty="0">
            <a:latin typeface="Century Gothic" panose="020B0502020202020204"/>
            <a:ea typeface="微軟正黑體" panose="020B0604030504040204" pitchFamily="34" charset="-120"/>
            <a:cs typeface="+mn-cs"/>
          </a:endParaRPr>
        </a:p>
      </dsp:txBody>
      <dsp:txXfrm rot="5400000">
        <a:off x="45697" y="206910"/>
        <a:ext cx="7414885" cy="844741"/>
      </dsp:txXfrm>
    </dsp:sp>
    <dsp:sp modelId="{69FB3CE0-FC31-4420-A901-33063C521791}">
      <dsp:nvSpPr>
        <dsp:cNvPr id="0" name=""/>
        <dsp:cNvSpPr/>
      </dsp:nvSpPr>
      <dsp:spPr>
        <a:xfrm>
          <a:off x="1645879" y="2676"/>
          <a:ext cx="4196578" cy="1170172"/>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zh-TW" altLang="en-US" sz="3200" kern="1200" smtClean="0">
              <a:latin typeface="Century Gothic" panose="020B0502020202020204"/>
              <a:ea typeface="微軟正黑體" panose="020B0604030504040204" pitchFamily="34" charset="-120"/>
              <a:cs typeface="+mn-cs"/>
            </a:rPr>
            <a:t>經濟委員會</a:t>
          </a:r>
          <a:endParaRPr lang="zh-TW" altLang="en-US" sz="3200" kern="1200" dirty="0">
            <a:latin typeface="Century Gothic" panose="020B0502020202020204"/>
            <a:ea typeface="微軟正黑體" panose="020B0604030504040204" pitchFamily="34" charset="-120"/>
            <a:cs typeface="+mn-cs"/>
          </a:endParaRPr>
        </a:p>
      </dsp:txBody>
      <dsp:txXfrm>
        <a:off x="1703002" y="59799"/>
        <a:ext cx="4082332" cy="1055926"/>
      </dsp:txXfrm>
    </dsp:sp>
    <dsp:sp modelId="{4061D492-CEBC-4594-BB3E-1AE3C71AC7E9}">
      <dsp:nvSpPr>
        <dsp:cNvPr id="0" name=""/>
        <dsp:cNvSpPr/>
      </dsp:nvSpPr>
      <dsp:spPr>
        <a:xfrm rot="16200000">
          <a:off x="3262222" y="-1913848"/>
          <a:ext cx="936137" cy="7460583"/>
        </a:xfrm>
        <a:prstGeom prst="round2SameRect">
          <a:avLst/>
        </a:prstGeom>
        <a:solidFill>
          <a:schemeClr val="accent3">
            <a:tint val="40000"/>
            <a:alpha val="90000"/>
            <a:hueOff val="0"/>
            <a:satOff val="0"/>
            <a:lumOff val="0"/>
            <a:alphaOff val="0"/>
          </a:schemeClr>
        </a:solidFill>
        <a:ln w="19050"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altLang="zh-TW" sz="2500" kern="1200" smtClean="0">
              <a:latin typeface="Century Gothic" panose="020B0502020202020204"/>
              <a:ea typeface="微軟正黑體" panose="020B0604030504040204" pitchFamily="34" charset="-120"/>
              <a:cs typeface="+mn-cs"/>
            </a:rPr>
            <a:t>3</a:t>
          </a:r>
          <a:r>
            <a:rPr lang="zh-TW" altLang="en-US" sz="2500" kern="1200" smtClean="0">
              <a:latin typeface="Century Gothic" panose="020B0502020202020204"/>
              <a:ea typeface="微軟正黑體" panose="020B0604030504040204" pitchFamily="34" charset="-120"/>
              <a:cs typeface="+mn-cs"/>
            </a:rPr>
            <a:t>％                                                                 </a:t>
          </a:r>
          <a:r>
            <a:rPr lang="en-US" altLang="zh-TW" sz="2500" kern="1200" smtClean="0">
              <a:latin typeface="Century Gothic" panose="020B0502020202020204"/>
              <a:ea typeface="微軟正黑體" panose="020B0604030504040204" pitchFamily="34" charset="-120"/>
              <a:cs typeface="+mn-cs"/>
            </a:rPr>
            <a:t>3.8</a:t>
          </a:r>
          <a:r>
            <a:rPr lang="zh-TW" altLang="en-US" sz="2500" kern="1200" smtClean="0">
              <a:latin typeface="Century Gothic" panose="020B0502020202020204"/>
              <a:ea typeface="微軟正黑體" panose="020B0604030504040204" pitchFamily="34" charset="-120"/>
              <a:cs typeface="+mn-cs"/>
            </a:rPr>
            <a:t>％</a:t>
          </a:r>
          <a:endParaRPr lang="zh-TW" altLang="en-US" sz="2500" kern="1200" dirty="0">
            <a:latin typeface="Century Gothic" panose="020B0502020202020204"/>
            <a:ea typeface="微軟正黑體" panose="020B0604030504040204" pitchFamily="34" charset="-120"/>
            <a:cs typeface="+mn-cs"/>
          </a:endParaRPr>
        </a:p>
      </dsp:txBody>
      <dsp:txXfrm rot="5400000">
        <a:off x="45697" y="1394073"/>
        <a:ext cx="7414885" cy="844741"/>
      </dsp:txXfrm>
    </dsp:sp>
    <dsp:sp modelId="{E959D648-7355-4B0B-AFC1-4649082C13E2}">
      <dsp:nvSpPr>
        <dsp:cNvPr id="0" name=""/>
        <dsp:cNvSpPr/>
      </dsp:nvSpPr>
      <dsp:spPr>
        <a:xfrm>
          <a:off x="1677288" y="1231357"/>
          <a:ext cx="4196578" cy="1170172"/>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zh-TW" altLang="en-US" sz="3200" kern="1200" smtClean="0">
              <a:latin typeface="Century Gothic" panose="020B0502020202020204"/>
              <a:ea typeface="微軟正黑體" panose="020B0604030504040204" pitchFamily="34" charset="-120"/>
              <a:cs typeface="+mn-cs"/>
            </a:rPr>
            <a:t>法律主提案量</a:t>
          </a:r>
          <a:endParaRPr lang="zh-TW" altLang="en-US" sz="3200" kern="1200" dirty="0">
            <a:latin typeface="Century Gothic" panose="020B0502020202020204"/>
            <a:ea typeface="微軟正黑體" panose="020B0604030504040204" pitchFamily="34" charset="-120"/>
            <a:cs typeface="+mn-cs"/>
          </a:endParaRPr>
        </a:p>
      </dsp:txBody>
      <dsp:txXfrm>
        <a:off x="1734411" y="1288480"/>
        <a:ext cx="4082332" cy="1055926"/>
      </dsp:txXfrm>
    </dsp:sp>
    <dsp:sp modelId="{3951B49B-1E3B-4185-A23A-584AE1208820}">
      <dsp:nvSpPr>
        <dsp:cNvPr id="0" name=""/>
        <dsp:cNvSpPr/>
      </dsp:nvSpPr>
      <dsp:spPr>
        <a:xfrm rot="16200000">
          <a:off x="3262222" y="-685167"/>
          <a:ext cx="936137" cy="7460583"/>
        </a:xfrm>
        <a:prstGeom prst="round2SameRect">
          <a:avLst/>
        </a:prstGeom>
        <a:solidFill>
          <a:schemeClr val="accent4">
            <a:tint val="40000"/>
            <a:alpha val="90000"/>
            <a:hueOff val="0"/>
            <a:satOff val="0"/>
            <a:lumOff val="0"/>
            <a:alphaOff val="0"/>
          </a:schemeClr>
        </a:solidFill>
        <a:ln w="19050" cap="rnd"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altLang="zh-TW" sz="2500" kern="1200" smtClean="0">
              <a:latin typeface="Century Gothic" panose="020B0502020202020204"/>
              <a:ea typeface="微軟正黑體" panose="020B0604030504040204" pitchFamily="34" charset="-120"/>
              <a:cs typeface="+mn-cs"/>
            </a:rPr>
            <a:t>0</a:t>
          </a:r>
          <a:r>
            <a:rPr lang="zh-TW" altLang="en-US" sz="2500" kern="1200" smtClean="0">
              <a:latin typeface="Century Gothic" panose="020B0502020202020204"/>
              <a:ea typeface="微軟正黑體" panose="020B0604030504040204" pitchFamily="34" charset="-120"/>
              <a:cs typeface="+mn-cs"/>
            </a:rPr>
            <a:t>％                                                                 </a:t>
          </a:r>
          <a:r>
            <a:rPr lang="en-US" altLang="zh-TW" sz="2500" kern="1200" smtClean="0">
              <a:latin typeface="Century Gothic" panose="020B0502020202020204"/>
              <a:ea typeface="微軟正黑體" panose="020B0604030504040204" pitchFamily="34" charset="-120"/>
              <a:cs typeface="+mn-cs"/>
            </a:rPr>
            <a:t>2.6</a:t>
          </a:r>
          <a:r>
            <a:rPr lang="zh-TW" altLang="en-US" sz="2500" kern="1200" smtClean="0">
              <a:latin typeface="Century Gothic" panose="020B0502020202020204"/>
              <a:ea typeface="微軟正黑體" panose="020B0604030504040204" pitchFamily="34" charset="-120"/>
              <a:cs typeface="+mn-cs"/>
            </a:rPr>
            <a:t>％</a:t>
          </a:r>
          <a:endParaRPr lang="zh-TW" altLang="en-US" sz="2500" kern="1200" dirty="0">
            <a:latin typeface="Century Gothic" panose="020B0502020202020204"/>
            <a:ea typeface="微軟正黑體" panose="020B0604030504040204" pitchFamily="34" charset="-120"/>
            <a:cs typeface="+mn-cs"/>
          </a:endParaRPr>
        </a:p>
      </dsp:txBody>
      <dsp:txXfrm rot="5400000">
        <a:off x="45697" y="2622754"/>
        <a:ext cx="7414885" cy="844741"/>
      </dsp:txXfrm>
    </dsp:sp>
    <dsp:sp modelId="{E9F7DC28-81D4-418F-8ECA-6D50027DBC91}">
      <dsp:nvSpPr>
        <dsp:cNvPr id="0" name=""/>
        <dsp:cNvSpPr/>
      </dsp:nvSpPr>
      <dsp:spPr>
        <a:xfrm>
          <a:off x="1693925" y="2460038"/>
          <a:ext cx="4196578" cy="1170172"/>
        </a:xfrm>
        <a:prstGeom prst="round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zh-TW" altLang="en-US" sz="2800" kern="1200" smtClean="0">
              <a:latin typeface="Century Gothic" panose="020B0502020202020204"/>
              <a:ea typeface="微軟正黑體" panose="020B0604030504040204" pitchFamily="34" charset="-120"/>
              <a:cs typeface="+mn-cs"/>
            </a:rPr>
            <a:t>法律主提案通過率</a:t>
          </a:r>
          <a:endParaRPr lang="zh-TW" altLang="en-US" sz="2800" kern="1200" dirty="0">
            <a:latin typeface="Century Gothic" panose="020B0502020202020204"/>
            <a:ea typeface="微軟正黑體" panose="020B0604030504040204" pitchFamily="34" charset="-120"/>
            <a:cs typeface="+mn-cs"/>
          </a:endParaRPr>
        </a:p>
      </dsp:txBody>
      <dsp:txXfrm>
        <a:off x="1751048" y="2517161"/>
        <a:ext cx="4082332" cy="1055926"/>
      </dsp:txXfrm>
    </dsp:sp>
    <dsp:sp modelId="{9A0A5AAE-EABF-4526-8B81-CA061152A661}">
      <dsp:nvSpPr>
        <dsp:cNvPr id="0" name=""/>
        <dsp:cNvSpPr/>
      </dsp:nvSpPr>
      <dsp:spPr>
        <a:xfrm rot="16200000">
          <a:off x="3262222" y="543513"/>
          <a:ext cx="936137" cy="7460583"/>
        </a:xfrm>
        <a:prstGeom prst="round2SameRect">
          <a:avLst/>
        </a:prstGeom>
        <a:solidFill>
          <a:schemeClr val="accent5">
            <a:tint val="40000"/>
            <a:alpha val="90000"/>
            <a:hueOff val="0"/>
            <a:satOff val="0"/>
            <a:lumOff val="0"/>
            <a:alphaOff val="0"/>
          </a:schemeClr>
        </a:solidFill>
        <a:ln w="19050"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altLang="zh-TW" sz="2500" kern="1200" smtClean="0">
              <a:latin typeface="Century Gothic" panose="020B0502020202020204"/>
              <a:ea typeface="微軟正黑體" panose="020B0604030504040204" pitchFamily="34" charset="-120"/>
              <a:cs typeface="+mn-cs"/>
            </a:rPr>
            <a:t>0.5</a:t>
          </a:r>
          <a:r>
            <a:rPr lang="zh-TW" altLang="en-US" sz="2500" kern="1200" smtClean="0">
              <a:latin typeface="Century Gothic" panose="020B0502020202020204"/>
              <a:ea typeface="微軟正黑體" panose="020B0604030504040204" pitchFamily="34" charset="-120"/>
              <a:cs typeface="+mn-cs"/>
            </a:rPr>
            <a:t>                                                                   </a:t>
          </a:r>
          <a:r>
            <a:rPr lang="en-US" altLang="zh-TW" sz="2500" kern="1200" smtClean="0">
              <a:latin typeface="Century Gothic" panose="020B0502020202020204"/>
              <a:ea typeface="微軟正黑體" panose="020B0604030504040204" pitchFamily="34" charset="-120"/>
              <a:cs typeface="+mn-cs"/>
            </a:rPr>
            <a:t>1</a:t>
          </a:r>
          <a:endParaRPr lang="zh-TW" altLang="en-US" sz="2500" kern="1200" dirty="0">
            <a:latin typeface="Century Gothic" panose="020B0502020202020204"/>
            <a:ea typeface="微軟正黑體" panose="020B0604030504040204" pitchFamily="34" charset="-120"/>
            <a:cs typeface="+mn-cs"/>
          </a:endParaRPr>
        </a:p>
      </dsp:txBody>
      <dsp:txXfrm rot="5400000">
        <a:off x="45697" y="3851434"/>
        <a:ext cx="7414885" cy="844741"/>
      </dsp:txXfrm>
    </dsp:sp>
    <dsp:sp modelId="{4E439B5B-9173-4BFA-A593-BA0F0B0B3102}">
      <dsp:nvSpPr>
        <dsp:cNvPr id="0" name=""/>
        <dsp:cNvSpPr/>
      </dsp:nvSpPr>
      <dsp:spPr>
        <a:xfrm>
          <a:off x="1693925" y="3688719"/>
          <a:ext cx="4196578" cy="1170172"/>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zh-TW" altLang="en-US" sz="2000" kern="1200" smtClean="0">
              <a:latin typeface="Century Gothic" panose="020B0502020202020204"/>
              <a:ea typeface="微軟正黑體" panose="020B0604030504040204" pitchFamily="34" charset="-120"/>
              <a:cs typeface="+mn-cs"/>
            </a:rPr>
            <a:t>全文主提案內容與所屬委員會相關量</a:t>
          </a:r>
          <a:endParaRPr lang="zh-TW" altLang="en-US" sz="2000" kern="1200" dirty="0">
            <a:latin typeface="Century Gothic" panose="020B0502020202020204"/>
            <a:ea typeface="微軟正黑體" panose="020B0604030504040204" pitchFamily="34" charset="-120"/>
            <a:cs typeface="+mn-cs"/>
          </a:endParaRPr>
        </a:p>
      </dsp:txBody>
      <dsp:txXfrm>
        <a:off x="1751048" y="3745842"/>
        <a:ext cx="4082332" cy="1055926"/>
      </dsp:txXfrm>
    </dsp:sp>
    <dsp:sp modelId="{D86C67A3-DB09-48A4-BC73-3FAC44F3543E}">
      <dsp:nvSpPr>
        <dsp:cNvPr id="0" name=""/>
        <dsp:cNvSpPr/>
      </dsp:nvSpPr>
      <dsp:spPr>
        <a:xfrm rot="16200000">
          <a:off x="3262222" y="1772194"/>
          <a:ext cx="936137" cy="7460583"/>
        </a:xfrm>
        <a:prstGeom prst="round2SameRect">
          <a:avLst/>
        </a:prstGeom>
        <a:solidFill>
          <a:schemeClr val="accent6">
            <a:tint val="40000"/>
            <a:alpha val="90000"/>
            <a:hueOff val="0"/>
            <a:satOff val="0"/>
            <a:lumOff val="0"/>
            <a:alphaOff val="0"/>
          </a:schemeClr>
        </a:solidFill>
        <a:ln w="19050" cap="rnd" cmpd="sng" algn="ctr">
          <a:solidFill>
            <a:schemeClr val="accent6">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altLang="zh-TW" sz="2500" kern="1200" smtClean="0">
              <a:latin typeface="Century Gothic" panose="020B0502020202020204"/>
              <a:ea typeface="微軟正黑體" panose="020B0604030504040204" pitchFamily="34" charset="-120"/>
              <a:cs typeface="+mn-cs"/>
            </a:rPr>
            <a:t>185</a:t>
          </a:r>
          <a:r>
            <a:rPr lang="zh-TW" altLang="en-US" sz="2500" kern="1200" smtClean="0">
              <a:latin typeface="Century Gothic" panose="020B0502020202020204"/>
              <a:ea typeface="微軟正黑體" panose="020B0604030504040204" pitchFamily="34" charset="-120"/>
              <a:cs typeface="+mn-cs"/>
            </a:rPr>
            <a:t>                                                                 </a:t>
          </a:r>
          <a:r>
            <a:rPr lang="en-US" altLang="zh-TW" sz="2500" kern="1200" smtClean="0">
              <a:latin typeface="Century Gothic" panose="020B0502020202020204"/>
              <a:ea typeface="微軟正黑體" panose="020B0604030504040204" pitchFamily="34" charset="-120"/>
              <a:cs typeface="+mn-cs"/>
            </a:rPr>
            <a:t>218</a:t>
          </a:r>
          <a:endParaRPr lang="zh-TW" altLang="en-US" sz="2500" kern="1200" dirty="0">
            <a:latin typeface="Century Gothic" panose="020B0502020202020204"/>
            <a:ea typeface="微軟正黑體" panose="020B0604030504040204" pitchFamily="34" charset="-120"/>
            <a:cs typeface="+mn-cs"/>
          </a:endParaRPr>
        </a:p>
      </dsp:txBody>
      <dsp:txXfrm rot="5400000">
        <a:off x="45697" y="5080115"/>
        <a:ext cx="7414885" cy="844741"/>
      </dsp:txXfrm>
    </dsp:sp>
    <dsp:sp modelId="{BD9A3964-36F8-41E6-B185-1EBFE13634C0}">
      <dsp:nvSpPr>
        <dsp:cNvPr id="0" name=""/>
        <dsp:cNvSpPr/>
      </dsp:nvSpPr>
      <dsp:spPr>
        <a:xfrm>
          <a:off x="1679078" y="4917400"/>
          <a:ext cx="4196578" cy="1170172"/>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zh-TW" altLang="en-US" sz="2700" kern="1200" smtClean="0">
              <a:latin typeface="Century Gothic" panose="020B0502020202020204"/>
              <a:ea typeface="微軟正黑體" panose="020B0604030504040204" pitchFamily="34" charset="-120"/>
              <a:cs typeface="+mn-cs"/>
            </a:rPr>
            <a:t>所屬委員會口頭質詢次數</a:t>
          </a:r>
          <a:endParaRPr lang="zh-TW" altLang="en-US" sz="2700" kern="1200" dirty="0">
            <a:latin typeface="Century Gothic" panose="020B0502020202020204"/>
            <a:ea typeface="微軟正黑體" panose="020B0604030504040204" pitchFamily="34" charset="-120"/>
            <a:cs typeface="+mn-cs"/>
          </a:endParaRPr>
        </a:p>
      </dsp:txBody>
      <dsp:txXfrm>
        <a:off x="1736201" y="4974523"/>
        <a:ext cx="4082332" cy="105592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2F90A7-AA18-4FB9-9F81-E70176C39EF2}">
      <dsp:nvSpPr>
        <dsp:cNvPr id="0" name=""/>
        <dsp:cNvSpPr/>
      </dsp:nvSpPr>
      <dsp:spPr>
        <a:xfrm rot="16200000">
          <a:off x="3247203" y="-3084621"/>
          <a:ext cx="944093" cy="7438500"/>
        </a:xfrm>
        <a:prstGeom prst="round2SameRect">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zh-TW" altLang="en-US" sz="2500" kern="1200" smtClean="0">
              <a:latin typeface="Century Gothic" panose="020B0502020202020204"/>
              <a:ea typeface="微軟正黑體" panose="020B0604030504040204" pitchFamily="34" charset="-120"/>
              <a:cs typeface="+mn-cs"/>
            </a:rPr>
            <a:t>北部                                                               南部</a:t>
          </a:r>
          <a:endParaRPr lang="zh-TW" altLang="en-US" sz="2500" kern="1200" dirty="0">
            <a:latin typeface="Century Gothic" panose="020B0502020202020204"/>
            <a:ea typeface="微軟正黑體" panose="020B0604030504040204" pitchFamily="34" charset="-120"/>
            <a:cs typeface="+mn-cs"/>
          </a:endParaRPr>
        </a:p>
      </dsp:txBody>
      <dsp:txXfrm rot="5400000">
        <a:off x="46087" y="208669"/>
        <a:ext cx="7392413" cy="851919"/>
      </dsp:txXfrm>
    </dsp:sp>
    <dsp:sp modelId="{69FB3CE0-FC31-4420-A901-33063C521791}">
      <dsp:nvSpPr>
        <dsp:cNvPr id="0" name=""/>
        <dsp:cNvSpPr/>
      </dsp:nvSpPr>
      <dsp:spPr>
        <a:xfrm>
          <a:off x="1641007" y="2699"/>
          <a:ext cx="4184156" cy="1180117"/>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zh-TW" altLang="en-US" sz="3200" kern="1200" smtClean="0">
              <a:latin typeface="Century Gothic" panose="020B0502020202020204"/>
              <a:ea typeface="微軟正黑體" panose="020B0604030504040204" pitchFamily="34" charset="-120"/>
              <a:cs typeface="+mn-cs"/>
            </a:rPr>
            <a:t>交通委員會</a:t>
          </a:r>
          <a:endParaRPr lang="zh-TW" altLang="en-US" sz="3200" kern="1200" dirty="0">
            <a:latin typeface="Century Gothic" panose="020B0502020202020204"/>
            <a:ea typeface="微軟正黑體" panose="020B0604030504040204" pitchFamily="34" charset="-120"/>
            <a:cs typeface="+mn-cs"/>
          </a:endParaRPr>
        </a:p>
      </dsp:txBody>
      <dsp:txXfrm>
        <a:off x="1698616" y="60308"/>
        <a:ext cx="4068938" cy="1064899"/>
      </dsp:txXfrm>
    </dsp:sp>
    <dsp:sp modelId="{4061D492-CEBC-4594-BB3E-1AE3C71AC7E9}">
      <dsp:nvSpPr>
        <dsp:cNvPr id="0" name=""/>
        <dsp:cNvSpPr/>
      </dsp:nvSpPr>
      <dsp:spPr>
        <a:xfrm rot="16200000">
          <a:off x="3247203" y="-1887369"/>
          <a:ext cx="944093" cy="7438500"/>
        </a:xfrm>
        <a:prstGeom prst="round2SameRect">
          <a:avLst/>
        </a:prstGeom>
        <a:solidFill>
          <a:schemeClr val="accent3">
            <a:tint val="40000"/>
            <a:alpha val="90000"/>
            <a:hueOff val="0"/>
            <a:satOff val="0"/>
            <a:lumOff val="0"/>
            <a:alphaOff val="0"/>
          </a:schemeClr>
        </a:solidFill>
        <a:ln w="19050"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altLang="zh-TW" sz="2500" kern="1200" smtClean="0">
              <a:latin typeface="Century Gothic" panose="020B0502020202020204"/>
              <a:ea typeface="微軟正黑體" panose="020B0604030504040204" pitchFamily="34" charset="-120"/>
              <a:cs typeface="+mn-cs"/>
            </a:rPr>
            <a:t>1</a:t>
          </a:r>
          <a:r>
            <a:rPr lang="zh-TW" altLang="en-US" sz="2500" kern="1200" smtClean="0">
              <a:latin typeface="Century Gothic" panose="020B0502020202020204"/>
              <a:ea typeface="微軟正黑體" panose="020B0604030504040204" pitchFamily="34" charset="-120"/>
              <a:cs typeface="+mn-cs"/>
            </a:rPr>
            <a:t>％                                                                 </a:t>
          </a:r>
          <a:r>
            <a:rPr lang="en-US" altLang="zh-TW" sz="2500" kern="1200" smtClean="0">
              <a:latin typeface="Century Gothic" panose="020B0502020202020204"/>
              <a:ea typeface="微軟正黑體" panose="020B0604030504040204" pitchFamily="34" charset="-120"/>
              <a:cs typeface="+mn-cs"/>
            </a:rPr>
            <a:t>4.6</a:t>
          </a:r>
          <a:r>
            <a:rPr lang="zh-TW" altLang="en-US" sz="2500" kern="1200" smtClean="0">
              <a:latin typeface="Century Gothic" panose="020B0502020202020204"/>
              <a:ea typeface="微軟正黑體" panose="020B0604030504040204" pitchFamily="34" charset="-120"/>
              <a:cs typeface="+mn-cs"/>
            </a:rPr>
            <a:t>％</a:t>
          </a:r>
          <a:endParaRPr lang="zh-TW" altLang="en-US" sz="2500" kern="1200" dirty="0">
            <a:latin typeface="Century Gothic" panose="020B0502020202020204"/>
            <a:ea typeface="微軟正黑體" panose="020B0604030504040204" pitchFamily="34" charset="-120"/>
            <a:cs typeface="+mn-cs"/>
          </a:endParaRPr>
        </a:p>
      </dsp:txBody>
      <dsp:txXfrm rot="5400000">
        <a:off x="46087" y="1405921"/>
        <a:ext cx="7392413" cy="851919"/>
      </dsp:txXfrm>
    </dsp:sp>
    <dsp:sp modelId="{E959D648-7355-4B0B-AFC1-4649082C13E2}">
      <dsp:nvSpPr>
        <dsp:cNvPr id="0" name=""/>
        <dsp:cNvSpPr/>
      </dsp:nvSpPr>
      <dsp:spPr>
        <a:xfrm>
          <a:off x="1672323" y="1241822"/>
          <a:ext cx="4184156" cy="1180117"/>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zh-TW" altLang="en-US" sz="3200" kern="1200" smtClean="0">
              <a:latin typeface="Century Gothic" panose="020B0502020202020204"/>
              <a:ea typeface="微軟正黑體" panose="020B0604030504040204" pitchFamily="34" charset="-120"/>
              <a:cs typeface="+mn-cs"/>
            </a:rPr>
            <a:t>法律主提案量</a:t>
          </a:r>
          <a:endParaRPr lang="zh-TW" altLang="en-US" sz="3200" kern="1200" dirty="0">
            <a:latin typeface="Century Gothic" panose="020B0502020202020204"/>
            <a:ea typeface="微軟正黑體" panose="020B0604030504040204" pitchFamily="34" charset="-120"/>
            <a:cs typeface="+mn-cs"/>
          </a:endParaRPr>
        </a:p>
      </dsp:txBody>
      <dsp:txXfrm>
        <a:off x="1729932" y="1299431"/>
        <a:ext cx="4068938" cy="1064899"/>
      </dsp:txXfrm>
    </dsp:sp>
    <dsp:sp modelId="{3951B49B-1E3B-4185-A23A-584AE1208820}">
      <dsp:nvSpPr>
        <dsp:cNvPr id="0" name=""/>
        <dsp:cNvSpPr/>
      </dsp:nvSpPr>
      <dsp:spPr>
        <a:xfrm rot="16200000">
          <a:off x="3247203" y="-648246"/>
          <a:ext cx="944093" cy="7438500"/>
        </a:xfrm>
        <a:prstGeom prst="round2SameRect">
          <a:avLst/>
        </a:prstGeom>
        <a:solidFill>
          <a:schemeClr val="accent4">
            <a:tint val="40000"/>
            <a:alpha val="90000"/>
            <a:hueOff val="0"/>
            <a:satOff val="0"/>
            <a:lumOff val="0"/>
            <a:alphaOff val="0"/>
          </a:schemeClr>
        </a:solidFill>
        <a:ln w="19050" cap="rnd"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altLang="zh-TW" sz="2500" kern="1200" smtClean="0">
              <a:latin typeface="Century Gothic" panose="020B0502020202020204"/>
              <a:ea typeface="微軟正黑體" panose="020B0604030504040204" pitchFamily="34" charset="-120"/>
              <a:cs typeface="+mn-cs"/>
            </a:rPr>
            <a:t>33.3</a:t>
          </a:r>
          <a:r>
            <a:rPr lang="zh-TW" altLang="en-US" sz="2500" kern="1200" smtClean="0">
              <a:latin typeface="Century Gothic" panose="020B0502020202020204"/>
              <a:ea typeface="微軟正黑體" panose="020B0604030504040204" pitchFamily="34" charset="-120"/>
              <a:cs typeface="+mn-cs"/>
            </a:rPr>
            <a:t>％                                                            </a:t>
          </a:r>
          <a:r>
            <a:rPr lang="en-US" altLang="zh-TW" sz="2500" kern="1200" smtClean="0">
              <a:latin typeface="Century Gothic" panose="020B0502020202020204"/>
              <a:ea typeface="微軟正黑體" panose="020B0604030504040204" pitchFamily="34" charset="-120"/>
              <a:cs typeface="+mn-cs"/>
            </a:rPr>
            <a:t>6.6</a:t>
          </a:r>
          <a:r>
            <a:rPr lang="zh-TW" altLang="en-US" sz="2500" kern="1200" smtClean="0">
              <a:latin typeface="Century Gothic" panose="020B0502020202020204"/>
              <a:ea typeface="微軟正黑體" panose="020B0604030504040204" pitchFamily="34" charset="-120"/>
              <a:cs typeface="+mn-cs"/>
            </a:rPr>
            <a:t>％</a:t>
          </a:r>
          <a:endParaRPr lang="zh-TW" altLang="en-US" sz="2500" kern="1200" dirty="0">
            <a:latin typeface="Century Gothic" panose="020B0502020202020204"/>
            <a:ea typeface="微軟正黑體" panose="020B0604030504040204" pitchFamily="34" charset="-120"/>
            <a:cs typeface="+mn-cs"/>
          </a:endParaRPr>
        </a:p>
      </dsp:txBody>
      <dsp:txXfrm rot="5400000">
        <a:off x="46087" y="2645044"/>
        <a:ext cx="7392413" cy="851919"/>
      </dsp:txXfrm>
    </dsp:sp>
    <dsp:sp modelId="{E9F7DC28-81D4-418F-8ECA-6D50027DBC91}">
      <dsp:nvSpPr>
        <dsp:cNvPr id="0" name=""/>
        <dsp:cNvSpPr/>
      </dsp:nvSpPr>
      <dsp:spPr>
        <a:xfrm>
          <a:off x="1688911" y="2480945"/>
          <a:ext cx="4184156" cy="1180117"/>
        </a:xfrm>
        <a:prstGeom prst="round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zh-TW" altLang="en-US" sz="2800" kern="1200" smtClean="0">
              <a:latin typeface="Century Gothic" panose="020B0502020202020204"/>
              <a:ea typeface="微軟正黑體" panose="020B0604030504040204" pitchFamily="34" charset="-120"/>
              <a:cs typeface="+mn-cs"/>
            </a:rPr>
            <a:t>法律主提案通過率</a:t>
          </a:r>
          <a:endParaRPr lang="zh-TW" altLang="en-US" sz="2800" kern="1200" dirty="0">
            <a:latin typeface="Century Gothic" panose="020B0502020202020204"/>
            <a:ea typeface="微軟正黑體" panose="020B0604030504040204" pitchFamily="34" charset="-120"/>
            <a:cs typeface="+mn-cs"/>
          </a:endParaRPr>
        </a:p>
      </dsp:txBody>
      <dsp:txXfrm>
        <a:off x="1746520" y="2538554"/>
        <a:ext cx="4068938" cy="1064899"/>
      </dsp:txXfrm>
    </dsp:sp>
    <dsp:sp modelId="{9A0A5AAE-EABF-4526-8B81-CA061152A661}">
      <dsp:nvSpPr>
        <dsp:cNvPr id="0" name=""/>
        <dsp:cNvSpPr/>
      </dsp:nvSpPr>
      <dsp:spPr>
        <a:xfrm rot="16200000">
          <a:off x="3247203" y="590876"/>
          <a:ext cx="944093" cy="7438500"/>
        </a:xfrm>
        <a:prstGeom prst="round2SameRect">
          <a:avLst/>
        </a:prstGeom>
        <a:solidFill>
          <a:schemeClr val="accent5">
            <a:tint val="40000"/>
            <a:alpha val="90000"/>
            <a:hueOff val="0"/>
            <a:satOff val="0"/>
            <a:lumOff val="0"/>
            <a:alphaOff val="0"/>
          </a:schemeClr>
        </a:solidFill>
        <a:ln w="19050"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altLang="zh-TW" sz="2500" kern="1200" smtClean="0">
              <a:latin typeface="Century Gothic" panose="020B0502020202020204"/>
              <a:ea typeface="微軟正黑體" panose="020B0604030504040204" pitchFamily="34" charset="-120"/>
              <a:cs typeface="+mn-cs"/>
            </a:rPr>
            <a:t>0.33</a:t>
          </a:r>
          <a:r>
            <a:rPr lang="zh-TW" altLang="en-US" sz="2500" kern="1200" smtClean="0">
              <a:latin typeface="Century Gothic" panose="020B0502020202020204"/>
              <a:ea typeface="微軟正黑體" panose="020B0604030504040204" pitchFamily="34" charset="-120"/>
              <a:cs typeface="+mn-cs"/>
            </a:rPr>
            <a:t>                                                                </a:t>
          </a:r>
          <a:r>
            <a:rPr lang="en-US" altLang="zh-TW" sz="2500" kern="1200" smtClean="0">
              <a:latin typeface="Century Gothic" panose="020B0502020202020204"/>
              <a:ea typeface="微軟正黑體" panose="020B0604030504040204" pitchFamily="34" charset="-120"/>
              <a:cs typeface="+mn-cs"/>
            </a:rPr>
            <a:t>1.6</a:t>
          </a:r>
          <a:endParaRPr lang="zh-TW" altLang="en-US" sz="2500" kern="1200" dirty="0">
            <a:latin typeface="Century Gothic" panose="020B0502020202020204"/>
            <a:ea typeface="微軟正黑體" panose="020B0604030504040204" pitchFamily="34" charset="-120"/>
            <a:cs typeface="+mn-cs"/>
          </a:endParaRPr>
        </a:p>
      </dsp:txBody>
      <dsp:txXfrm rot="5400000">
        <a:off x="46087" y="3884167"/>
        <a:ext cx="7392413" cy="851919"/>
      </dsp:txXfrm>
    </dsp:sp>
    <dsp:sp modelId="{4E439B5B-9173-4BFA-A593-BA0F0B0B3102}">
      <dsp:nvSpPr>
        <dsp:cNvPr id="0" name=""/>
        <dsp:cNvSpPr/>
      </dsp:nvSpPr>
      <dsp:spPr>
        <a:xfrm>
          <a:off x="1688911" y="3720068"/>
          <a:ext cx="4184156" cy="1180117"/>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zh-TW" altLang="en-US" sz="2000" kern="1200" smtClean="0">
              <a:latin typeface="Century Gothic" panose="020B0502020202020204"/>
              <a:ea typeface="微軟正黑體" panose="020B0604030504040204" pitchFamily="34" charset="-120"/>
              <a:cs typeface="+mn-cs"/>
            </a:rPr>
            <a:t>全文主提案內容與所屬委員會相關量</a:t>
          </a:r>
          <a:endParaRPr lang="zh-TW" altLang="en-US" sz="2000" kern="1200" dirty="0">
            <a:latin typeface="Century Gothic" panose="020B0502020202020204"/>
            <a:ea typeface="微軟正黑體" panose="020B0604030504040204" pitchFamily="34" charset="-120"/>
            <a:cs typeface="+mn-cs"/>
          </a:endParaRPr>
        </a:p>
      </dsp:txBody>
      <dsp:txXfrm>
        <a:off x="1746520" y="3777677"/>
        <a:ext cx="4068938" cy="1064899"/>
      </dsp:txXfrm>
    </dsp:sp>
    <dsp:sp modelId="{D86C67A3-DB09-48A4-BC73-3FAC44F3543E}">
      <dsp:nvSpPr>
        <dsp:cNvPr id="0" name=""/>
        <dsp:cNvSpPr/>
      </dsp:nvSpPr>
      <dsp:spPr>
        <a:xfrm rot="16200000">
          <a:off x="3247203" y="1830000"/>
          <a:ext cx="944093" cy="7438500"/>
        </a:xfrm>
        <a:prstGeom prst="round2SameRect">
          <a:avLst/>
        </a:prstGeom>
        <a:solidFill>
          <a:schemeClr val="accent6">
            <a:tint val="40000"/>
            <a:alpha val="90000"/>
            <a:hueOff val="0"/>
            <a:satOff val="0"/>
            <a:lumOff val="0"/>
            <a:alphaOff val="0"/>
          </a:schemeClr>
        </a:solidFill>
        <a:ln w="19050" cap="rnd" cmpd="sng" algn="ctr">
          <a:solidFill>
            <a:schemeClr val="accent6">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altLang="zh-TW" sz="2500" kern="1200" smtClean="0">
              <a:latin typeface="Century Gothic" panose="020B0502020202020204"/>
              <a:ea typeface="微軟正黑體" panose="020B0604030504040204" pitchFamily="34" charset="-120"/>
              <a:cs typeface="+mn-cs"/>
            </a:rPr>
            <a:t>167</a:t>
          </a:r>
          <a:r>
            <a:rPr lang="zh-TW" altLang="en-US" sz="2500" kern="1200" smtClean="0">
              <a:latin typeface="Century Gothic" panose="020B0502020202020204"/>
              <a:ea typeface="微軟正黑體" panose="020B0604030504040204" pitchFamily="34" charset="-120"/>
              <a:cs typeface="+mn-cs"/>
            </a:rPr>
            <a:t>                                                               </a:t>
          </a:r>
          <a:r>
            <a:rPr lang="en-US" altLang="zh-TW" sz="2500" kern="1200" smtClean="0">
              <a:latin typeface="Century Gothic" panose="020B0502020202020204"/>
              <a:ea typeface="微軟正黑體" panose="020B0604030504040204" pitchFamily="34" charset="-120"/>
              <a:cs typeface="+mn-cs"/>
            </a:rPr>
            <a:t>174.6</a:t>
          </a:r>
          <a:endParaRPr lang="zh-TW" altLang="en-US" sz="2500" kern="1200" dirty="0">
            <a:latin typeface="Century Gothic" panose="020B0502020202020204"/>
            <a:ea typeface="微軟正黑體" panose="020B0604030504040204" pitchFamily="34" charset="-120"/>
            <a:cs typeface="+mn-cs"/>
          </a:endParaRPr>
        </a:p>
      </dsp:txBody>
      <dsp:txXfrm rot="5400000">
        <a:off x="46087" y="5123291"/>
        <a:ext cx="7392413" cy="851919"/>
      </dsp:txXfrm>
    </dsp:sp>
    <dsp:sp modelId="{BD9A3964-36F8-41E6-B185-1EBFE13634C0}">
      <dsp:nvSpPr>
        <dsp:cNvPr id="0" name=""/>
        <dsp:cNvSpPr/>
      </dsp:nvSpPr>
      <dsp:spPr>
        <a:xfrm>
          <a:off x="1674108" y="4959191"/>
          <a:ext cx="4184156" cy="1180117"/>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zh-TW" altLang="en-US" sz="2700" kern="1200" smtClean="0">
              <a:latin typeface="Century Gothic" panose="020B0502020202020204"/>
              <a:ea typeface="微軟正黑體" panose="020B0604030504040204" pitchFamily="34" charset="-120"/>
              <a:cs typeface="+mn-cs"/>
            </a:rPr>
            <a:t>所屬委員會口頭質詢次數</a:t>
          </a:r>
          <a:endParaRPr lang="zh-TW" altLang="en-US" sz="2700" kern="1200" dirty="0">
            <a:latin typeface="Century Gothic" panose="020B0502020202020204"/>
            <a:ea typeface="微軟正黑體" panose="020B0604030504040204" pitchFamily="34" charset="-120"/>
            <a:cs typeface="+mn-cs"/>
          </a:endParaRPr>
        </a:p>
      </dsp:txBody>
      <dsp:txXfrm>
        <a:off x="1731717" y="5016800"/>
        <a:ext cx="4068938" cy="1064899"/>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2B5C2F-C06D-4B1A-9DCF-EEC88C5B4DA0}" type="datetimeFigureOut">
              <a:rPr lang="zh-TW" altLang="en-US" smtClean="0"/>
              <a:t>2015/5/26</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F32E9D-F6A3-47C2-BF46-04BE4581654F}" type="slidenum">
              <a:rPr lang="zh-TW" altLang="en-US" smtClean="0"/>
              <a:t>‹#›</a:t>
            </a:fld>
            <a:endParaRPr lang="zh-TW" altLang="en-US"/>
          </a:p>
        </p:txBody>
      </p:sp>
    </p:spTree>
    <p:extLst>
      <p:ext uri="{BB962C8B-B14F-4D97-AF65-F5344CB8AC3E}">
        <p14:creationId xmlns:p14="http://schemas.microsoft.com/office/powerpoint/2010/main" val="14191708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dirty="0" smtClean="0"/>
              <a:t>北</a:t>
            </a:r>
            <a:r>
              <a:rPr lang="zh-TW" altLang="en-US" sz="1200" dirty="0" smtClean="0"/>
              <a:t>區</a:t>
            </a:r>
            <a:r>
              <a:rPr lang="zh-TW" altLang="zh-TW" sz="1200" dirty="0" smtClean="0"/>
              <a:t>除蔡正元委員僅</a:t>
            </a:r>
            <a:r>
              <a:rPr lang="en-US" altLang="zh-TW" sz="1200" dirty="0" smtClean="0"/>
              <a:t>61</a:t>
            </a:r>
            <a:r>
              <a:rPr lang="zh-TW" altLang="zh-TW" sz="1200" dirty="0" smtClean="0"/>
              <a:t>次，遠低於平均值外，其餘委員</a:t>
            </a:r>
            <a:r>
              <a:rPr lang="zh-TW" altLang="en-US" sz="1200" dirty="0" smtClean="0"/>
              <a:t>所屬委員會</a:t>
            </a:r>
            <a:r>
              <a:rPr lang="zh-TW" altLang="zh-TW" sz="1200" dirty="0" smtClean="0"/>
              <a:t>口頭質詢次數</a:t>
            </a:r>
            <a:r>
              <a:rPr lang="zh-TW" altLang="en-US" sz="1200" dirty="0" smtClean="0"/>
              <a:t>皆</a:t>
            </a:r>
            <a:r>
              <a:rPr lang="zh-TW" altLang="zh-TW" sz="1200" dirty="0" smtClean="0"/>
              <a:t>落在</a:t>
            </a:r>
            <a:r>
              <a:rPr lang="en-US" altLang="zh-TW" sz="1200" dirty="0" smtClean="0"/>
              <a:t>200</a:t>
            </a:r>
            <a:r>
              <a:rPr lang="zh-TW" altLang="zh-TW" sz="1200" dirty="0" smtClean="0"/>
              <a:t>上下，參與程度與南部立委差距不大。</a:t>
            </a:r>
          </a:p>
          <a:p>
            <a:r>
              <a:rPr lang="zh-TW" altLang="zh-TW" sz="1200" dirty="0" smtClean="0"/>
              <a:t>北</a:t>
            </a:r>
            <a:r>
              <a:rPr lang="zh-TW" altLang="en-US" sz="1200" dirty="0" smtClean="0"/>
              <a:t>區</a:t>
            </a:r>
            <a:r>
              <a:rPr lang="zh-TW" altLang="zh-TW" sz="1200" dirty="0" smtClean="0"/>
              <a:t>費鴻泰委員及林德福委員的全文主題案量皆為</a:t>
            </a:r>
            <a:r>
              <a:rPr lang="en-US" altLang="zh-TW" sz="1200" dirty="0" smtClean="0"/>
              <a:t>0</a:t>
            </a:r>
            <a:r>
              <a:rPr lang="zh-TW" altLang="zh-TW" sz="1200" dirty="0" smtClean="0"/>
              <a:t>，</a:t>
            </a:r>
            <a:r>
              <a:rPr lang="zh-TW" altLang="en-US" sz="1200" dirty="0" smtClean="0"/>
              <a:t>然</a:t>
            </a:r>
            <a:r>
              <a:rPr lang="zh-TW" altLang="zh-TW" sz="1200" dirty="0" smtClean="0"/>
              <a:t>其口頭質詢次數皆高於其餘委員，顯示其問政方式以口頭質詢為主，而較為忽略提案部份。</a:t>
            </a:r>
          </a:p>
          <a:p>
            <a:endParaRPr lang="zh-TW" altLang="en-US" dirty="0"/>
          </a:p>
        </p:txBody>
      </p:sp>
      <p:sp>
        <p:nvSpPr>
          <p:cNvPr id="4" name="投影片編號版面配置區 3"/>
          <p:cNvSpPr>
            <a:spLocks noGrp="1"/>
          </p:cNvSpPr>
          <p:nvPr>
            <p:ph type="sldNum" sz="quarter" idx="10"/>
          </p:nvPr>
        </p:nvSpPr>
        <p:spPr/>
        <p:txBody>
          <a:bodyPr/>
          <a:lstStyle/>
          <a:p>
            <a:fld id="{0CF32E9D-F6A3-47C2-BF46-04BE4581654F}" type="slidenum">
              <a:rPr lang="zh-TW" altLang="en-US" smtClean="0"/>
              <a:t>6</a:t>
            </a:fld>
            <a:endParaRPr lang="zh-TW" altLang="en-US"/>
          </a:p>
        </p:txBody>
      </p:sp>
    </p:spTree>
    <p:extLst>
      <p:ext uri="{BB962C8B-B14F-4D97-AF65-F5344CB8AC3E}">
        <p14:creationId xmlns:p14="http://schemas.microsoft.com/office/powerpoint/2010/main" val="3066740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dirty="0" smtClean="0"/>
              <a:t>依「所屬委員會」來評估區域立委在委員會的表現則可能受到委員會變更的影響而須去除極端值的干擾，如潘孟安立委</a:t>
            </a:r>
            <a:endParaRPr lang="zh-TW" altLang="en-US" sz="1200" dirty="0" smtClean="0"/>
          </a:p>
          <a:p>
            <a:endParaRPr lang="zh-TW" altLang="en-US" dirty="0"/>
          </a:p>
        </p:txBody>
      </p:sp>
      <p:sp>
        <p:nvSpPr>
          <p:cNvPr id="4" name="投影片編號版面配置區 3"/>
          <p:cNvSpPr>
            <a:spLocks noGrp="1"/>
          </p:cNvSpPr>
          <p:nvPr>
            <p:ph type="sldNum" sz="quarter" idx="10"/>
          </p:nvPr>
        </p:nvSpPr>
        <p:spPr/>
        <p:txBody>
          <a:bodyPr/>
          <a:lstStyle/>
          <a:p>
            <a:fld id="{0CF32E9D-F6A3-47C2-BF46-04BE4581654F}" type="slidenum">
              <a:rPr lang="zh-TW" altLang="en-US" smtClean="0"/>
              <a:t>10</a:t>
            </a:fld>
            <a:endParaRPr lang="zh-TW" altLang="en-US"/>
          </a:p>
        </p:txBody>
      </p:sp>
    </p:spTree>
    <p:extLst>
      <p:ext uri="{BB962C8B-B14F-4D97-AF65-F5344CB8AC3E}">
        <p14:creationId xmlns:p14="http://schemas.microsoft.com/office/powerpoint/2010/main" val="3662190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dirty="0" smtClean="0"/>
              <a:t>北</a:t>
            </a:r>
            <a:r>
              <a:rPr lang="zh-TW" altLang="en-US" sz="1200" dirty="0" smtClean="0"/>
              <a:t>區</a:t>
            </a:r>
            <a:r>
              <a:rPr lang="zh-TW" altLang="zh-TW" sz="1200" dirty="0" smtClean="0"/>
              <a:t>李鴻鈞委員在</a:t>
            </a:r>
            <a:r>
              <a:rPr lang="zh-TW" altLang="en-US" sz="1200" dirty="0" smtClean="0"/>
              <a:t>法律</a:t>
            </a:r>
            <a:r>
              <a:rPr lang="zh-TW" altLang="zh-TW" sz="1200" dirty="0" smtClean="0"/>
              <a:t>全文主提案量</a:t>
            </a:r>
            <a:r>
              <a:rPr lang="zh-TW" altLang="en-US" sz="1200" dirty="0" smtClean="0"/>
              <a:t>、</a:t>
            </a:r>
            <a:r>
              <a:rPr lang="zh-TW" altLang="zh-TW" sz="1200" dirty="0" smtClean="0"/>
              <a:t>通過率皆為</a:t>
            </a:r>
            <a:r>
              <a:rPr lang="en-US" altLang="zh-TW" sz="1200" dirty="0" smtClean="0"/>
              <a:t>0</a:t>
            </a:r>
            <a:r>
              <a:rPr lang="zh-TW" altLang="zh-TW" sz="1200" dirty="0" smtClean="0"/>
              <a:t>，在</a:t>
            </a:r>
            <a:r>
              <a:rPr lang="zh-TW" altLang="en-US" sz="1200" dirty="0" smtClean="0"/>
              <a:t>所屬</a:t>
            </a:r>
            <a:r>
              <a:rPr lang="zh-TW" altLang="zh-TW" sz="1200" dirty="0" smtClean="0"/>
              <a:t>委員會</a:t>
            </a:r>
            <a:r>
              <a:rPr lang="zh-TW" altLang="en-US" sz="1200" dirty="0" smtClean="0"/>
              <a:t>質</a:t>
            </a:r>
            <a:r>
              <a:rPr lang="zh-TW" altLang="zh-TW" sz="1200" dirty="0" smtClean="0"/>
              <a:t>詢次數也是最低的</a:t>
            </a:r>
            <a:r>
              <a:rPr lang="zh-TW" altLang="en-US" sz="1200" dirty="0" smtClean="0"/>
              <a:t>，</a:t>
            </a:r>
            <a:r>
              <a:rPr lang="zh-TW" altLang="zh-TW" sz="1200" dirty="0" smtClean="0"/>
              <a:t>顯示參與度較為不足</a:t>
            </a:r>
            <a:endParaRPr lang="en-US" altLang="zh-TW" sz="1200" dirty="0" smtClean="0"/>
          </a:p>
          <a:p>
            <a:endParaRPr lang="zh-TW" altLang="en-US" dirty="0"/>
          </a:p>
        </p:txBody>
      </p:sp>
      <p:sp>
        <p:nvSpPr>
          <p:cNvPr id="4" name="投影片編號版面配置區 3"/>
          <p:cNvSpPr>
            <a:spLocks noGrp="1"/>
          </p:cNvSpPr>
          <p:nvPr>
            <p:ph type="sldNum" sz="quarter" idx="10"/>
          </p:nvPr>
        </p:nvSpPr>
        <p:spPr/>
        <p:txBody>
          <a:bodyPr/>
          <a:lstStyle/>
          <a:p>
            <a:fld id="{0CF32E9D-F6A3-47C2-BF46-04BE4581654F}" type="slidenum">
              <a:rPr lang="zh-TW" altLang="en-US" smtClean="0"/>
              <a:t>14</a:t>
            </a:fld>
            <a:endParaRPr lang="zh-TW" altLang="en-US"/>
          </a:p>
        </p:txBody>
      </p:sp>
    </p:spTree>
    <p:extLst>
      <p:ext uri="{BB962C8B-B14F-4D97-AF65-F5344CB8AC3E}">
        <p14:creationId xmlns:p14="http://schemas.microsoft.com/office/powerpoint/2010/main" val="29202637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490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smtClean="0"/>
              <a:pPr/>
              <a:t>5/26/2015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4197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smtClean="0"/>
              <a:pPr/>
              <a:t>5/26/2015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849291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smtClean="0"/>
              <a:pPr/>
              <a:t>5/26/2015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5707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smtClean="0"/>
              <a:pPr/>
              <a:t>5/26/2015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188757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smtClean="0"/>
              <a:pPr/>
              <a:t>5/26/2015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884435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569992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91753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60644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smtClean="0"/>
              <a:pPr/>
              <a:t>5/26/2015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18490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5/26/2015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9961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5/26/2015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0662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5/26/2015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28420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5/26/2015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44687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B61BEF0D-F0BB-DE4B-95CE-6DB70DBA9567}" type="datetimeFigureOut">
              <a:rPr lang="en-US" smtClean="0"/>
              <a:pPr/>
              <a:t>5/26/2015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5482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B61BEF0D-F0BB-DE4B-95CE-6DB70DBA9567}" type="datetimeFigureOut">
              <a:rPr lang="en-US" smtClean="0"/>
              <a:pPr/>
              <a:t>5/26/2015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794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5/26/2015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3488460"/>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27904" y="297454"/>
            <a:ext cx="10406130" cy="4520483"/>
          </a:xfrm>
        </p:spPr>
        <p:txBody>
          <a:bodyPr>
            <a:normAutofit/>
          </a:bodyPr>
          <a:lstStyle/>
          <a:p>
            <a:pPr algn="l"/>
            <a:r>
              <a:rPr lang="zh-TW" altLang="en-US" b="1" dirty="0"/>
              <a:t>以「基隆、雙北」</a:t>
            </a:r>
            <a:r>
              <a:rPr lang="zh-TW" altLang="en-US" b="1" dirty="0" smtClean="0"/>
              <a:t>以及</a:t>
            </a:r>
            <a:r>
              <a:rPr lang="en-US" altLang="zh-TW" b="1" dirty="0" smtClean="0"/>
              <a:t/>
            </a:r>
            <a:br>
              <a:rPr lang="en-US" altLang="zh-TW" b="1" dirty="0" smtClean="0"/>
            </a:br>
            <a:r>
              <a:rPr lang="zh-TW" altLang="en-US" b="1" dirty="0" smtClean="0"/>
              <a:t>「</a:t>
            </a:r>
            <a:r>
              <a:rPr lang="zh-TW" altLang="en-US" b="1" dirty="0"/>
              <a:t>台南、高雄、屏東</a:t>
            </a:r>
            <a:r>
              <a:rPr lang="zh-TW" altLang="en-US" b="1" dirty="0" smtClean="0"/>
              <a:t>」</a:t>
            </a:r>
            <a:r>
              <a:rPr lang="en-US" altLang="zh-TW" b="1" dirty="0" smtClean="0"/>
              <a:t/>
            </a:r>
            <a:br>
              <a:rPr lang="en-US" altLang="zh-TW" b="1" dirty="0" smtClean="0"/>
            </a:br>
            <a:r>
              <a:rPr lang="zh-TW" altLang="en-US" b="1" dirty="0" smtClean="0"/>
              <a:t>選出</a:t>
            </a:r>
            <a:r>
              <a:rPr lang="zh-TW" altLang="en-US" b="1" dirty="0"/>
              <a:t>之區域立委為相互比較</a:t>
            </a:r>
            <a:r>
              <a:rPr lang="zh-TW" altLang="en-US" b="1" dirty="0" smtClean="0"/>
              <a:t>對象</a:t>
            </a:r>
            <a:r>
              <a:rPr lang="zh-TW" altLang="en-US" b="1" dirty="0"/>
              <a:t>，</a:t>
            </a:r>
            <a:r>
              <a:rPr lang="zh-TW" altLang="en-US" b="1" dirty="0" smtClean="0"/>
              <a:t>分析</a:t>
            </a:r>
            <a:r>
              <a:rPr lang="zh-TW" altLang="en-US" b="1" dirty="0"/>
              <a:t>立委問</a:t>
            </a:r>
            <a:r>
              <a:rPr lang="zh-TW" altLang="en-US" b="1" dirty="0" smtClean="0"/>
              <a:t>政之差異</a:t>
            </a:r>
            <a:r>
              <a:rPr lang="zh-TW" altLang="en-US" sz="6000" b="1" dirty="0" smtClean="0"/>
              <a:t>。</a:t>
            </a:r>
            <a:endParaRPr lang="zh-TW" altLang="en-US" sz="6000" b="1" dirty="0"/>
          </a:p>
        </p:txBody>
      </p:sp>
      <p:sp>
        <p:nvSpPr>
          <p:cNvPr id="3" name="副標題 2"/>
          <p:cNvSpPr>
            <a:spLocks noGrp="1"/>
          </p:cNvSpPr>
          <p:nvPr>
            <p:ph type="subTitle" idx="1"/>
          </p:nvPr>
        </p:nvSpPr>
        <p:spPr>
          <a:xfrm>
            <a:off x="584567" y="5022820"/>
            <a:ext cx="8915399" cy="1126283"/>
          </a:xfrm>
        </p:spPr>
        <p:txBody>
          <a:bodyPr/>
          <a:lstStyle/>
          <a:p>
            <a:r>
              <a:rPr lang="zh-TW" altLang="en-US" dirty="0" smtClean="0"/>
              <a:t>第六組    黃俊逸、許</a:t>
            </a:r>
            <a:r>
              <a:rPr lang="zh-TW" altLang="en-US" dirty="0"/>
              <a:t>薇</a:t>
            </a:r>
            <a:endParaRPr lang="en-US" altLang="zh-TW" dirty="0" smtClean="0"/>
          </a:p>
          <a:p>
            <a:r>
              <a:rPr lang="zh-TW" altLang="en-US" dirty="0" smtClean="0"/>
              <a:t>               林敬</a:t>
            </a:r>
            <a:r>
              <a:rPr lang="zh-TW" altLang="en-US" dirty="0"/>
              <a:t>瑄</a:t>
            </a:r>
            <a:r>
              <a:rPr lang="zh-TW" altLang="en-US" dirty="0" smtClean="0"/>
              <a:t>、周佳樺、葉憶葇、林靖傑、黃俊瑀</a:t>
            </a:r>
            <a:endParaRPr lang="zh-TW" altLang="en-US" dirty="0"/>
          </a:p>
        </p:txBody>
      </p:sp>
    </p:spTree>
    <p:extLst>
      <p:ext uri="{BB962C8B-B14F-4D97-AF65-F5344CB8AC3E}">
        <p14:creationId xmlns:p14="http://schemas.microsoft.com/office/powerpoint/2010/main" val="37246353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內容版面配置區 3"/>
          <p:cNvGraphicFramePr>
            <a:graphicFrameLocks/>
          </p:cNvGraphicFramePr>
          <p:nvPr>
            <p:extLst>
              <p:ext uri="{D42A27DB-BD31-4B8C-83A1-F6EECF244321}">
                <p14:modId xmlns:p14="http://schemas.microsoft.com/office/powerpoint/2010/main" val="4239976541"/>
              </p:ext>
            </p:extLst>
          </p:nvPr>
        </p:nvGraphicFramePr>
        <p:xfrm>
          <a:off x="1069676" y="500331"/>
          <a:ext cx="11657162" cy="60902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圖片 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156125" y="1317445"/>
            <a:ext cx="927100" cy="927100"/>
          </a:xfrm>
          <a:prstGeom prst="rect">
            <a:avLst/>
          </a:prstGeom>
        </p:spPr>
      </p:pic>
      <p:pic>
        <p:nvPicPr>
          <p:cNvPr id="8" name="圖片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156125" y="2594155"/>
            <a:ext cx="927100" cy="927100"/>
          </a:xfrm>
          <a:prstGeom prst="rect">
            <a:avLst/>
          </a:prstGeom>
        </p:spPr>
      </p:pic>
      <p:pic>
        <p:nvPicPr>
          <p:cNvPr id="9" name="圖片 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156125" y="3698335"/>
            <a:ext cx="927100" cy="927100"/>
          </a:xfrm>
          <a:prstGeom prst="rect">
            <a:avLst/>
          </a:prstGeom>
        </p:spPr>
      </p:pic>
      <p:pic>
        <p:nvPicPr>
          <p:cNvPr id="10" name="圖片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156125" y="4802515"/>
            <a:ext cx="927100" cy="927100"/>
          </a:xfrm>
          <a:prstGeom prst="rect">
            <a:avLst/>
          </a:prstGeom>
        </p:spPr>
      </p:pic>
    </p:spTree>
    <p:extLst>
      <p:ext uri="{BB962C8B-B14F-4D97-AF65-F5344CB8AC3E}">
        <p14:creationId xmlns:p14="http://schemas.microsoft.com/office/powerpoint/2010/main" val="28394782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2"/>
          <p:cNvSpPr>
            <a:spLocks noGrp="1"/>
          </p:cNvSpPr>
          <p:nvPr>
            <p:ph idx="1"/>
          </p:nvPr>
        </p:nvSpPr>
        <p:spPr>
          <a:xfrm>
            <a:off x="697675" y="1570008"/>
            <a:ext cx="9050173" cy="4323629"/>
          </a:xfrm>
        </p:spPr>
        <p:txBody>
          <a:bodyPr/>
          <a:lstStyle/>
          <a:p>
            <a:r>
              <a:rPr lang="zh-TW" altLang="en-US" sz="2600" dirty="0"/>
              <a:t>就</a:t>
            </a:r>
            <a:r>
              <a:rPr lang="zh-TW" altLang="zh-TW" sz="2600" dirty="0" smtClean="0"/>
              <a:t>南北</a:t>
            </a:r>
            <a:r>
              <a:rPr lang="zh-TW" altLang="zh-TW" sz="2600" dirty="0"/>
              <a:t>區域立委在經濟委員會中的席次來看，北部</a:t>
            </a:r>
            <a:r>
              <a:rPr lang="en-US" altLang="zh-TW" sz="2600" dirty="0"/>
              <a:t>2</a:t>
            </a:r>
            <a:r>
              <a:rPr lang="zh-TW" altLang="zh-TW" sz="2600" dirty="0"/>
              <a:t>名相對南部</a:t>
            </a:r>
            <a:r>
              <a:rPr lang="en-US" altLang="zh-TW" sz="2600" dirty="0"/>
              <a:t>5</a:t>
            </a:r>
            <a:r>
              <a:rPr lang="zh-TW" altLang="zh-TW" sz="2600" dirty="0"/>
              <a:t>名顯然很難呈現其代表性，故量化結果僅供參考</a:t>
            </a:r>
            <a:r>
              <a:rPr lang="zh-TW" altLang="zh-TW" sz="2600" dirty="0" smtClean="0"/>
              <a:t>比較</a:t>
            </a:r>
            <a:r>
              <a:rPr lang="zh-TW" altLang="en-US" sz="2600" dirty="0" smtClean="0"/>
              <a:t>。</a:t>
            </a:r>
            <a:r>
              <a:rPr lang="en-US" altLang="zh-TW" sz="2600" dirty="0" smtClean="0"/>
              <a:t/>
            </a:r>
            <a:br>
              <a:rPr lang="en-US" altLang="zh-TW" sz="2600" dirty="0" smtClean="0"/>
            </a:br>
            <a:endParaRPr lang="zh-TW" altLang="zh-TW" sz="2600" dirty="0"/>
          </a:p>
          <a:p>
            <a:r>
              <a:rPr lang="zh-TW" altLang="zh-TW" sz="2600" dirty="0"/>
              <a:t>就「法律全文主提案內容」來看，南部立委提出較多與「農業、攤販」相關的內容，可能跟立委服務選區、地方產業型態有關，其他如「電話行銷、多層次傳直銷」就沒有特別的地方色彩或區</a:t>
            </a:r>
            <a:r>
              <a:rPr lang="zh-TW" altLang="zh-TW" sz="2600" dirty="0" smtClean="0"/>
              <a:t>隔</a:t>
            </a:r>
            <a:r>
              <a:rPr lang="zh-TW" altLang="en-US" sz="2600" dirty="0" smtClean="0"/>
              <a:t>。</a:t>
            </a:r>
            <a:endParaRPr lang="zh-TW" altLang="zh-TW" sz="2600" dirty="0"/>
          </a:p>
          <a:p>
            <a:endParaRPr lang="zh-TW" altLang="en-US" dirty="0"/>
          </a:p>
        </p:txBody>
      </p:sp>
    </p:spTree>
    <p:extLst>
      <p:ext uri="{BB962C8B-B14F-4D97-AF65-F5344CB8AC3E}">
        <p14:creationId xmlns:p14="http://schemas.microsoft.com/office/powerpoint/2010/main" val="20609080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內容版面配置區 3"/>
          <p:cNvGraphicFramePr>
            <a:graphicFrameLocks noGrp="1"/>
          </p:cNvGraphicFramePr>
          <p:nvPr>
            <p:ph idx="1"/>
            <p:extLst>
              <p:ext uri="{D42A27DB-BD31-4B8C-83A1-F6EECF244321}">
                <p14:modId xmlns:p14="http://schemas.microsoft.com/office/powerpoint/2010/main" val="1837215027"/>
              </p:ext>
            </p:extLst>
          </p:nvPr>
        </p:nvGraphicFramePr>
        <p:xfrm>
          <a:off x="676656" y="1798119"/>
          <a:ext cx="10838688" cy="3261762"/>
        </p:xfrm>
        <a:graphic>
          <a:graphicData uri="http://schemas.openxmlformats.org/drawingml/2006/table">
            <a:tbl>
              <a:tblPr firstRow="1" bandRow="1">
                <a:tableStyleId>{00A15C55-8517-42AA-B614-E9B94910E393}</a:tableStyleId>
              </a:tblPr>
              <a:tblGrid>
                <a:gridCol w="1806448"/>
                <a:gridCol w="1170950"/>
                <a:gridCol w="1363579"/>
                <a:gridCol w="2759242"/>
                <a:gridCol w="2141318"/>
                <a:gridCol w="1597151"/>
              </a:tblGrid>
              <a:tr h="290362">
                <a:tc>
                  <a:txBody>
                    <a:bodyPr/>
                    <a:lstStyle/>
                    <a:p>
                      <a:pPr algn="ctr"/>
                      <a:r>
                        <a:rPr lang="zh-TW" altLang="en-US" sz="2400" dirty="0" smtClean="0"/>
                        <a:t>交通委員會之比較</a:t>
                      </a:r>
                      <a:endParaRPr lang="zh-TW" altLang="en-US" sz="2400" dirty="0"/>
                    </a:p>
                  </a:txBody>
                  <a:tcPr>
                    <a:solidFill>
                      <a:schemeClr val="accent4">
                        <a:lumMod val="75000"/>
                      </a:schemeClr>
                    </a:solidFill>
                  </a:tcPr>
                </a:tc>
                <a:tc>
                  <a:txBody>
                    <a:bodyPr/>
                    <a:lstStyle/>
                    <a:p>
                      <a:pPr algn="ctr"/>
                      <a:r>
                        <a:rPr lang="zh-TW" altLang="en-US" dirty="0" smtClean="0"/>
                        <a:t>法律全文主提案量</a:t>
                      </a:r>
                      <a:endParaRPr lang="zh-TW" altLang="en-US" dirty="0"/>
                    </a:p>
                  </a:txBody>
                  <a:tcPr/>
                </a:tc>
                <a:tc>
                  <a:txBody>
                    <a:bodyPr/>
                    <a:lstStyle/>
                    <a:p>
                      <a:pPr algn="ctr"/>
                      <a:r>
                        <a:rPr lang="zh-TW" altLang="en-US" dirty="0" smtClean="0"/>
                        <a:t>法律全文主提案通過率</a:t>
                      </a:r>
                      <a:endParaRPr lang="zh-TW" altLang="en-US" dirty="0"/>
                    </a:p>
                  </a:txBody>
                  <a:tcPr/>
                </a:tc>
                <a:tc>
                  <a:txBody>
                    <a:bodyPr/>
                    <a:lstStyle/>
                    <a:p>
                      <a:pPr algn="ctr"/>
                      <a:r>
                        <a:rPr lang="zh-TW" altLang="en-US" dirty="0" smtClean="0"/>
                        <a:t>法律全文主提案內容</a:t>
                      </a:r>
                      <a:endParaRPr lang="zh-TW" altLang="en-US" dirty="0"/>
                    </a:p>
                  </a:txBody>
                  <a:tcPr/>
                </a:tc>
                <a:tc>
                  <a:txBody>
                    <a:bodyPr/>
                    <a:lstStyle/>
                    <a:p>
                      <a:pPr algn="ctr"/>
                      <a:r>
                        <a:rPr lang="zh-TW" altLang="zh-TW" sz="1800" kern="1200" dirty="0" smtClean="0">
                          <a:effectLst/>
                        </a:rPr>
                        <a:t>全文主</a:t>
                      </a:r>
                      <a:r>
                        <a:rPr lang="zh-TW" altLang="en-US" sz="1800" kern="1200" dirty="0" smtClean="0">
                          <a:effectLst/>
                        </a:rPr>
                        <a:t>提</a:t>
                      </a:r>
                      <a:r>
                        <a:rPr lang="zh-TW" altLang="zh-TW" sz="1800" kern="1200" dirty="0" smtClean="0">
                          <a:effectLst/>
                        </a:rPr>
                        <a:t>案內容與所屬委員會相關量</a:t>
                      </a:r>
                      <a:endParaRPr lang="zh-TW" altLang="en-US" dirty="0"/>
                    </a:p>
                  </a:txBody>
                  <a:tcPr/>
                </a:tc>
                <a:tc>
                  <a:txBody>
                    <a:bodyPr/>
                    <a:lstStyle/>
                    <a:p>
                      <a:pPr algn="ctr"/>
                      <a:r>
                        <a:rPr lang="zh-TW" altLang="zh-TW" sz="1800" kern="1200" dirty="0" smtClean="0">
                          <a:effectLst/>
                        </a:rPr>
                        <a:t>所屬委員會口頭質詢次數</a:t>
                      </a:r>
                      <a:endParaRPr lang="zh-TW" altLang="en-US" dirty="0"/>
                    </a:p>
                  </a:txBody>
                  <a:tcPr/>
                </a:tc>
              </a:tr>
              <a:tr h="290362">
                <a:tc>
                  <a:txBody>
                    <a:bodyPr/>
                    <a:lstStyle/>
                    <a:p>
                      <a:pPr algn="ctr"/>
                      <a:r>
                        <a:rPr lang="zh-TW" altLang="en-US" dirty="0" smtClean="0"/>
                        <a:t>羅淑雷</a:t>
                      </a:r>
                      <a:r>
                        <a:rPr lang="en-US" altLang="zh-TW" dirty="0" smtClean="0"/>
                        <a:t>(</a:t>
                      </a:r>
                      <a:r>
                        <a:rPr lang="zh-TW" altLang="en-US" dirty="0" smtClean="0"/>
                        <a:t>台北</a:t>
                      </a:r>
                      <a:r>
                        <a:rPr lang="en-US" altLang="zh-TW" dirty="0" smtClean="0"/>
                        <a:t>-</a:t>
                      </a:r>
                      <a:r>
                        <a:rPr lang="zh-TW" altLang="en-US" dirty="0" smtClean="0"/>
                        <a:t>國</a:t>
                      </a:r>
                      <a:r>
                        <a:rPr lang="en-US" altLang="zh-TW" dirty="0" smtClean="0"/>
                        <a:t>)</a:t>
                      </a:r>
                      <a:endParaRPr lang="zh-TW" altLang="en-US" dirty="0"/>
                    </a:p>
                  </a:txBody>
                  <a:tcPr/>
                </a:tc>
                <a:tc>
                  <a:txBody>
                    <a:bodyPr/>
                    <a:lstStyle/>
                    <a:p>
                      <a:pPr algn="ctr"/>
                      <a:r>
                        <a:rPr lang="zh-TW" altLang="en-US" dirty="0" smtClean="0"/>
                        <a:t>２</a:t>
                      </a:r>
                      <a:endParaRPr lang="zh-TW" altLang="en-US" dirty="0"/>
                    </a:p>
                  </a:txBody>
                  <a:tcPr/>
                </a:tc>
                <a:tc>
                  <a:txBody>
                    <a:bodyPr/>
                    <a:lstStyle/>
                    <a:p>
                      <a:pPr algn="ctr"/>
                      <a:r>
                        <a:rPr lang="zh-TW" altLang="en-US" dirty="0" smtClean="0"/>
                        <a:t>０％</a:t>
                      </a:r>
                      <a:endParaRPr lang="zh-TW" alt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dirty="0" smtClean="0"/>
                        <a:t>一、</a:t>
                      </a:r>
                      <a:r>
                        <a:rPr lang="en-US" altLang="zh-TW" sz="1800" kern="1200" dirty="0" smtClean="0">
                          <a:effectLst/>
                        </a:rPr>
                        <a:t>媒體壟斷防止暨多元維護法草案</a:t>
                      </a:r>
                    </a:p>
                    <a:p>
                      <a:pPr algn="l"/>
                      <a:r>
                        <a:rPr lang="zh-TW" altLang="en-US" dirty="0" smtClean="0"/>
                        <a:t>二、</a:t>
                      </a:r>
                      <a:r>
                        <a:rPr lang="en-US" altLang="zh-TW" sz="1800" kern="1200" dirty="0" smtClean="0">
                          <a:effectLst/>
                        </a:rPr>
                        <a:t>長期照護服務法草案</a:t>
                      </a:r>
                      <a:endParaRPr lang="zh-TW" altLang="en-US" dirty="0"/>
                    </a:p>
                  </a:txBody>
                  <a:tcPr/>
                </a:tc>
                <a:tc>
                  <a:txBody>
                    <a:bodyPr/>
                    <a:lstStyle/>
                    <a:p>
                      <a:pPr algn="ctr"/>
                      <a:r>
                        <a:rPr lang="zh-TW" altLang="en-US" dirty="0" smtClean="0"/>
                        <a:t>１</a:t>
                      </a:r>
                      <a:endParaRPr lang="zh-TW" altLang="en-US" dirty="0"/>
                    </a:p>
                  </a:txBody>
                  <a:tcPr/>
                </a:tc>
                <a:tc>
                  <a:txBody>
                    <a:bodyPr/>
                    <a:lstStyle/>
                    <a:p>
                      <a:pPr algn="ctr"/>
                      <a:r>
                        <a:rPr lang="zh-TW" altLang="en-US" dirty="0" smtClean="0"/>
                        <a:t>１６９</a:t>
                      </a:r>
                      <a:endParaRPr lang="zh-TW" altLang="en-US" dirty="0"/>
                    </a:p>
                  </a:txBody>
                  <a:tcPr/>
                </a:tc>
              </a:tr>
              <a:tr h="508134">
                <a:tc>
                  <a:txBody>
                    <a:bodyPr/>
                    <a:lstStyle/>
                    <a:p>
                      <a:pPr algn="ctr"/>
                      <a:r>
                        <a:rPr lang="zh-TW" altLang="en-US" dirty="0" smtClean="0"/>
                        <a:t>李鴻鈞</a:t>
                      </a:r>
                      <a:r>
                        <a:rPr lang="en-US" altLang="zh-TW" dirty="0" smtClean="0"/>
                        <a:t>(</a:t>
                      </a:r>
                      <a:r>
                        <a:rPr lang="zh-TW" altLang="en-US" dirty="0" smtClean="0"/>
                        <a:t>新北</a:t>
                      </a:r>
                      <a:r>
                        <a:rPr lang="en-US" altLang="zh-TW" dirty="0" smtClean="0"/>
                        <a:t>-</a:t>
                      </a:r>
                      <a:r>
                        <a:rPr lang="zh-TW" altLang="en-US" dirty="0" smtClean="0"/>
                        <a:t>國</a:t>
                      </a:r>
                      <a:r>
                        <a:rPr lang="en-US" altLang="zh-TW" dirty="0" smtClean="0"/>
                        <a:t>)</a:t>
                      </a:r>
                      <a:endParaRPr lang="zh-TW" altLang="en-US" dirty="0"/>
                    </a:p>
                  </a:txBody>
                  <a:tcPr/>
                </a:tc>
                <a:tc>
                  <a:txBody>
                    <a:bodyPr/>
                    <a:lstStyle/>
                    <a:p>
                      <a:pPr algn="ctr"/>
                      <a:r>
                        <a:rPr lang="zh-TW" altLang="en-US" dirty="0" smtClean="0"/>
                        <a:t>０</a:t>
                      </a:r>
                      <a:endParaRPr lang="zh-TW" altLang="en-US" dirty="0"/>
                    </a:p>
                  </a:txBody>
                  <a:tcPr/>
                </a:tc>
                <a:tc>
                  <a:txBody>
                    <a:bodyPr/>
                    <a:lstStyle/>
                    <a:p>
                      <a:pPr algn="ctr"/>
                      <a:r>
                        <a:rPr lang="zh-TW" altLang="en-US" dirty="0" smtClean="0"/>
                        <a:t>０％</a:t>
                      </a:r>
                      <a:endParaRPr lang="zh-TW" altLang="en-US" dirty="0"/>
                    </a:p>
                  </a:txBody>
                  <a:tcPr/>
                </a:tc>
                <a:tc>
                  <a:txBody>
                    <a:bodyPr/>
                    <a:lstStyle/>
                    <a:p>
                      <a:pPr algn="l"/>
                      <a:endParaRPr lang="zh-TW" altLang="en-US" dirty="0"/>
                    </a:p>
                  </a:txBody>
                  <a:tcPr/>
                </a:tc>
                <a:tc>
                  <a:txBody>
                    <a:bodyPr/>
                    <a:lstStyle/>
                    <a:p>
                      <a:pPr algn="ctr"/>
                      <a:r>
                        <a:rPr lang="zh-TW" altLang="en-US" dirty="0" smtClean="0"/>
                        <a:t>０</a:t>
                      </a:r>
                      <a:endParaRPr lang="zh-TW" altLang="en-US" dirty="0"/>
                    </a:p>
                  </a:txBody>
                  <a:tcPr/>
                </a:tc>
                <a:tc>
                  <a:txBody>
                    <a:bodyPr/>
                    <a:lstStyle/>
                    <a:p>
                      <a:pPr algn="ctr"/>
                      <a:r>
                        <a:rPr lang="zh-TW" altLang="en-US" dirty="0" smtClean="0"/>
                        <a:t>１６５</a:t>
                      </a:r>
                      <a:endParaRPr lang="zh-TW" altLang="en-US" dirty="0"/>
                    </a:p>
                  </a:txBody>
                  <a:tcPr/>
                </a:tc>
              </a:tr>
              <a:tr h="508134">
                <a:tc>
                  <a:txBody>
                    <a:bodyPr/>
                    <a:lstStyle/>
                    <a:p>
                      <a:pPr algn="ctr"/>
                      <a:r>
                        <a:rPr lang="zh-TW" altLang="en-US" dirty="0" smtClean="0"/>
                        <a:t>盧嘉辰</a:t>
                      </a:r>
                      <a:r>
                        <a:rPr lang="en-US" altLang="zh-TW" dirty="0" smtClean="0"/>
                        <a:t>(</a:t>
                      </a:r>
                      <a:r>
                        <a:rPr lang="zh-TW" altLang="en-US" dirty="0" smtClean="0"/>
                        <a:t>新北</a:t>
                      </a:r>
                      <a:r>
                        <a:rPr lang="en-US" altLang="zh-TW" dirty="0" smtClean="0"/>
                        <a:t>-</a:t>
                      </a:r>
                      <a:r>
                        <a:rPr lang="zh-TW" altLang="en-US" dirty="0" smtClean="0"/>
                        <a:t>國</a:t>
                      </a:r>
                      <a:r>
                        <a:rPr lang="en-US" altLang="zh-TW" dirty="0" smtClean="0"/>
                        <a:t>)</a:t>
                      </a:r>
                      <a:endParaRPr lang="zh-TW" altLang="en-US" dirty="0"/>
                    </a:p>
                  </a:txBody>
                  <a:tcPr/>
                </a:tc>
                <a:tc>
                  <a:txBody>
                    <a:bodyPr/>
                    <a:lstStyle/>
                    <a:p>
                      <a:pPr algn="ctr"/>
                      <a:r>
                        <a:rPr lang="zh-TW" altLang="en-US" dirty="0" smtClean="0"/>
                        <a:t>１</a:t>
                      </a:r>
                      <a:endParaRPr lang="zh-TW" altLang="en-US" dirty="0"/>
                    </a:p>
                  </a:txBody>
                  <a:tcPr/>
                </a:tc>
                <a:tc>
                  <a:txBody>
                    <a:bodyPr/>
                    <a:lstStyle/>
                    <a:p>
                      <a:pPr algn="ctr"/>
                      <a:r>
                        <a:rPr lang="zh-TW" altLang="en-US" dirty="0" smtClean="0"/>
                        <a:t>１００％</a:t>
                      </a:r>
                      <a:endParaRPr lang="zh-TW" altLang="en-US" dirty="0"/>
                    </a:p>
                  </a:txBody>
                  <a:tcPr/>
                </a:tc>
                <a:tc>
                  <a:txBody>
                    <a:bodyPr/>
                    <a:lstStyle/>
                    <a:p>
                      <a:pPr algn="l"/>
                      <a:r>
                        <a:rPr lang="zh-TW" altLang="en-US" dirty="0" smtClean="0"/>
                        <a:t>一、學生輔導法草案</a:t>
                      </a:r>
                      <a:endParaRPr lang="zh-TW" altLang="en-US" dirty="0"/>
                    </a:p>
                  </a:txBody>
                  <a:tcPr/>
                </a:tc>
                <a:tc>
                  <a:txBody>
                    <a:bodyPr/>
                    <a:lstStyle/>
                    <a:p>
                      <a:pPr algn="ctr"/>
                      <a:r>
                        <a:rPr lang="zh-TW" altLang="en-US" dirty="0" smtClean="0"/>
                        <a:t>０</a:t>
                      </a:r>
                      <a:endParaRPr lang="zh-TW" altLang="en-US" dirty="0"/>
                    </a:p>
                  </a:txBody>
                  <a:tcPr/>
                </a:tc>
                <a:tc>
                  <a:txBody>
                    <a:bodyPr/>
                    <a:lstStyle/>
                    <a:p>
                      <a:pPr algn="ctr"/>
                      <a:r>
                        <a:rPr lang="zh-TW" altLang="en-US" dirty="0" smtClean="0"/>
                        <a:t>１６７</a:t>
                      </a:r>
                      <a:endParaRPr lang="zh-TW" altLang="en-US" dirty="0"/>
                    </a:p>
                  </a:txBody>
                  <a:tcPr/>
                </a:tc>
              </a:tr>
              <a:tr h="508134">
                <a:tc>
                  <a:txBody>
                    <a:bodyPr/>
                    <a:lstStyle/>
                    <a:p>
                      <a:pPr algn="ctr"/>
                      <a:r>
                        <a:rPr lang="zh-TW" altLang="en-US" dirty="0" smtClean="0"/>
                        <a:t>平均</a:t>
                      </a:r>
                      <a:endParaRPr lang="zh-TW" altLang="en-US" b="1" dirty="0"/>
                    </a:p>
                  </a:txBody>
                  <a:tcPr/>
                </a:tc>
                <a:tc>
                  <a:txBody>
                    <a:bodyPr/>
                    <a:lstStyle/>
                    <a:p>
                      <a:pPr algn="ctr"/>
                      <a:r>
                        <a:rPr lang="zh-TW" altLang="en-US" dirty="0" smtClean="0"/>
                        <a:t>１</a:t>
                      </a:r>
                      <a:endParaRPr lang="zh-TW" altLang="en-US" b="1" dirty="0"/>
                    </a:p>
                  </a:txBody>
                  <a:tcPr/>
                </a:tc>
                <a:tc>
                  <a:txBody>
                    <a:bodyPr/>
                    <a:lstStyle/>
                    <a:p>
                      <a:pPr algn="ctr"/>
                      <a:r>
                        <a:rPr lang="zh-TW" altLang="en-US" dirty="0" smtClean="0"/>
                        <a:t>３３．３％</a:t>
                      </a:r>
                      <a:endParaRPr lang="zh-TW" altLang="en-US" b="1" dirty="0"/>
                    </a:p>
                  </a:txBody>
                  <a:tcPr/>
                </a:tc>
                <a:tc>
                  <a:txBody>
                    <a:bodyPr/>
                    <a:lstStyle/>
                    <a:p>
                      <a:pPr algn="l"/>
                      <a:endParaRPr lang="zh-TW" altLang="en-US" b="1" dirty="0"/>
                    </a:p>
                  </a:txBody>
                  <a:tcPr/>
                </a:tc>
                <a:tc>
                  <a:txBody>
                    <a:bodyPr/>
                    <a:lstStyle/>
                    <a:p>
                      <a:pPr algn="ctr"/>
                      <a:r>
                        <a:rPr lang="zh-TW" altLang="en-US" dirty="0" smtClean="0"/>
                        <a:t>０．３３</a:t>
                      </a:r>
                      <a:endParaRPr lang="zh-TW" altLang="en-US" b="1" dirty="0"/>
                    </a:p>
                  </a:txBody>
                  <a:tcPr/>
                </a:tc>
                <a:tc>
                  <a:txBody>
                    <a:bodyPr/>
                    <a:lstStyle/>
                    <a:p>
                      <a:pPr algn="ctr"/>
                      <a:r>
                        <a:rPr lang="zh-TW" altLang="en-US" dirty="0" smtClean="0"/>
                        <a:t>１６７</a:t>
                      </a:r>
                      <a:endParaRPr lang="zh-TW" altLang="en-US" b="1" dirty="0"/>
                    </a:p>
                  </a:txBody>
                  <a:tcPr/>
                </a:tc>
              </a:tr>
            </a:tbl>
          </a:graphicData>
        </a:graphic>
      </p:graphicFrame>
    </p:spTree>
    <p:extLst>
      <p:ext uri="{BB962C8B-B14F-4D97-AF65-F5344CB8AC3E}">
        <p14:creationId xmlns:p14="http://schemas.microsoft.com/office/powerpoint/2010/main" val="23654427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內容版面配置區 3"/>
          <p:cNvGraphicFramePr>
            <a:graphicFrameLocks/>
          </p:cNvGraphicFramePr>
          <p:nvPr>
            <p:extLst>
              <p:ext uri="{D42A27DB-BD31-4B8C-83A1-F6EECF244321}">
                <p14:modId xmlns:p14="http://schemas.microsoft.com/office/powerpoint/2010/main" val="3049741482"/>
              </p:ext>
            </p:extLst>
          </p:nvPr>
        </p:nvGraphicFramePr>
        <p:xfrm>
          <a:off x="645968" y="0"/>
          <a:ext cx="11447293" cy="6858000"/>
        </p:xfrm>
        <a:graphic>
          <a:graphicData uri="http://schemas.openxmlformats.org/drawingml/2006/table">
            <a:tbl>
              <a:tblPr firstRow="1" bandRow="1">
                <a:tableStyleId>{21E4AEA4-8DFA-4A89-87EB-49C32662AFE0}</a:tableStyleId>
              </a:tblPr>
              <a:tblGrid>
                <a:gridCol w="1907882"/>
                <a:gridCol w="1236700"/>
                <a:gridCol w="1440146"/>
                <a:gridCol w="3016673"/>
                <a:gridCol w="2274670"/>
                <a:gridCol w="1571222"/>
              </a:tblGrid>
              <a:tr h="290362">
                <a:tc>
                  <a:txBody>
                    <a:bodyPr/>
                    <a:lstStyle/>
                    <a:p>
                      <a:pPr algn="ctr"/>
                      <a:r>
                        <a:rPr lang="zh-TW" altLang="en-US" sz="2400" dirty="0" smtClean="0"/>
                        <a:t>交通委員會之比較</a:t>
                      </a:r>
                      <a:endParaRPr lang="zh-TW" altLang="en-US" sz="2400" dirty="0"/>
                    </a:p>
                  </a:txBody>
                  <a:tcPr>
                    <a:solidFill>
                      <a:schemeClr val="accent2">
                        <a:lumMod val="50000"/>
                      </a:schemeClr>
                    </a:solidFill>
                  </a:tcPr>
                </a:tc>
                <a:tc>
                  <a:txBody>
                    <a:bodyPr/>
                    <a:lstStyle/>
                    <a:p>
                      <a:pPr algn="ctr"/>
                      <a:r>
                        <a:rPr lang="zh-TW" altLang="en-US" dirty="0" smtClean="0"/>
                        <a:t>法律全文主提案量</a:t>
                      </a:r>
                      <a:endParaRPr lang="zh-TW" altLang="en-US" dirty="0"/>
                    </a:p>
                  </a:txBody>
                  <a:tcPr/>
                </a:tc>
                <a:tc>
                  <a:txBody>
                    <a:bodyPr/>
                    <a:lstStyle/>
                    <a:p>
                      <a:pPr algn="ctr"/>
                      <a:r>
                        <a:rPr lang="zh-TW" altLang="en-US" dirty="0" smtClean="0"/>
                        <a:t>法律全文主提案通過率</a:t>
                      </a:r>
                      <a:endParaRPr lang="zh-TW" altLang="en-US" dirty="0"/>
                    </a:p>
                  </a:txBody>
                  <a:tcPr/>
                </a:tc>
                <a:tc>
                  <a:txBody>
                    <a:bodyPr/>
                    <a:lstStyle/>
                    <a:p>
                      <a:pPr algn="ctr"/>
                      <a:r>
                        <a:rPr lang="zh-TW" altLang="en-US" dirty="0" smtClean="0"/>
                        <a:t>法律全文主提案內容</a:t>
                      </a:r>
                      <a:endParaRPr lang="zh-TW" altLang="en-US" dirty="0"/>
                    </a:p>
                  </a:txBody>
                  <a:tcPr/>
                </a:tc>
                <a:tc>
                  <a:txBody>
                    <a:bodyPr/>
                    <a:lstStyle/>
                    <a:p>
                      <a:pPr algn="ctr"/>
                      <a:r>
                        <a:rPr lang="zh-TW" altLang="zh-TW" sz="1800" b="1" kern="1200" dirty="0" smtClean="0">
                          <a:solidFill>
                            <a:schemeClr val="lt1"/>
                          </a:solidFill>
                          <a:effectLst/>
                          <a:latin typeface="+mn-lt"/>
                          <a:ea typeface="+mn-ea"/>
                          <a:cs typeface="+mn-cs"/>
                        </a:rPr>
                        <a:t>全文主</a:t>
                      </a:r>
                      <a:r>
                        <a:rPr lang="zh-TW" altLang="en-US" sz="1800" b="1" kern="1200" dirty="0" smtClean="0">
                          <a:solidFill>
                            <a:schemeClr val="lt1"/>
                          </a:solidFill>
                          <a:effectLst/>
                          <a:latin typeface="+mn-lt"/>
                          <a:ea typeface="+mn-ea"/>
                          <a:cs typeface="+mn-cs"/>
                        </a:rPr>
                        <a:t>提</a:t>
                      </a:r>
                      <a:r>
                        <a:rPr lang="zh-TW" altLang="zh-TW" sz="1800" b="1" kern="1200" dirty="0" smtClean="0">
                          <a:solidFill>
                            <a:schemeClr val="lt1"/>
                          </a:solidFill>
                          <a:effectLst/>
                          <a:latin typeface="+mn-lt"/>
                          <a:ea typeface="+mn-ea"/>
                          <a:cs typeface="+mn-cs"/>
                        </a:rPr>
                        <a:t>案內容</a:t>
                      </a:r>
                      <a:endParaRPr lang="en-US" altLang="zh-TW" sz="1800" b="1" kern="1200" dirty="0" smtClean="0">
                        <a:solidFill>
                          <a:schemeClr val="lt1"/>
                        </a:solidFill>
                        <a:effectLst/>
                        <a:latin typeface="+mn-lt"/>
                        <a:ea typeface="+mn-ea"/>
                        <a:cs typeface="+mn-cs"/>
                      </a:endParaRPr>
                    </a:p>
                    <a:p>
                      <a:pPr algn="ctr"/>
                      <a:r>
                        <a:rPr lang="zh-TW" altLang="zh-TW" sz="1800" b="1" kern="1200" dirty="0" smtClean="0">
                          <a:solidFill>
                            <a:schemeClr val="lt1"/>
                          </a:solidFill>
                          <a:effectLst/>
                          <a:latin typeface="+mn-lt"/>
                          <a:ea typeface="+mn-ea"/>
                          <a:cs typeface="+mn-cs"/>
                        </a:rPr>
                        <a:t>與所屬委員會相關量</a:t>
                      </a:r>
                      <a:endParaRPr lang="zh-TW" altLang="en-US" dirty="0"/>
                    </a:p>
                  </a:txBody>
                  <a:tcPr/>
                </a:tc>
                <a:tc>
                  <a:txBody>
                    <a:bodyPr/>
                    <a:lstStyle/>
                    <a:p>
                      <a:pPr algn="ctr"/>
                      <a:r>
                        <a:rPr lang="zh-TW" altLang="zh-TW" sz="1800" b="1" kern="1200" dirty="0" smtClean="0">
                          <a:solidFill>
                            <a:schemeClr val="lt1"/>
                          </a:solidFill>
                          <a:effectLst/>
                          <a:latin typeface="+mn-lt"/>
                          <a:ea typeface="+mn-ea"/>
                          <a:cs typeface="+mn-cs"/>
                        </a:rPr>
                        <a:t>所屬委員會</a:t>
                      </a:r>
                      <a:endParaRPr lang="en-US" altLang="zh-TW" sz="1800" b="1" kern="1200" dirty="0" smtClean="0">
                        <a:solidFill>
                          <a:schemeClr val="lt1"/>
                        </a:solidFill>
                        <a:effectLst/>
                        <a:latin typeface="+mn-lt"/>
                        <a:ea typeface="+mn-ea"/>
                        <a:cs typeface="+mn-cs"/>
                      </a:endParaRPr>
                    </a:p>
                    <a:p>
                      <a:pPr algn="ctr"/>
                      <a:r>
                        <a:rPr lang="zh-TW" altLang="zh-TW" sz="1800" b="1" kern="1200" dirty="0" smtClean="0">
                          <a:solidFill>
                            <a:schemeClr val="lt1"/>
                          </a:solidFill>
                          <a:effectLst/>
                          <a:latin typeface="+mn-lt"/>
                          <a:ea typeface="+mn-ea"/>
                          <a:cs typeface="+mn-cs"/>
                        </a:rPr>
                        <a:t>口頭質詢次數</a:t>
                      </a:r>
                      <a:endParaRPr lang="zh-TW" altLang="en-US" dirty="0"/>
                    </a:p>
                  </a:txBody>
                  <a:tcPr/>
                </a:tc>
              </a:tr>
              <a:tr h="290362">
                <a:tc>
                  <a:txBody>
                    <a:bodyPr/>
                    <a:lstStyle/>
                    <a:p>
                      <a:pPr algn="ctr"/>
                      <a:r>
                        <a:rPr lang="zh-TW" altLang="en-US" dirty="0" smtClean="0"/>
                        <a:t>葉宜津</a:t>
                      </a:r>
                      <a:r>
                        <a:rPr lang="en-US" altLang="zh-TW" dirty="0" smtClean="0"/>
                        <a:t>(</a:t>
                      </a:r>
                      <a:r>
                        <a:rPr lang="zh-TW" altLang="en-US" dirty="0" smtClean="0"/>
                        <a:t>台南</a:t>
                      </a:r>
                      <a:r>
                        <a:rPr lang="en-US" altLang="zh-TW" dirty="0" smtClean="0"/>
                        <a:t>-</a:t>
                      </a:r>
                      <a:r>
                        <a:rPr lang="zh-TW" altLang="en-US" dirty="0" smtClean="0"/>
                        <a:t>民</a:t>
                      </a:r>
                      <a:r>
                        <a:rPr lang="en-US" altLang="zh-TW" dirty="0" smtClean="0"/>
                        <a:t>)</a:t>
                      </a:r>
                      <a:endParaRPr lang="zh-TW" altLang="en-US" dirty="0"/>
                    </a:p>
                  </a:txBody>
                  <a:tcPr anchor="ctr"/>
                </a:tc>
                <a:tc>
                  <a:txBody>
                    <a:bodyPr/>
                    <a:lstStyle/>
                    <a:p>
                      <a:pPr algn="ctr"/>
                      <a:r>
                        <a:rPr lang="zh-TW" altLang="en-US" dirty="0" smtClean="0"/>
                        <a:t>１４</a:t>
                      </a:r>
                      <a:endParaRPr lang="zh-TW" altLang="en-US" dirty="0"/>
                    </a:p>
                  </a:txBody>
                  <a:tcPr anchor="ctr"/>
                </a:tc>
                <a:tc>
                  <a:txBody>
                    <a:bodyPr/>
                    <a:lstStyle/>
                    <a:p>
                      <a:pPr algn="ctr"/>
                      <a:r>
                        <a:rPr lang="zh-TW" altLang="en-US" dirty="0" smtClean="0"/>
                        <a:t>８％</a:t>
                      </a:r>
                      <a:endParaRPr lang="zh-TW" altLang="en-US" dirty="0"/>
                    </a:p>
                  </a:txBody>
                  <a:tcPr anchor="ctr"/>
                </a:tc>
                <a:tc>
                  <a:txBody>
                    <a:bodyPr/>
                    <a:lstStyle/>
                    <a:p>
                      <a:r>
                        <a:rPr lang="zh-TW" altLang="zh-TW" sz="1200" kern="1200" dirty="0" smtClean="0">
                          <a:solidFill>
                            <a:schemeClr val="dk1"/>
                          </a:solidFill>
                          <a:effectLst/>
                          <a:latin typeface="+mn-lt"/>
                          <a:ea typeface="+mn-ea"/>
                          <a:cs typeface="+mn-cs"/>
                        </a:rPr>
                        <a:t>一</a:t>
                      </a:r>
                      <a:r>
                        <a:rPr lang="zh-TW" altLang="en-US" sz="1200" kern="1200" dirty="0" smtClean="0">
                          <a:solidFill>
                            <a:schemeClr val="dk1"/>
                          </a:solidFill>
                          <a:effectLst/>
                          <a:latin typeface="+mn-lt"/>
                          <a:ea typeface="+mn-ea"/>
                          <a:cs typeface="+mn-cs"/>
                        </a:rPr>
                        <a:t>、</a:t>
                      </a:r>
                      <a:r>
                        <a:rPr lang="zh-TW" altLang="zh-TW" sz="1200" kern="1200" dirty="0" smtClean="0">
                          <a:solidFill>
                            <a:schemeClr val="dk1"/>
                          </a:solidFill>
                          <a:effectLst/>
                          <a:latin typeface="+mn-lt"/>
                          <a:ea typeface="+mn-ea"/>
                          <a:cs typeface="+mn-cs"/>
                        </a:rPr>
                        <a:t>不當黨產處理條例草案</a:t>
                      </a:r>
                    </a:p>
                    <a:p>
                      <a:r>
                        <a:rPr lang="zh-TW" altLang="zh-TW" sz="1200" kern="1200" dirty="0" smtClean="0">
                          <a:solidFill>
                            <a:srgbClr val="FF0000"/>
                          </a:solidFill>
                          <a:effectLst/>
                          <a:latin typeface="+mn-lt"/>
                          <a:ea typeface="+mn-ea"/>
                          <a:cs typeface="+mn-cs"/>
                        </a:rPr>
                        <a:t>二</a:t>
                      </a:r>
                      <a:r>
                        <a:rPr lang="zh-TW" altLang="en-US" sz="1200" kern="1200" dirty="0" smtClean="0">
                          <a:solidFill>
                            <a:srgbClr val="FF0000"/>
                          </a:solidFill>
                          <a:effectLst/>
                          <a:latin typeface="+mn-lt"/>
                          <a:ea typeface="+mn-ea"/>
                          <a:cs typeface="+mn-cs"/>
                        </a:rPr>
                        <a:t>、</a:t>
                      </a:r>
                      <a:r>
                        <a:rPr lang="zh-TW" altLang="zh-TW" sz="1200" kern="1200" dirty="0" smtClean="0">
                          <a:solidFill>
                            <a:srgbClr val="FF0000"/>
                          </a:solidFill>
                          <a:effectLst/>
                          <a:latin typeface="+mn-lt"/>
                          <a:ea typeface="+mn-ea"/>
                          <a:cs typeface="+mn-cs"/>
                        </a:rPr>
                        <a:t>交通及建設部組織法草案</a:t>
                      </a:r>
                    </a:p>
                    <a:p>
                      <a:r>
                        <a:rPr lang="zh-TW" altLang="zh-TW" sz="1200" kern="1200" dirty="0" smtClean="0">
                          <a:solidFill>
                            <a:srgbClr val="FF0000"/>
                          </a:solidFill>
                          <a:effectLst/>
                          <a:latin typeface="+mn-lt"/>
                          <a:ea typeface="+mn-ea"/>
                          <a:cs typeface="+mn-cs"/>
                        </a:rPr>
                        <a:t>三</a:t>
                      </a:r>
                      <a:r>
                        <a:rPr lang="zh-TW" altLang="en-US" sz="1200" kern="1200" dirty="0" smtClean="0">
                          <a:solidFill>
                            <a:srgbClr val="FF0000"/>
                          </a:solidFill>
                          <a:effectLst/>
                          <a:latin typeface="+mn-lt"/>
                          <a:ea typeface="+mn-ea"/>
                          <a:cs typeface="+mn-cs"/>
                        </a:rPr>
                        <a:t>、</a:t>
                      </a:r>
                      <a:r>
                        <a:rPr lang="zh-TW" altLang="zh-TW" sz="1200" kern="1200" dirty="0" smtClean="0">
                          <a:solidFill>
                            <a:srgbClr val="FF0000"/>
                          </a:solidFill>
                          <a:effectLst/>
                          <a:latin typeface="+mn-lt"/>
                          <a:ea typeface="+mn-ea"/>
                          <a:cs typeface="+mn-cs"/>
                        </a:rPr>
                        <a:t>廢止民國二十六年京贛鐵路建設公債條例</a:t>
                      </a:r>
                    </a:p>
                    <a:p>
                      <a:r>
                        <a:rPr lang="zh-TW" altLang="zh-TW" sz="1200" kern="1200" dirty="0" smtClean="0">
                          <a:solidFill>
                            <a:schemeClr val="dk1"/>
                          </a:solidFill>
                          <a:effectLst/>
                          <a:latin typeface="+mn-lt"/>
                          <a:ea typeface="+mn-ea"/>
                          <a:cs typeface="+mn-cs"/>
                        </a:rPr>
                        <a:t>四</a:t>
                      </a:r>
                      <a:r>
                        <a:rPr lang="zh-TW" altLang="en-US" sz="1200" kern="1200" dirty="0" smtClean="0">
                          <a:solidFill>
                            <a:schemeClr val="dk1"/>
                          </a:solidFill>
                          <a:effectLst/>
                          <a:latin typeface="+mn-lt"/>
                          <a:ea typeface="+mn-ea"/>
                          <a:cs typeface="+mn-cs"/>
                        </a:rPr>
                        <a:t>、</a:t>
                      </a:r>
                      <a:r>
                        <a:rPr lang="zh-TW" altLang="zh-TW" sz="1200" kern="1200" dirty="0" smtClean="0">
                          <a:solidFill>
                            <a:schemeClr val="dk1"/>
                          </a:solidFill>
                          <a:effectLst/>
                          <a:latin typeface="+mn-lt"/>
                          <a:ea typeface="+mn-ea"/>
                          <a:cs typeface="+mn-cs"/>
                        </a:rPr>
                        <a:t>廢止民國二十三年六釐英金庚款公債條例</a:t>
                      </a:r>
                    </a:p>
                    <a:p>
                      <a:r>
                        <a:rPr lang="zh-TW" altLang="zh-TW" sz="1200" kern="1200" dirty="0" smtClean="0">
                          <a:solidFill>
                            <a:srgbClr val="FF0000"/>
                          </a:solidFill>
                          <a:effectLst/>
                          <a:latin typeface="+mn-lt"/>
                          <a:ea typeface="+mn-ea"/>
                          <a:cs typeface="+mn-cs"/>
                        </a:rPr>
                        <a:t>五</a:t>
                      </a:r>
                      <a:r>
                        <a:rPr lang="zh-TW" altLang="en-US" sz="1200" kern="1200" dirty="0" smtClean="0">
                          <a:solidFill>
                            <a:srgbClr val="FF0000"/>
                          </a:solidFill>
                          <a:effectLst/>
                          <a:latin typeface="+mn-lt"/>
                          <a:ea typeface="+mn-ea"/>
                          <a:cs typeface="+mn-cs"/>
                        </a:rPr>
                        <a:t>、</a:t>
                      </a:r>
                      <a:r>
                        <a:rPr lang="zh-TW" altLang="zh-TW" sz="1200" kern="1200" dirty="0" smtClean="0">
                          <a:solidFill>
                            <a:srgbClr val="FF0000"/>
                          </a:solidFill>
                          <a:effectLst/>
                          <a:latin typeface="+mn-lt"/>
                          <a:ea typeface="+mn-ea"/>
                          <a:cs typeface="+mn-cs"/>
                        </a:rPr>
                        <a:t>廢止第三期鐵路建設公債條例</a:t>
                      </a:r>
                    </a:p>
                    <a:p>
                      <a:r>
                        <a:rPr lang="zh-TW" altLang="zh-TW" sz="1200" kern="1200" dirty="0" smtClean="0">
                          <a:solidFill>
                            <a:srgbClr val="FF0000"/>
                          </a:solidFill>
                          <a:effectLst/>
                          <a:latin typeface="+mn-lt"/>
                          <a:ea typeface="+mn-ea"/>
                          <a:cs typeface="+mn-cs"/>
                        </a:rPr>
                        <a:t>六</a:t>
                      </a:r>
                      <a:r>
                        <a:rPr lang="zh-TW" altLang="en-US" sz="1200" kern="1200" dirty="0" smtClean="0">
                          <a:solidFill>
                            <a:srgbClr val="FF0000"/>
                          </a:solidFill>
                          <a:effectLst/>
                          <a:latin typeface="+mn-lt"/>
                          <a:ea typeface="+mn-ea"/>
                          <a:cs typeface="+mn-cs"/>
                        </a:rPr>
                        <a:t>、</a:t>
                      </a:r>
                      <a:r>
                        <a:rPr lang="zh-TW" altLang="zh-TW" sz="1200" kern="1200" dirty="0" smtClean="0">
                          <a:solidFill>
                            <a:srgbClr val="FF0000"/>
                          </a:solidFill>
                          <a:effectLst/>
                          <a:latin typeface="+mn-lt"/>
                          <a:ea typeface="+mn-ea"/>
                          <a:cs typeface="+mn-cs"/>
                        </a:rPr>
                        <a:t>廢止第二期鐵路建設公債條例</a:t>
                      </a:r>
                    </a:p>
                    <a:p>
                      <a:r>
                        <a:rPr lang="zh-TW" altLang="zh-TW" sz="1200" kern="1200" dirty="0" smtClean="0">
                          <a:solidFill>
                            <a:srgbClr val="FF0000"/>
                          </a:solidFill>
                          <a:effectLst/>
                          <a:latin typeface="+mn-lt"/>
                          <a:ea typeface="+mn-ea"/>
                          <a:cs typeface="+mn-cs"/>
                        </a:rPr>
                        <a:t>七</a:t>
                      </a:r>
                      <a:r>
                        <a:rPr lang="zh-TW" altLang="en-US" sz="1200" kern="1200" dirty="0" smtClean="0">
                          <a:solidFill>
                            <a:srgbClr val="FF0000"/>
                          </a:solidFill>
                          <a:effectLst/>
                          <a:latin typeface="+mn-lt"/>
                          <a:ea typeface="+mn-ea"/>
                          <a:cs typeface="+mn-cs"/>
                        </a:rPr>
                        <a:t>、</a:t>
                      </a:r>
                      <a:r>
                        <a:rPr lang="zh-TW" altLang="zh-TW" sz="1200" kern="1200" dirty="0" smtClean="0">
                          <a:solidFill>
                            <a:srgbClr val="FF0000"/>
                          </a:solidFill>
                          <a:effectLst/>
                          <a:latin typeface="+mn-lt"/>
                          <a:ea typeface="+mn-ea"/>
                          <a:cs typeface="+mn-cs"/>
                        </a:rPr>
                        <a:t>廢止民國二十三年第一期鐵路建設公債條例</a:t>
                      </a:r>
                    </a:p>
                    <a:p>
                      <a:r>
                        <a:rPr lang="zh-TW" altLang="zh-TW" sz="1200" kern="1200" dirty="0" smtClean="0">
                          <a:solidFill>
                            <a:schemeClr val="dk1"/>
                          </a:solidFill>
                          <a:effectLst/>
                          <a:latin typeface="+mn-lt"/>
                          <a:ea typeface="+mn-ea"/>
                          <a:cs typeface="+mn-cs"/>
                        </a:rPr>
                        <a:t>八</a:t>
                      </a:r>
                      <a:r>
                        <a:rPr lang="zh-TW" altLang="en-US" sz="1200" kern="1200" dirty="0" smtClean="0">
                          <a:solidFill>
                            <a:schemeClr val="dk1"/>
                          </a:solidFill>
                          <a:effectLst/>
                          <a:latin typeface="+mn-lt"/>
                          <a:ea typeface="+mn-ea"/>
                          <a:cs typeface="+mn-cs"/>
                        </a:rPr>
                        <a:t>、</a:t>
                      </a:r>
                      <a:r>
                        <a:rPr lang="zh-TW" altLang="zh-TW" sz="1200" kern="1200" dirty="0" smtClean="0">
                          <a:solidFill>
                            <a:schemeClr val="dk1"/>
                          </a:solidFill>
                          <a:effectLst/>
                          <a:latin typeface="+mn-lt"/>
                          <a:ea typeface="+mn-ea"/>
                          <a:cs typeface="+mn-cs"/>
                        </a:rPr>
                        <a:t>環境資源部組織法草案</a:t>
                      </a:r>
                    </a:p>
                    <a:p>
                      <a:r>
                        <a:rPr lang="zh-TW" altLang="zh-TW" sz="1200" kern="1200" dirty="0" smtClean="0">
                          <a:solidFill>
                            <a:schemeClr val="dk1"/>
                          </a:solidFill>
                          <a:effectLst/>
                          <a:latin typeface="+mn-lt"/>
                          <a:ea typeface="+mn-ea"/>
                          <a:cs typeface="+mn-cs"/>
                        </a:rPr>
                        <a:t>九</a:t>
                      </a:r>
                      <a:r>
                        <a:rPr lang="zh-TW" altLang="en-US" sz="1200" kern="1200" dirty="0" smtClean="0">
                          <a:solidFill>
                            <a:schemeClr val="dk1"/>
                          </a:solidFill>
                          <a:effectLst/>
                          <a:latin typeface="+mn-lt"/>
                          <a:ea typeface="+mn-ea"/>
                          <a:cs typeface="+mn-cs"/>
                        </a:rPr>
                        <a:t>、</a:t>
                      </a:r>
                      <a:r>
                        <a:rPr lang="zh-TW" altLang="zh-TW" sz="1200" kern="1200" dirty="0" smtClean="0">
                          <a:solidFill>
                            <a:schemeClr val="dk1"/>
                          </a:solidFill>
                          <a:effectLst/>
                          <a:latin typeface="+mn-lt"/>
                          <a:ea typeface="+mn-ea"/>
                          <a:cs typeface="+mn-cs"/>
                        </a:rPr>
                        <a:t>科技部氣象局組織法草案</a:t>
                      </a:r>
                    </a:p>
                    <a:p>
                      <a:r>
                        <a:rPr lang="zh-TW" altLang="zh-TW" sz="1200" kern="1200" dirty="0" smtClean="0">
                          <a:solidFill>
                            <a:schemeClr val="dk1"/>
                          </a:solidFill>
                          <a:effectLst/>
                          <a:latin typeface="+mn-lt"/>
                          <a:ea typeface="+mn-ea"/>
                          <a:cs typeface="+mn-cs"/>
                        </a:rPr>
                        <a:t>十</a:t>
                      </a:r>
                      <a:r>
                        <a:rPr lang="zh-TW" altLang="en-US" sz="1200" kern="1200" dirty="0" smtClean="0">
                          <a:solidFill>
                            <a:schemeClr val="dk1"/>
                          </a:solidFill>
                          <a:effectLst/>
                          <a:latin typeface="+mn-lt"/>
                          <a:ea typeface="+mn-ea"/>
                          <a:cs typeface="+mn-cs"/>
                        </a:rPr>
                        <a:t>、</a:t>
                      </a:r>
                      <a:r>
                        <a:rPr lang="zh-TW" altLang="zh-TW" sz="1200" kern="1200" dirty="0" smtClean="0">
                          <a:solidFill>
                            <a:schemeClr val="dk1"/>
                          </a:solidFill>
                          <a:effectLst/>
                          <a:latin typeface="+mn-lt"/>
                          <a:ea typeface="+mn-ea"/>
                          <a:cs typeface="+mn-cs"/>
                        </a:rPr>
                        <a:t>科技部組織法草案</a:t>
                      </a:r>
                    </a:p>
                    <a:p>
                      <a:r>
                        <a:rPr lang="zh-TW" altLang="zh-TW" sz="1200" kern="1200" dirty="0" smtClean="0">
                          <a:solidFill>
                            <a:schemeClr val="dk1"/>
                          </a:solidFill>
                          <a:effectLst/>
                          <a:latin typeface="+mn-lt"/>
                          <a:ea typeface="+mn-ea"/>
                          <a:cs typeface="+mn-cs"/>
                        </a:rPr>
                        <a:t>十一</a:t>
                      </a:r>
                      <a:r>
                        <a:rPr lang="zh-TW" altLang="en-US" sz="1200" kern="1200" dirty="0" smtClean="0">
                          <a:solidFill>
                            <a:schemeClr val="dk1"/>
                          </a:solidFill>
                          <a:effectLst/>
                          <a:latin typeface="+mn-lt"/>
                          <a:ea typeface="+mn-ea"/>
                          <a:cs typeface="+mn-cs"/>
                        </a:rPr>
                        <a:t>、</a:t>
                      </a:r>
                      <a:r>
                        <a:rPr lang="zh-TW" altLang="zh-TW" sz="1200" kern="1200" dirty="0" smtClean="0">
                          <a:solidFill>
                            <a:schemeClr val="dk1"/>
                          </a:solidFill>
                          <a:effectLst/>
                          <a:latin typeface="+mn-lt"/>
                          <a:ea typeface="+mn-ea"/>
                          <a:cs typeface="+mn-cs"/>
                        </a:rPr>
                        <a:t>農會法第十五條、第十九條及第三十三條條文修正草案</a:t>
                      </a:r>
                    </a:p>
                    <a:p>
                      <a:r>
                        <a:rPr lang="zh-TW" altLang="zh-TW" sz="1200" kern="1200" dirty="0" smtClean="0">
                          <a:solidFill>
                            <a:srgbClr val="FF0000"/>
                          </a:solidFill>
                          <a:effectLst/>
                          <a:latin typeface="+mn-lt"/>
                          <a:ea typeface="+mn-ea"/>
                          <a:cs typeface="+mn-cs"/>
                        </a:rPr>
                        <a:t>十二</a:t>
                      </a:r>
                      <a:r>
                        <a:rPr lang="zh-TW" altLang="en-US" sz="1200" kern="1200" dirty="0" smtClean="0">
                          <a:solidFill>
                            <a:srgbClr val="FF0000"/>
                          </a:solidFill>
                          <a:effectLst/>
                          <a:latin typeface="+mn-lt"/>
                          <a:ea typeface="+mn-ea"/>
                          <a:cs typeface="+mn-cs"/>
                        </a:rPr>
                        <a:t>、</a:t>
                      </a:r>
                      <a:r>
                        <a:rPr lang="zh-TW" altLang="zh-TW" sz="1200" kern="1200" dirty="0" smtClean="0">
                          <a:solidFill>
                            <a:srgbClr val="FF0000"/>
                          </a:solidFill>
                          <a:effectLst/>
                          <a:latin typeface="+mn-lt"/>
                          <a:ea typeface="+mn-ea"/>
                          <a:cs typeface="+mn-cs"/>
                        </a:rPr>
                        <a:t>濫發商業電子郵件管理條例草案</a:t>
                      </a:r>
                    </a:p>
                    <a:p>
                      <a:r>
                        <a:rPr lang="zh-TW" altLang="zh-TW" sz="1200" kern="1200" dirty="0" smtClean="0">
                          <a:solidFill>
                            <a:schemeClr val="dk1"/>
                          </a:solidFill>
                          <a:effectLst/>
                          <a:latin typeface="+mn-lt"/>
                          <a:ea typeface="+mn-ea"/>
                          <a:cs typeface="+mn-cs"/>
                        </a:rPr>
                        <a:t>十三</a:t>
                      </a:r>
                      <a:r>
                        <a:rPr lang="zh-TW" altLang="en-US" sz="1200" kern="1200" dirty="0" smtClean="0">
                          <a:solidFill>
                            <a:schemeClr val="dk1"/>
                          </a:solidFill>
                          <a:effectLst/>
                          <a:latin typeface="+mn-lt"/>
                          <a:ea typeface="+mn-ea"/>
                          <a:cs typeface="+mn-cs"/>
                        </a:rPr>
                        <a:t>、</a:t>
                      </a:r>
                      <a:r>
                        <a:rPr lang="zh-TW" altLang="zh-TW" sz="1200" kern="1200" dirty="0" smtClean="0">
                          <a:solidFill>
                            <a:schemeClr val="dk1"/>
                          </a:solidFill>
                          <a:effectLst/>
                          <a:latin typeface="+mn-lt"/>
                          <a:ea typeface="+mn-ea"/>
                          <a:cs typeface="+mn-cs"/>
                        </a:rPr>
                        <a:t>兒童及少年扶養津貼條例草案</a:t>
                      </a:r>
                    </a:p>
                    <a:p>
                      <a:r>
                        <a:rPr lang="zh-TW" altLang="zh-TW" sz="1200" kern="1200" dirty="0" smtClean="0">
                          <a:solidFill>
                            <a:srgbClr val="FF0000"/>
                          </a:solidFill>
                          <a:effectLst/>
                          <a:latin typeface="+mn-lt"/>
                          <a:ea typeface="+mn-ea"/>
                          <a:cs typeface="+mn-cs"/>
                        </a:rPr>
                        <a:t>十四</a:t>
                      </a:r>
                      <a:r>
                        <a:rPr lang="zh-TW" altLang="en-US" sz="1200" kern="1200" dirty="0" smtClean="0">
                          <a:solidFill>
                            <a:srgbClr val="FF0000"/>
                          </a:solidFill>
                          <a:effectLst/>
                          <a:latin typeface="+mn-lt"/>
                          <a:ea typeface="+mn-ea"/>
                          <a:cs typeface="+mn-cs"/>
                        </a:rPr>
                        <a:t>、</a:t>
                      </a:r>
                      <a:r>
                        <a:rPr lang="zh-TW" altLang="zh-TW" sz="1200" kern="1200" dirty="0" smtClean="0">
                          <a:solidFill>
                            <a:srgbClr val="FF0000"/>
                          </a:solidFill>
                          <a:effectLst/>
                          <a:latin typeface="+mn-lt"/>
                          <a:ea typeface="+mn-ea"/>
                          <a:cs typeface="+mn-cs"/>
                        </a:rPr>
                        <a:t>交通及建設部氣象署組織法</a:t>
                      </a:r>
                      <a:endParaRPr lang="zh-TW" altLang="en-US" sz="1200" dirty="0">
                        <a:solidFill>
                          <a:srgbClr val="FF0000"/>
                        </a:solidFill>
                      </a:endParaRPr>
                    </a:p>
                  </a:txBody>
                  <a:tcPr anchor="ctr"/>
                </a:tc>
                <a:tc>
                  <a:txBody>
                    <a:bodyPr/>
                    <a:lstStyle/>
                    <a:p>
                      <a:pPr algn="ctr"/>
                      <a:r>
                        <a:rPr lang="en-US" altLang="zh-TW" dirty="0" smtClean="0"/>
                        <a:t>7</a:t>
                      </a:r>
                      <a:endParaRPr lang="zh-TW" altLang="en-US" dirty="0"/>
                    </a:p>
                  </a:txBody>
                  <a:tcPr anchor="ctr"/>
                </a:tc>
                <a:tc>
                  <a:txBody>
                    <a:bodyPr/>
                    <a:lstStyle/>
                    <a:p>
                      <a:pPr algn="ctr"/>
                      <a:r>
                        <a:rPr lang="zh-TW" altLang="en-US" dirty="0" smtClean="0"/>
                        <a:t>１９１</a:t>
                      </a:r>
                      <a:endParaRPr lang="zh-TW" altLang="en-US" dirty="0"/>
                    </a:p>
                  </a:txBody>
                  <a:tcPr anchor="ctr"/>
                </a:tc>
              </a:tr>
              <a:tr h="290362">
                <a:tc>
                  <a:txBody>
                    <a:bodyPr/>
                    <a:lstStyle/>
                    <a:p>
                      <a:pPr algn="ctr"/>
                      <a:r>
                        <a:rPr lang="zh-TW" altLang="en-US" dirty="0" smtClean="0"/>
                        <a:t>管碧玲</a:t>
                      </a:r>
                      <a:r>
                        <a:rPr lang="en-US" altLang="zh-TW" dirty="0" smtClean="0"/>
                        <a:t>(</a:t>
                      </a:r>
                      <a:r>
                        <a:rPr lang="zh-TW" altLang="en-US" dirty="0" smtClean="0"/>
                        <a:t>高雄</a:t>
                      </a:r>
                      <a:r>
                        <a:rPr lang="en-US" altLang="zh-TW" dirty="0" smtClean="0"/>
                        <a:t>-</a:t>
                      </a:r>
                      <a:r>
                        <a:rPr lang="zh-TW" altLang="en-US" dirty="0" smtClean="0"/>
                        <a:t>民</a:t>
                      </a:r>
                      <a:r>
                        <a:rPr lang="en-US" altLang="zh-TW" dirty="0" smtClean="0"/>
                        <a:t>)</a:t>
                      </a:r>
                      <a:endParaRPr lang="zh-TW" altLang="en-US" dirty="0"/>
                    </a:p>
                  </a:txBody>
                  <a:tcPr anchor="ctr"/>
                </a:tc>
                <a:tc>
                  <a:txBody>
                    <a:bodyPr/>
                    <a:lstStyle/>
                    <a:p>
                      <a:pPr algn="ctr"/>
                      <a:r>
                        <a:rPr lang="zh-TW" altLang="en-US" dirty="0" smtClean="0"/>
                        <a:t>４</a:t>
                      </a:r>
                      <a:endParaRPr lang="zh-TW" altLang="en-US" dirty="0"/>
                    </a:p>
                  </a:txBody>
                  <a:tcPr anchor="ctr"/>
                </a:tc>
                <a:tc>
                  <a:txBody>
                    <a:bodyPr/>
                    <a:lstStyle/>
                    <a:p>
                      <a:pPr algn="ctr"/>
                      <a:r>
                        <a:rPr lang="zh-TW" altLang="en-US" dirty="0" smtClean="0"/>
                        <a:t>２５％</a:t>
                      </a:r>
                      <a:endParaRPr lang="zh-TW" altLang="en-US" dirty="0"/>
                    </a:p>
                  </a:txBody>
                  <a:tcPr anchor="ctr"/>
                </a:tc>
                <a:tc>
                  <a:txBody>
                    <a:bodyPr/>
                    <a:lstStyle/>
                    <a:p>
                      <a:r>
                        <a:rPr lang="zh-TW" altLang="zh-TW" sz="1200" kern="1200" dirty="0" smtClean="0">
                          <a:solidFill>
                            <a:srgbClr val="FF0000"/>
                          </a:solidFill>
                          <a:effectLst/>
                          <a:latin typeface="+mn-lt"/>
                          <a:ea typeface="+mn-ea"/>
                          <a:cs typeface="+mn-cs"/>
                        </a:rPr>
                        <a:t>一</a:t>
                      </a:r>
                      <a:r>
                        <a:rPr lang="zh-TW" altLang="en-US" sz="1200" kern="1200" dirty="0" smtClean="0">
                          <a:solidFill>
                            <a:srgbClr val="FF0000"/>
                          </a:solidFill>
                          <a:effectLst/>
                          <a:latin typeface="+mn-lt"/>
                          <a:ea typeface="+mn-ea"/>
                          <a:cs typeface="+mn-cs"/>
                        </a:rPr>
                        <a:t>、</a:t>
                      </a:r>
                      <a:r>
                        <a:rPr lang="zh-TW" altLang="zh-TW" sz="1200" kern="1200" dirty="0" smtClean="0">
                          <a:solidFill>
                            <a:srgbClr val="FF0000"/>
                          </a:solidFill>
                          <a:effectLst/>
                          <a:latin typeface="+mn-lt"/>
                          <a:ea typeface="+mn-ea"/>
                          <a:cs typeface="+mn-cs"/>
                        </a:rPr>
                        <a:t>遷建南部國際機場特別條例草案</a:t>
                      </a:r>
                    </a:p>
                    <a:p>
                      <a:r>
                        <a:rPr lang="zh-TW" altLang="zh-TW" sz="1200" kern="1200" dirty="0" smtClean="0">
                          <a:solidFill>
                            <a:schemeClr val="dk1"/>
                          </a:solidFill>
                          <a:effectLst/>
                          <a:latin typeface="+mn-lt"/>
                          <a:ea typeface="+mn-ea"/>
                          <a:cs typeface="+mn-cs"/>
                        </a:rPr>
                        <a:t>二</a:t>
                      </a:r>
                      <a:r>
                        <a:rPr lang="zh-TW" altLang="en-US" sz="1200" kern="1200" dirty="0" smtClean="0">
                          <a:solidFill>
                            <a:schemeClr val="dk1"/>
                          </a:solidFill>
                          <a:effectLst/>
                          <a:latin typeface="+mn-lt"/>
                          <a:ea typeface="+mn-ea"/>
                          <a:cs typeface="+mn-cs"/>
                        </a:rPr>
                        <a:t>、</a:t>
                      </a:r>
                      <a:r>
                        <a:rPr lang="zh-TW" altLang="zh-TW" sz="1200" kern="1200" dirty="0" smtClean="0">
                          <a:solidFill>
                            <a:schemeClr val="dk1"/>
                          </a:solidFill>
                          <a:effectLst/>
                          <a:latin typeface="+mn-lt"/>
                          <a:ea typeface="+mn-ea"/>
                          <a:cs typeface="+mn-cs"/>
                        </a:rPr>
                        <a:t>國家語言發展法草案</a:t>
                      </a:r>
                    </a:p>
                    <a:p>
                      <a:r>
                        <a:rPr lang="zh-TW" altLang="zh-TW" sz="1200" kern="1200" dirty="0" smtClean="0">
                          <a:solidFill>
                            <a:schemeClr val="dk1"/>
                          </a:solidFill>
                          <a:effectLst/>
                          <a:latin typeface="+mn-lt"/>
                          <a:ea typeface="+mn-ea"/>
                          <a:cs typeface="+mn-cs"/>
                        </a:rPr>
                        <a:t>三</a:t>
                      </a:r>
                      <a:r>
                        <a:rPr lang="zh-TW" altLang="en-US" sz="1200" kern="1200" dirty="0" smtClean="0">
                          <a:solidFill>
                            <a:schemeClr val="dk1"/>
                          </a:solidFill>
                          <a:effectLst/>
                          <a:latin typeface="+mn-lt"/>
                          <a:ea typeface="+mn-ea"/>
                          <a:cs typeface="+mn-cs"/>
                        </a:rPr>
                        <a:t>、</a:t>
                      </a:r>
                      <a:r>
                        <a:rPr lang="zh-TW" altLang="zh-TW" sz="1200" kern="1200" dirty="0" smtClean="0">
                          <a:solidFill>
                            <a:schemeClr val="dk1"/>
                          </a:solidFill>
                          <a:effectLst/>
                          <a:latin typeface="+mn-lt"/>
                          <a:ea typeface="+mn-ea"/>
                          <a:cs typeface="+mn-cs"/>
                        </a:rPr>
                        <a:t>國家表演藝術中心設置條例草案</a:t>
                      </a:r>
                    </a:p>
                    <a:p>
                      <a:r>
                        <a:rPr lang="zh-TW" altLang="zh-TW" sz="1200" kern="1200" dirty="0" smtClean="0">
                          <a:solidFill>
                            <a:schemeClr val="dk1"/>
                          </a:solidFill>
                          <a:effectLst/>
                          <a:latin typeface="+mn-lt"/>
                          <a:ea typeface="+mn-ea"/>
                          <a:cs typeface="+mn-cs"/>
                        </a:rPr>
                        <a:t>四</a:t>
                      </a:r>
                      <a:r>
                        <a:rPr lang="zh-TW" altLang="en-US" sz="1200" kern="1200" dirty="0" smtClean="0">
                          <a:solidFill>
                            <a:schemeClr val="dk1"/>
                          </a:solidFill>
                          <a:effectLst/>
                          <a:latin typeface="+mn-lt"/>
                          <a:ea typeface="+mn-ea"/>
                          <a:cs typeface="+mn-cs"/>
                        </a:rPr>
                        <a:t>、</a:t>
                      </a:r>
                      <a:r>
                        <a:rPr lang="zh-TW" altLang="zh-TW" sz="1200" kern="1200" dirty="0" smtClean="0">
                          <a:solidFill>
                            <a:schemeClr val="dk1"/>
                          </a:solidFill>
                          <a:effectLst/>
                          <a:latin typeface="+mn-lt"/>
                          <a:ea typeface="+mn-ea"/>
                          <a:cs typeface="+mn-cs"/>
                        </a:rPr>
                        <a:t>環境資源部國家公園署組織法草案</a:t>
                      </a:r>
                      <a:endParaRPr lang="zh-TW" altLang="en-US" sz="1200" dirty="0"/>
                    </a:p>
                  </a:txBody>
                  <a:tcPr anchor="ctr"/>
                </a:tc>
                <a:tc>
                  <a:txBody>
                    <a:bodyPr/>
                    <a:lstStyle/>
                    <a:p>
                      <a:pPr algn="ctr"/>
                      <a:r>
                        <a:rPr lang="en-US" altLang="zh-TW" dirty="0" smtClean="0"/>
                        <a:t>1</a:t>
                      </a:r>
                      <a:endParaRPr lang="zh-TW" altLang="en-US" dirty="0"/>
                    </a:p>
                  </a:txBody>
                  <a:tcPr anchor="ctr"/>
                </a:tc>
                <a:tc>
                  <a:txBody>
                    <a:bodyPr/>
                    <a:lstStyle/>
                    <a:p>
                      <a:pPr algn="ctr"/>
                      <a:r>
                        <a:rPr lang="zh-TW" altLang="en-US" dirty="0" smtClean="0"/>
                        <a:t>１８７</a:t>
                      </a:r>
                      <a:endParaRPr lang="zh-TW" altLang="en-US" dirty="0"/>
                    </a:p>
                  </a:txBody>
                  <a:tcPr anchor="ctr"/>
                </a:tc>
              </a:tr>
              <a:tr h="290362">
                <a:tc>
                  <a:txBody>
                    <a:bodyPr/>
                    <a:lstStyle/>
                    <a:p>
                      <a:pPr algn="ctr"/>
                      <a:r>
                        <a:rPr lang="zh-TW" altLang="en-US" dirty="0" smtClean="0"/>
                        <a:t>李昆澤</a:t>
                      </a:r>
                      <a:r>
                        <a:rPr lang="en-US" altLang="zh-TW" dirty="0" smtClean="0"/>
                        <a:t>(</a:t>
                      </a:r>
                      <a:r>
                        <a:rPr lang="zh-TW" altLang="en-US" dirty="0" smtClean="0"/>
                        <a:t>高雄</a:t>
                      </a:r>
                      <a:r>
                        <a:rPr lang="en-US" altLang="zh-TW" dirty="0" smtClean="0"/>
                        <a:t>-</a:t>
                      </a:r>
                      <a:r>
                        <a:rPr lang="zh-TW" altLang="en-US" dirty="0" smtClean="0"/>
                        <a:t>民</a:t>
                      </a:r>
                      <a:r>
                        <a:rPr lang="en-US" altLang="zh-TW" dirty="0" smtClean="0"/>
                        <a:t>)</a:t>
                      </a:r>
                      <a:endParaRPr lang="zh-TW" altLang="en-US" dirty="0"/>
                    </a:p>
                  </a:txBody>
                  <a:tcPr anchor="ctr"/>
                </a:tc>
                <a:tc>
                  <a:txBody>
                    <a:bodyPr/>
                    <a:lstStyle/>
                    <a:p>
                      <a:pPr algn="ctr"/>
                      <a:r>
                        <a:rPr lang="zh-TW" altLang="en-US" dirty="0" smtClean="0"/>
                        <a:t>３</a:t>
                      </a:r>
                      <a:endParaRPr lang="zh-TW" altLang="en-US" dirty="0"/>
                    </a:p>
                  </a:txBody>
                  <a:tcPr anchor="ctr"/>
                </a:tc>
                <a:tc>
                  <a:txBody>
                    <a:bodyPr/>
                    <a:lstStyle/>
                    <a:p>
                      <a:pPr algn="ctr"/>
                      <a:r>
                        <a:rPr lang="zh-TW" altLang="en-US" dirty="0" smtClean="0"/>
                        <a:t>０％</a:t>
                      </a:r>
                      <a:endParaRPr lang="zh-TW" altLang="en-US" dirty="0"/>
                    </a:p>
                  </a:txBody>
                  <a:tcPr anchor="ctr"/>
                </a:tc>
                <a:tc>
                  <a:txBody>
                    <a:bodyPr/>
                    <a:lstStyle/>
                    <a:p>
                      <a:r>
                        <a:rPr lang="zh-TW" altLang="zh-TW" sz="1200" kern="1200" dirty="0" smtClean="0">
                          <a:solidFill>
                            <a:schemeClr val="dk1"/>
                          </a:solidFill>
                          <a:effectLst/>
                          <a:latin typeface="+mn-lt"/>
                          <a:ea typeface="+mn-ea"/>
                          <a:cs typeface="+mn-cs"/>
                        </a:rPr>
                        <a:t>一</a:t>
                      </a:r>
                      <a:r>
                        <a:rPr lang="zh-TW" altLang="en-US" sz="1200" kern="1200" dirty="0" smtClean="0">
                          <a:solidFill>
                            <a:schemeClr val="dk1"/>
                          </a:solidFill>
                          <a:effectLst/>
                          <a:latin typeface="+mn-lt"/>
                          <a:ea typeface="+mn-ea"/>
                          <a:cs typeface="+mn-cs"/>
                        </a:rPr>
                        <a:t>、</a:t>
                      </a:r>
                      <a:r>
                        <a:rPr lang="zh-TW" altLang="zh-TW" sz="1200" kern="1200" dirty="0" smtClean="0">
                          <a:solidFill>
                            <a:schemeClr val="dk1"/>
                          </a:solidFill>
                          <a:effectLst/>
                          <a:latin typeface="+mn-lt"/>
                          <a:ea typeface="+mn-ea"/>
                          <a:cs typeface="+mn-cs"/>
                        </a:rPr>
                        <a:t>社會工作人員執業安全維護法草案</a:t>
                      </a:r>
                    </a:p>
                    <a:p>
                      <a:r>
                        <a:rPr lang="zh-TW" altLang="zh-TW" sz="1200" kern="1200" dirty="0" smtClean="0">
                          <a:solidFill>
                            <a:schemeClr val="dk1"/>
                          </a:solidFill>
                          <a:effectLst/>
                          <a:latin typeface="+mn-lt"/>
                          <a:ea typeface="+mn-ea"/>
                          <a:cs typeface="+mn-cs"/>
                        </a:rPr>
                        <a:t>二</a:t>
                      </a:r>
                      <a:r>
                        <a:rPr lang="zh-TW" altLang="en-US" sz="1200" kern="1200" dirty="0" smtClean="0">
                          <a:solidFill>
                            <a:schemeClr val="dk1"/>
                          </a:solidFill>
                          <a:effectLst/>
                          <a:latin typeface="+mn-lt"/>
                          <a:ea typeface="+mn-ea"/>
                          <a:cs typeface="+mn-cs"/>
                        </a:rPr>
                        <a:t>、</a:t>
                      </a:r>
                      <a:r>
                        <a:rPr lang="zh-TW" altLang="zh-TW" sz="1200" kern="1200" dirty="0" smtClean="0">
                          <a:solidFill>
                            <a:schemeClr val="dk1"/>
                          </a:solidFill>
                          <a:effectLst/>
                          <a:latin typeface="+mn-lt"/>
                          <a:ea typeface="+mn-ea"/>
                          <a:cs typeface="+mn-cs"/>
                        </a:rPr>
                        <a:t>國定假日與節日法草案</a:t>
                      </a:r>
                    </a:p>
                    <a:p>
                      <a:r>
                        <a:rPr lang="zh-TW" altLang="zh-TW" sz="1200" kern="1200" dirty="0" smtClean="0">
                          <a:solidFill>
                            <a:schemeClr val="dk1"/>
                          </a:solidFill>
                          <a:effectLst/>
                          <a:latin typeface="+mn-lt"/>
                          <a:ea typeface="+mn-ea"/>
                          <a:cs typeface="+mn-cs"/>
                        </a:rPr>
                        <a:t>三</a:t>
                      </a:r>
                      <a:r>
                        <a:rPr lang="zh-TW" altLang="en-US" sz="1200" kern="1200" dirty="0" smtClean="0">
                          <a:solidFill>
                            <a:schemeClr val="dk1"/>
                          </a:solidFill>
                          <a:effectLst/>
                          <a:latin typeface="+mn-lt"/>
                          <a:ea typeface="+mn-ea"/>
                          <a:cs typeface="+mn-cs"/>
                        </a:rPr>
                        <a:t>、</a:t>
                      </a:r>
                      <a:r>
                        <a:rPr lang="zh-TW" altLang="zh-TW" sz="1200" kern="1200" dirty="0" smtClean="0">
                          <a:solidFill>
                            <a:schemeClr val="dk1"/>
                          </a:solidFill>
                          <a:effectLst/>
                          <a:latin typeface="+mn-lt"/>
                          <a:ea typeface="+mn-ea"/>
                          <a:cs typeface="+mn-cs"/>
                        </a:rPr>
                        <a:t>國民營養法草案</a:t>
                      </a:r>
                    </a:p>
                  </a:txBody>
                  <a:tcPr anchor="ctr"/>
                </a:tc>
                <a:tc>
                  <a:txBody>
                    <a:bodyPr/>
                    <a:lstStyle/>
                    <a:p>
                      <a:pPr algn="ctr"/>
                      <a:r>
                        <a:rPr lang="en-US" altLang="zh-TW" dirty="0" smtClean="0"/>
                        <a:t>0</a:t>
                      </a:r>
                      <a:endParaRPr lang="zh-TW" altLang="en-US" dirty="0"/>
                    </a:p>
                  </a:txBody>
                  <a:tcPr anchor="ctr"/>
                </a:tc>
                <a:tc>
                  <a:txBody>
                    <a:bodyPr/>
                    <a:lstStyle/>
                    <a:p>
                      <a:pPr algn="ctr"/>
                      <a:r>
                        <a:rPr lang="zh-TW" altLang="en-US" dirty="0" smtClean="0"/>
                        <a:t>１９２</a:t>
                      </a:r>
                      <a:endParaRPr lang="zh-TW" altLang="en-US" dirty="0"/>
                    </a:p>
                  </a:txBody>
                  <a:tcPr anchor="ctr"/>
                </a:tc>
              </a:tr>
              <a:tr h="290362">
                <a:tc>
                  <a:txBody>
                    <a:bodyPr/>
                    <a:lstStyle/>
                    <a:p>
                      <a:pPr algn="ctr"/>
                      <a:r>
                        <a:rPr lang="zh-TW" altLang="en-US" dirty="0" smtClean="0"/>
                        <a:t>林國正</a:t>
                      </a:r>
                      <a:r>
                        <a:rPr lang="en-US" altLang="zh-TW" dirty="0" smtClean="0"/>
                        <a:t>(</a:t>
                      </a:r>
                      <a:r>
                        <a:rPr lang="zh-TW" altLang="en-US" dirty="0" smtClean="0"/>
                        <a:t>高雄</a:t>
                      </a:r>
                      <a:r>
                        <a:rPr lang="en-US" altLang="zh-TW" dirty="0" smtClean="0"/>
                        <a:t>-</a:t>
                      </a:r>
                      <a:r>
                        <a:rPr lang="zh-TW" altLang="en-US" dirty="0" smtClean="0"/>
                        <a:t>國</a:t>
                      </a:r>
                      <a:r>
                        <a:rPr lang="en-US" altLang="zh-TW" dirty="0" smtClean="0"/>
                        <a:t>)</a:t>
                      </a:r>
                      <a:endParaRPr lang="zh-TW" altLang="en-US" dirty="0"/>
                    </a:p>
                  </a:txBody>
                  <a:tcPr anchor="ctr"/>
                </a:tc>
                <a:tc>
                  <a:txBody>
                    <a:bodyPr/>
                    <a:lstStyle/>
                    <a:p>
                      <a:pPr algn="ctr"/>
                      <a:r>
                        <a:rPr lang="zh-TW" altLang="en-US" dirty="0" smtClean="0"/>
                        <a:t>１</a:t>
                      </a:r>
                      <a:endParaRPr lang="zh-TW" altLang="en-US" dirty="0"/>
                    </a:p>
                  </a:txBody>
                  <a:tcPr anchor="ctr"/>
                </a:tc>
                <a:tc>
                  <a:txBody>
                    <a:bodyPr/>
                    <a:lstStyle/>
                    <a:p>
                      <a:pPr algn="ctr"/>
                      <a:r>
                        <a:rPr lang="zh-TW" altLang="en-US" dirty="0" smtClean="0"/>
                        <a:t>０％</a:t>
                      </a:r>
                      <a:endParaRPr lang="zh-TW" altLang="en-US" dirty="0"/>
                    </a:p>
                  </a:txBody>
                  <a:tcPr anchor="ctr"/>
                </a:tc>
                <a:tc>
                  <a:txBody>
                    <a:bodyPr/>
                    <a:lstStyle/>
                    <a:p>
                      <a:pPr algn="l"/>
                      <a:r>
                        <a:rPr lang="zh-TW" altLang="zh-TW" sz="1200" kern="1200" dirty="0" smtClean="0">
                          <a:solidFill>
                            <a:schemeClr val="dk1"/>
                          </a:solidFill>
                          <a:effectLst/>
                          <a:latin typeface="+mn-lt"/>
                          <a:ea typeface="+mn-ea"/>
                          <a:cs typeface="+mn-cs"/>
                        </a:rPr>
                        <a:t>一</a:t>
                      </a:r>
                      <a:r>
                        <a:rPr lang="zh-TW" altLang="en-US" sz="1200" kern="1200" dirty="0" smtClean="0">
                          <a:solidFill>
                            <a:schemeClr val="dk1"/>
                          </a:solidFill>
                          <a:effectLst/>
                          <a:latin typeface="+mn-lt"/>
                          <a:ea typeface="+mn-ea"/>
                          <a:cs typeface="+mn-cs"/>
                        </a:rPr>
                        <a:t>、</a:t>
                      </a:r>
                      <a:r>
                        <a:rPr lang="zh-TW" altLang="zh-TW" sz="1200" kern="1200" dirty="0" smtClean="0">
                          <a:solidFill>
                            <a:schemeClr val="dk1"/>
                          </a:solidFill>
                          <a:effectLst/>
                          <a:latin typeface="+mn-lt"/>
                          <a:ea typeface="+mn-ea"/>
                          <a:cs typeface="+mn-cs"/>
                        </a:rPr>
                        <a:t>環境資源部化學安全管理署組織法草案</a:t>
                      </a:r>
                      <a:endParaRPr lang="zh-TW" altLang="en-US" sz="1200" dirty="0"/>
                    </a:p>
                  </a:txBody>
                  <a:tcPr anchor="ctr"/>
                </a:tc>
                <a:tc>
                  <a:txBody>
                    <a:bodyPr/>
                    <a:lstStyle/>
                    <a:p>
                      <a:pPr algn="ctr"/>
                      <a:r>
                        <a:rPr lang="en-US" altLang="zh-TW" dirty="0" smtClean="0"/>
                        <a:t>0</a:t>
                      </a:r>
                      <a:endParaRPr lang="zh-TW" altLang="en-US" dirty="0"/>
                    </a:p>
                  </a:txBody>
                  <a:tcPr anchor="ctr"/>
                </a:tc>
                <a:tc>
                  <a:txBody>
                    <a:bodyPr/>
                    <a:lstStyle/>
                    <a:p>
                      <a:pPr algn="ctr"/>
                      <a:r>
                        <a:rPr lang="zh-TW" altLang="en-US" dirty="0" smtClean="0"/>
                        <a:t>１８７</a:t>
                      </a:r>
                      <a:endParaRPr lang="zh-TW" altLang="en-US" dirty="0"/>
                    </a:p>
                  </a:txBody>
                  <a:tcPr anchor="ctr"/>
                </a:tc>
              </a:tr>
              <a:tr h="290362">
                <a:tc>
                  <a:txBody>
                    <a:bodyPr/>
                    <a:lstStyle/>
                    <a:p>
                      <a:pPr algn="ctr"/>
                      <a:r>
                        <a:rPr lang="zh-TW" altLang="en-US" dirty="0" smtClean="0"/>
                        <a:t>王進士</a:t>
                      </a:r>
                      <a:r>
                        <a:rPr lang="en-US" altLang="zh-TW" dirty="0" smtClean="0"/>
                        <a:t>(</a:t>
                      </a:r>
                      <a:r>
                        <a:rPr lang="zh-TW" altLang="en-US" dirty="0" smtClean="0"/>
                        <a:t>屏東</a:t>
                      </a:r>
                      <a:r>
                        <a:rPr lang="en-US" altLang="zh-TW" dirty="0" smtClean="0"/>
                        <a:t>-</a:t>
                      </a:r>
                      <a:r>
                        <a:rPr lang="zh-TW" altLang="en-US" dirty="0" smtClean="0"/>
                        <a:t>國</a:t>
                      </a:r>
                      <a:r>
                        <a:rPr lang="en-US" altLang="zh-TW" dirty="0" smtClean="0"/>
                        <a:t>)</a:t>
                      </a:r>
                      <a:endParaRPr lang="zh-TW" altLang="en-US" dirty="0"/>
                    </a:p>
                  </a:txBody>
                  <a:tcPr anchor="ctr"/>
                </a:tc>
                <a:tc>
                  <a:txBody>
                    <a:bodyPr/>
                    <a:lstStyle/>
                    <a:p>
                      <a:pPr algn="ctr"/>
                      <a:r>
                        <a:rPr lang="zh-TW" altLang="en-US" dirty="0" smtClean="0"/>
                        <a:t>１</a:t>
                      </a:r>
                      <a:endParaRPr lang="zh-TW" altLang="en-US" dirty="0"/>
                    </a:p>
                  </a:txBody>
                  <a:tcPr anchor="ctr"/>
                </a:tc>
                <a:tc>
                  <a:txBody>
                    <a:bodyPr/>
                    <a:lstStyle/>
                    <a:p>
                      <a:pPr algn="ctr"/>
                      <a:r>
                        <a:rPr lang="zh-TW" altLang="en-US" dirty="0" smtClean="0"/>
                        <a:t>０％</a:t>
                      </a:r>
                      <a:endParaRPr lang="zh-TW" altLang="en-US" dirty="0"/>
                    </a:p>
                  </a:txBody>
                  <a:tcPr anchor="ctr"/>
                </a:tc>
                <a:tc>
                  <a:txBody>
                    <a:bodyPr/>
                    <a:lstStyle/>
                    <a:p>
                      <a:pPr algn="l"/>
                      <a:r>
                        <a:rPr lang="zh-TW" altLang="zh-TW" sz="1200" kern="1200" dirty="0" smtClean="0">
                          <a:solidFill>
                            <a:schemeClr val="dk1"/>
                          </a:solidFill>
                          <a:effectLst/>
                          <a:latin typeface="+mn-lt"/>
                          <a:ea typeface="+mn-ea"/>
                          <a:cs typeface="+mn-cs"/>
                        </a:rPr>
                        <a:t>一</a:t>
                      </a:r>
                      <a:r>
                        <a:rPr lang="zh-TW" altLang="en-US" sz="1200" kern="1200" dirty="0" smtClean="0">
                          <a:solidFill>
                            <a:schemeClr val="dk1"/>
                          </a:solidFill>
                          <a:effectLst/>
                          <a:latin typeface="+mn-lt"/>
                          <a:ea typeface="+mn-ea"/>
                          <a:cs typeface="+mn-cs"/>
                        </a:rPr>
                        <a:t>、</a:t>
                      </a:r>
                      <a:r>
                        <a:rPr lang="zh-TW" altLang="zh-TW" sz="1200" kern="1200" dirty="0" smtClean="0">
                          <a:solidFill>
                            <a:schemeClr val="dk1"/>
                          </a:solidFill>
                          <a:effectLst/>
                          <a:latin typeface="+mn-lt"/>
                          <a:ea typeface="+mn-ea"/>
                          <a:cs typeface="+mn-cs"/>
                        </a:rPr>
                        <a:t>內政部都市發展局組織法草案</a:t>
                      </a:r>
                      <a:endParaRPr lang="zh-TW" altLang="en-US" sz="1200" dirty="0"/>
                    </a:p>
                  </a:txBody>
                  <a:tcPr anchor="ctr"/>
                </a:tc>
                <a:tc>
                  <a:txBody>
                    <a:bodyPr/>
                    <a:lstStyle/>
                    <a:p>
                      <a:pPr algn="ctr"/>
                      <a:r>
                        <a:rPr lang="en-US" altLang="zh-TW" dirty="0" smtClean="0"/>
                        <a:t>0</a:t>
                      </a:r>
                      <a:endParaRPr lang="zh-TW" altLang="en-US" dirty="0"/>
                    </a:p>
                  </a:txBody>
                  <a:tcPr anchor="ctr"/>
                </a:tc>
                <a:tc>
                  <a:txBody>
                    <a:bodyPr/>
                    <a:lstStyle/>
                    <a:p>
                      <a:pPr algn="ctr"/>
                      <a:r>
                        <a:rPr lang="zh-TW" altLang="en-US" dirty="0" smtClean="0"/>
                        <a:t>１７０</a:t>
                      </a:r>
                      <a:endParaRPr lang="zh-TW" altLang="en-US" dirty="0"/>
                    </a:p>
                  </a:txBody>
                  <a:tcPr anchor="ctr"/>
                </a:tc>
              </a:tr>
              <a:tr h="290362">
                <a:tc>
                  <a:txBody>
                    <a:bodyPr/>
                    <a:lstStyle/>
                    <a:p>
                      <a:pPr algn="ctr"/>
                      <a:r>
                        <a:rPr lang="zh-TW" altLang="en-US" b="1" dirty="0" smtClean="0"/>
                        <a:t>平均</a:t>
                      </a:r>
                      <a:endParaRPr lang="zh-TW" altLang="en-US" b="1" dirty="0"/>
                    </a:p>
                  </a:txBody>
                  <a:tcPr anchor="ctr"/>
                </a:tc>
                <a:tc>
                  <a:txBody>
                    <a:bodyPr/>
                    <a:lstStyle/>
                    <a:p>
                      <a:pPr algn="ctr"/>
                      <a:r>
                        <a:rPr lang="zh-TW" altLang="en-US" b="1" dirty="0" smtClean="0"/>
                        <a:t>４．６</a:t>
                      </a:r>
                      <a:endParaRPr lang="zh-TW" altLang="en-US" b="1" dirty="0"/>
                    </a:p>
                  </a:txBody>
                  <a:tcPr anchor="ctr"/>
                </a:tc>
                <a:tc>
                  <a:txBody>
                    <a:bodyPr/>
                    <a:lstStyle/>
                    <a:p>
                      <a:pPr algn="ctr"/>
                      <a:r>
                        <a:rPr lang="zh-TW" altLang="en-US" b="1" dirty="0" smtClean="0"/>
                        <a:t>６．６</a:t>
                      </a:r>
                      <a:r>
                        <a:rPr lang="en-US" altLang="zh-TW" b="1" dirty="0" smtClean="0"/>
                        <a:t>%</a:t>
                      </a:r>
                      <a:endParaRPr lang="zh-TW" altLang="en-US" b="1" dirty="0"/>
                    </a:p>
                  </a:txBody>
                  <a:tcPr anchor="ctr"/>
                </a:tc>
                <a:tc>
                  <a:txBody>
                    <a:bodyPr/>
                    <a:lstStyle/>
                    <a:p>
                      <a:pPr algn="l"/>
                      <a:endParaRPr lang="zh-TW" altLang="en-US" b="1" dirty="0"/>
                    </a:p>
                  </a:txBody>
                  <a:tcPr anchor="ctr"/>
                </a:tc>
                <a:tc>
                  <a:txBody>
                    <a:bodyPr/>
                    <a:lstStyle/>
                    <a:p>
                      <a:pPr algn="ctr"/>
                      <a:r>
                        <a:rPr lang="zh-TW" altLang="en-US" b="1" dirty="0" smtClean="0"/>
                        <a:t>１．６</a:t>
                      </a:r>
                      <a:endParaRPr lang="zh-TW" altLang="en-US" b="1" dirty="0"/>
                    </a:p>
                  </a:txBody>
                  <a:tcPr anchor="ctr"/>
                </a:tc>
                <a:tc>
                  <a:txBody>
                    <a:bodyPr/>
                    <a:lstStyle/>
                    <a:p>
                      <a:pPr algn="ctr"/>
                      <a:r>
                        <a:rPr lang="zh-TW" altLang="en-US" b="1" dirty="0" smtClean="0"/>
                        <a:t>１７４．６</a:t>
                      </a:r>
                      <a:endParaRPr lang="zh-TW" altLang="en-US" b="1" dirty="0"/>
                    </a:p>
                  </a:txBody>
                  <a:tcPr anchor="ctr"/>
                </a:tc>
              </a:tr>
            </a:tbl>
          </a:graphicData>
        </a:graphic>
      </p:graphicFrame>
    </p:spTree>
    <p:extLst>
      <p:ext uri="{BB962C8B-B14F-4D97-AF65-F5344CB8AC3E}">
        <p14:creationId xmlns:p14="http://schemas.microsoft.com/office/powerpoint/2010/main" val="39069526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內容版面配置區 3"/>
          <p:cNvGraphicFramePr>
            <a:graphicFrameLocks/>
          </p:cNvGraphicFramePr>
          <p:nvPr>
            <p:extLst>
              <p:ext uri="{D42A27DB-BD31-4B8C-83A1-F6EECF244321}">
                <p14:modId xmlns:p14="http://schemas.microsoft.com/office/powerpoint/2010/main" val="3690196080"/>
              </p:ext>
            </p:extLst>
          </p:nvPr>
        </p:nvGraphicFramePr>
        <p:xfrm>
          <a:off x="983410" y="362309"/>
          <a:ext cx="11622657" cy="61420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圖片 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018103" y="1231181"/>
            <a:ext cx="927100" cy="927100"/>
          </a:xfrm>
          <a:prstGeom prst="rect">
            <a:avLst/>
          </a:prstGeom>
        </p:spPr>
      </p:pic>
      <p:pic>
        <p:nvPicPr>
          <p:cNvPr id="8" name="圖片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018103" y="3801853"/>
            <a:ext cx="927100" cy="927100"/>
          </a:xfrm>
          <a:prstGeom prst="rect">
            <a:avLst/>
          </a:prstGeom>
        </p:spPr>
      </p:pic>
      <p:pic>
        <p:nvPicPr>
          <p:cNvPr id="9" name="圖片 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26857" y="2404373"/>
            <a:ext cx="927100" cy="927100"/>
          </a:xfrm>
          <a:prstGeom prst="rect">
            <a:avLst/>
          </a:prstGeom>
        </p:spPr>
      </p:pic>
      <p:pic>
        <p:nvPicPr>
          <p:cNvPr id="10" name="圖片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018103" y="4975044"/>
            <a:ext cx="927100" cy="927100"/>
          </a:xfrm>
          <a:prstGeom prst="rect">
            <a:avLst/>
          </a:prstGeom>
        </p:spPr>
      </p:pic>
    </p:spTree>
    <p:extLst>
      <p:ext uri="{BB962C8B-B14F-4D97-AF65-F5344CB8AC3E}">
        <p14:creationId xmlns:p14="http://schemas.microsoft.com/office/powerpoint/2010/main" val="32651449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2"/>
          <p:cNvSpPr>
            <a:spLocks noGrp="1"/>
          </p:cNvSpPr>
          <p:nvPr>
            <p:ph idx="1"/>
          </p:nvPr>
        </p:nvSpPr>
        <p:spPr>
          <a:xfrm>
            <a:off x="665084" y="1311216"/>
            <a:ext cx="9445074" cy="4761780"/>
          </a:xfrm>
        </p:spPr>
        <p:txBody>
          <a:bodyPr>
            <a:normAutofit/>
          </a:bodyPr>
          <a:lstStyle/>
          <a:p>
            <a:pPr lvl="0"/>
            <a:r>
              <a:rPr lang="zh-TW" altLang="zh-TW" sz="2600" dirty="0" smtClean="0"/>
              <a:t>南</a:t>
            </a:r>
            <a:r>
              <a:rPr lang="zh-TW" altLang="en-US" sz="2600" dirty="0" smtClean="0"/>
              <a:t>區</a:t>
            </a:r>
            <a:r>
              <a:rPr lang="zh-TW" altLang="zh-TW" sz="2600" dirty="0" smtClean="0"/>
              <a:t>立委</a:t>
            </a:r>
            <a:r>
              <a:rPr lang="zh-TW" altLang="zh-TW" sz="2600" dirty="0"/>
              <a:t>提案量明顯多於</a:t>
            </a:r>
            <a:r>
              <a:rPr lang="zh-TW" altLang="zh-TW" sz="2600" dirty="0" smtClean="0"/>
              <a:t>北</a:t>
            </a:r>
            <a:r>
              <a:rPr lang="zh-TW" altLang="en-US" sz="2600" dirty="0" smtClean="0"/>
              <a:t>區</a:t>
            </a:r>
            <a:r>
              <a:rPr lang="zh-TW" altLang="zh-TW" sz="2600" dirty="0" smtClean="0"/>
              <a:t>立委</a:t>
            </a:r>
            <a:r>
              <a:rPr lang="zh-TW" altLang="en-US" sz="2600" dirty="0" smtClean="0"/>
              <a:t>，且所提全文</a:t>
            </a:r>
            <a:r>
              <a:rPr lang="zh-TW" altLang="zh-TW" sz="2600" dirty="0" smtClean="0"/>
              <a:t>法案</a:t>
            </a:r>
            <a:r>
              <a:rPr lang="zh-TW" altLang="zh-TW" sz="2600" dirty="0"/>
              <a:t>與所屬委員會的關聯度較</a:t>
            </a:r>
            <a:r>
              <a:rPr lang="zh-TW" altLang="zh-TW" sz="2600" dirty="0" smtClean="0"/>
              <a:t>高</a:t>
            </a:r>
            <a:r>
              <a:rPr lang="zh-TW" altLang="en-US" sz="2600" dirty="0" smtClean="0"/>
              <a:t>。</a:t>
            </a:r>
            <a:r>
              <a:rPr lang="en-US" altLang="zh-TW" sz="2600" dirty="0" smtClean="0"/>
              <a:t/>
            </a:r>
            <a:br>
              <a:rPr lang="en-US" altLang="zh-TW" sz="2600" dirty="0" smtClean="0"/>
            </a:br>
            <a:endParaRPr lang="en-US" altLang="zh-TW" sz="2600" dirty="0" smtClean="0"/>
          </a:p>
          <a:p>
            <a:pPr lvl="0"/>
            <a:r>
              <a:rPr lang="zh-TW" altLang="en-US" sz="2600" smtClean="0"/>
              <a:t>北區</a:t>
            </a:r>
            <a:r>
              <a:rPr lang="zh-TW" altLang="zh-TW" sz="2600" dirty="0" smtClean="0"/>
              <a:t>委員</a:t>
            </a:r>
            <a:r>
              <a:rPr lang="zh-TW" altLang="en-US" sz="2600" dirty="0" smtClean="0"/>
              <a:t>質</a:t>
            </a:r>
            <a:r>
              <a:rPr lang="zh-TW" altLang="zh-TW" sz="2600" dirty="0" smtClean="0"/>
              <a:t>詢</a:t>
            </a:r>
            <a:r>
              <a:rPr lang="zh-TW" altLang="zh-TW" sz="2600" dirty="0"/>
              <a:t>次數皆低於平均，</a:t>
            </a:r>
            <a:r>
              <a:rPr lang="zh-TW" altLang="zh-TW" sz="2600" dirty="0" smtClean="0"/>
              <a:t>也顯示</a:t>
            </a:r>
            <a:r>
              <a:rPr lang="zh-TW" altLang="zh-TW" sz="2600" dirty="0"/>
              <a:t>出其參與態度較為南部</a:t>
            </a:r>
            <a:r>
              <a:rPr lang="zh-TW" altLang="zh-TW" sz="2600" dirty="0" smtClean="0"/>
              <a:t>不足</a:t>
            </a:r>
            <a:r>
              <a:rPr lang="zh-TW" altLang="en-US" sz="2600" dirty="0" smtClean="0"/>
              <a:t>。</a:t>
            </a:r>
            <a:r>
              <a:rPr lang="en-US" altLang="zh-TW" sz="2600" dirty="0" smtClean="0"/>
              <a:t/>
            </a:r>
            <a:br>
              <a:rPr lang="en-US" altLang="zh-TW" sz="2600" dirty="0" smtClean="0"/>
            </a:br>
            <a:endParaRPr lang="en-US" altLang="zh-TW" sz="2600" dirty="0" smtClean="0"/>
          </a:p>
          <a:p>
            <a:r>
              <a:rPr lang="zh-TW" altLang="zh-TW" sz="2600" dirty="0" smtClean="0"/>
              <a:t>盧嘉辰</a:t>
            </a:r>
            <a:r>
              <a:rPr lang="zh-TW" altLang="zh-TW" sz="2600" dirty="0"/>
              <a:t>委員雖然提案通過率高達</a:t>
            </a:r>
            <a:r>
              <a:rPr lang="en-US" altLang="zh-TW" sz="2600" dirty="0"/>
              <a:t>100%</a:t>
            </a:r>
            <a:r>
              <a:rPr lang="zh-TW" altLang="zh-TW" sz="2600" dirty="0"/>
              <a:t>，</a:t>
            </a:r>
            <a:r>
              <a:rPr lang="zh-TW" altLang="zh-TW" sz="2600" dirty="0" smtClean="0"/>
              <a:t>然其</a:t>
            </a:r>
            <a:r>
              <a:rPr lang="zh-TW" altLang="zh-TW" sz="2600" dirty="0"/>
              <a:t>總提案量也不過</a:t>
            </a:r>
            <a:r>
              <a:rPr lang="en-US" altLang="zh-TW" sz="2600" dirty="0"/>
              <a:t>1</a:t>
            </a:r>
            <a:r>
              <a:rPr lang="zh-TW" altLang="zh-TW" sz="2600" dirty="0"/>
              <a:t>件，故以通過率來評斷一委員在所屬委員會中的參與程度及專業度，似乎有時不夠全面、</a:t>
            </a:r>
            <a:r>
              <a:rPr lang="zh-TW" altLang="zh-TW" sz="2600" dirty="0" smtClean="0"/>
              <a:t>客觀</a:t>
            </a:r>
            <a:r>
              <a:rPr lang="zh-TW" altLang="en-US" sz="2600" dirty="0" smtClean="0"/>
              <a:t>。</a:t>
            </a:r>
            <a:endParaRPr lang="zh-TW" altLang="zh-TW" sz="2600" dirty="0"/>
          </a:p>
          <a:p>
            <a:pPr lvl="0"/>
            <a:endParaRPr lang="zh-TW" altLang="zh-TW" dirty="0"/>
          </a:p>
          <a:p>
            <a:endParaRPr lang="zh-TW" altLang="en-US" dirty="0"/>
          </a:p>
        </p:txBody>
      </p:sp>
    </p:spTree>
    <p:extLst>
      <p:ext uri="{BB962C8B-B14F-4D97-AF65-F5344CB8AC3E}">
        <p14:creationId xmlns:p14="http://schemas.microsoft.com/office/powerpoint/2010/main" val="9274925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400" dirty="0" smtClean="0"/>
              <a:t>結論</a:t>
            </a:r>
            <a:r>
              <a:rPr lang="en-US" altLang="zh-TW" sz="4400" dirty="0" smtClean="0"/>
              <a:t/>
            </a:r>
            <a:br>
              <a:rPr lang="en-US" altLang="zh-TW" sz="4400" dirty="0" smtClean="0"/>
            </a:br>
            <a:r>
              <a:rPr lang="zh-TW" altLang="en-US" dirty="0"/>
              <a:t> </a:t>
            </a:r>
            <a:r>
              <a:rPr lang="zh-TW" altLang="en-US" dirty="0" smtClean="0"/>
              <a:t> </a:t>
            </a:r>
            <a:endParaRPr lang="zh-TW" altLang="en-US" dirty="0"/>
          </a:p>
        </p:txBody>
      </p:sp>
      <p:sp>
        <p:nvSpPr>
          <p:cNvPr id="3" name="內容版面配置區 2"/>
          <p:cNvSpPr>
            <a:spLocks noGrp="1"/>
          </p:cNvSpPr>
          <p:nvPr>
            <p:ph idx="1"/>
          </p:nvPr>
        </p:nvSpPr>
        <p:spPr>
          <a:xfrm>
            <a:off x="677334" y="2160589"/>
            <a:ext cx="9053262" cy="4240211"/>
          </a:xfrm>
        </p:spPr>
        <p:txBody>
          <a:bodyPr>
            <a:normAutofit/>
          </a:bodyPr>
          <a:lstStyle/>
          <a:p>
            <a:r>
              <a:rPr lang="zh-TW" altLang="en-US" sz="2600" dirty="0" smtClean="0"/>
              <a:t>財政及經濟委員會部分都能看出，南部區立委較北部區立委更關注地方議題，所提法案經常是與地方建設相關。</a:t>
            </a:r>
            <a:r>
              <a:rPr lang="en-US" altLang="zh-TW" sz="2600" dirty="0" smtClean="0"/>
              <a:t/>
            </a:r>
            <a:br>
              <a:rPr lang="en-US" altLang="zh-TW" sz="2600" dirty="0" smtClean="0"/>
            </a:br>
            <a:endParaRPr lang="en-US" altLang="zh-TW" sz="2600" dirty="0" smtClean="0"/>
          </a:p>
          <a:p>
            <a:r>
              <a:rPr lang="zh-TW" altLang="en-US" sz="2600" dirty="0"/>
              <a:t>交通委員會的</a:t>
            </a:r>
            <a:r>
              <a:rPr lang="zh-TW" altLang="en-US" sz="2600" dirty="0" smtClean="0"/>
              <a:t>南區立委</a:t>
            </a:r>
            <a:r>
              <a:rPr lang="zh-TW" altLang="en-US" sz="2600" dirty="0"/>
              <a:t>表現大勝</a:t>
            </a:r>
            <a:r>
              <a:rPr lang="zh-TW" altLang="en-US" sz="2600" dirty="0" smtClean="0"/>
              <a:t>北區立委，財政則雙方皆一般般，而經濟委員會的南區立委則略勝一籌。</a:t>
            </a:r>
            <a:r>
              <a:rPr lang="en-US" altLang="zh-TW" sz="2600" dirty="0" smtClean="0"/>
              <a:t/>
            </a:r>
            <a:br>
              <a:rPr lang="en-US" altLang="zh-TW" sz="2600" dirty="0" smtClean="0"/>
            </a:br>
            <a:endParaRPr lang="en-US" altLang="zh-TW" sz="2600" dirty="0" smtClean="0"/>
          </a:p>
          <a:p>
            <a:r>
              <a:rPr lang="zh-TW" altLang="en-US" sz="2600" dirty="0" smtClean="0"/>
              <a:t>故</a:t>
            </a:r>
            <a:r>
              <a:rPr lang="zh-TW" altLang="en-US" sz="2600" dirty="0"/>
              <a:t>南區立委在質詢次數表現或是提案表現皆不遜於北區立委，甚至超越。</a:t>
            </a:r>
          </a:p>
        </p:txBody>
      </p:sp>
    </p:spTree>
    <p:extLst>
      <p:ext uri="{BB962C8B-B14F-4D97-AF65-F5344CB8AC3E}">
        <p14:creationId xmlns:p14="http://schemas.microsoft.com/office/powerpoint/2010/main" val="41852908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p:nvPr>
        </p:nvSpPr>
        <p:spPr>
          <a:xfrm>
            <a:off x="2212532" y="2404534"/>
            <a:ext cx="7766936" cy="1646302"/>
          </a:xfrm>
        </p:spPr>
        <p:txBody>
          <a:bodyPr/>
          <a:lstStyle/>
          <a:p>
            <a:pPr algn="ctr"/>
            <a:r>
              <a:rPr lang="en-US" altLang="zh-TW" dirty="0" smtClean="0"/>
              <a:t>Q</a:t>
            </a:r>
            <a:r>
              <a:rPr lang="zh-TW" altLang="en-US" dirty="0" smtClean="0"/>
              <a:t> </a:t>
            </a:r>
            <a:r>
              <a:rPr lang="en-US" altLang="zh-TW" dirty="0" smtClean="0">
                <a:latin typeface="+mj-ea"/>
              </a:rPr>
              <a:t>&amp;</a:t>
            </a:r>
            <a:r>
              <a:rPr lang="zh-TW" altLang="en-US" dirty="0" smtClean="0"/>
              <a:t> </a:t>
            </a:r>
            <a:r>
              <a:rPr lang="en-US" altLang="zh-TW" dirty="0" smtClean="0"/>
              <a:t>A</a:t>
            </a:r>
            <a:endParaRPr lang="zh-TW" altLang="en-US" dirty="0"/>
          </a:p>
        </p:txBody>
      </p:sp>
    </p:spTree>
    <p:extLst>
      <p:ext uri="{BB962C8B-B14F-4D97-AF65-F5344CB8AC3E}">
        <p14:creationId xmlns:p14="http://schemas.microsoft.com/office/powerpoint/2010/main" val="19551278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24248" y="914399"/>
            <a:ext cx="772732" cy="5100034"/>
          </a:xfrm>
          <a:effectLst>
            <a:outerShdw blurRad="50800" dist="38100" dir="5400000" algn="t" rotWithShape="0">
              <a:prstClr val="black">
                <a:alpha val="40000"/>
              </a:prstClr>
            </a:outerShdw>
          </a:effectLst>
        </p:spPr>
        <p:style>
          <a:lnRef idx="0">
            <a:schemeClr val="accent2"/>
          </a:lnRef>
          <a:fillRef idx="3">
            <a:schemeClr val="accent2"/>
          </a:fillRef>
          <a:effectRef idx="3">
            <a:schemeClr val="accent2"/>
          </a:effectRef>
          <a:fontRef idx="minor">
            <a:schemeClr val="lt1"/>
          </a:fontRef>
        </p:style>
        <p:txBody>
          <a:bodyPr vert="eaVert"/>
          <a:lstStyle/>
          <a:p>
            <a:pPr algn="ctr"/>
            <a:r>
              <a:rPr lang="zh-TW" altLang="en-US" dirty="0">
                <a:latin typeface="+mn-ea"/>
              </a:rPr>
              <a:t>立委評鑑指標</a:t>
            </a:r>
            <a:endParaRPr lang="zh-TW" altLang="en-US" dirty="0"/>
          </a:p>
        </p:txBody>
      </p:sp>
      <p:graphicFrame>
        <p:nvGraphicFramePr>
          <p:cNvPr id="4" name="資料庫圖表 3"/>
          <p:cNvGraphicFramePr/>
          <p:nvPr>
            <p:extLst>
              <p:ext uri="{D42A27DB-BD31-4B8C-83A1-F6EECF244321}">
                <p14:modId xmlns:p14="http://schemas.microsoft.com/office/powerpoint/2010/main" val="446824662"/>
              </p:ext>
            </p:extLst>
          </p:nvPr>
        </p:nvGraphicFramePr>
        <p:xfrm>
          <a:off x="2032000" y="719667"/>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499484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內容版面配置區 3"/>
          <p:cNvGraphicFramePr>
            <a:graphicFrameLocks noGrp="1"/>
          </p:cNvGraphicFramePr>
          <p:nvPr>
            <p:ph idx="1"/>
            <p:extLst>
              <p:ext uri="{D42A27DB-BD31-4B8C-83A1-F6EECF244321}">
                <p14:modId xmlns:p14="http://schemas.microsoft.com/office/powerpoint/2010/main" val="1615557127"/>
              </p:ext>
            </p:extLst>
          </p:nvPr>
        </p:nvGraphicFramePr>
        <p:xfrm>
          <a:off x="2016784" y="1488282"/>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標題 1"/>
          <p:cNvSpPr>
            <a:spLocks noGrp="1"/>
          </p:cNvSpPr>
          <p:nvPr>
            <p:ph type="title"/>
          </p:nvPr>
        </p:nvSpPr>
        <p:spPr>
          <a:xfrm>
            <a:off x="824248" y="914399"/>
            <a:ext cx="772732" cy="5100034"/>
          </a:xfrm>
          <a:effectLst>
            <a:outerShdw blurRad="50800" dist="38100" dir="5400000" algn="t" rotWithShape="0">
              <a:prstClr val="black">
                <a:alpha val="40000"/>
              </a:prstClr>
            </a:outerShdw>
          </a:effectLst>
        </p:spPr>
        <p:style>
          <a:lnRef idx="0">
            <a:schemeClr val="accent2"/>
          </a:lnRef>
          <a:fillRef idx="3">
            <a:schemeClr val="accent2"/>
          </a:fillRef>
          <a:effectRef idx="3">
            <a:schemeClr val="accent2"/>
          </a:effectRef>
          <a:fontRef idx="minor">
            <a:schemeClr val="lt1"/>
          </a:fontRef>
        </p:style>
        <p:txBody>
          <a:bodyPr vert="eaVert"/>
          <a:lstStyle/>
          <a:p>
            <a:pPr algn="ctr"/>
            <a:r>
              <a:rPr lang="zh-TW" altLang="en-US" dirty="0">
                <a:latin typeface="+mn-ea"/>
              </a:rPr>
              <a:t>立委評鑑指標</a:t>
            </a:r>
            <a:endParaRPr lang="zh-TW" altLang="en-US" dirty="0"/>
          </a:p>
        </p:txBody>
      </p:sp>
    </p:spTree>
    <p:extLst>
      <p:ext uri="{BB962C8B-B14F-4D97-AF65-F5344CB8AC3E}">
        <p14:creationId xmlns:p14="http://schemas.microsoft.com/office/powerpoint/2010/main" val="107637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內容版面配置區 5"/>
          <p:cNvGraphicFramePr>
            <a:graphicFrameLocks/>
          </p:cNvGraphicFramePr>
          <p:nvPr>
            <p:extLst>
              <p:ext uri="{D42A27DB-BD31-4B8C-83A1-F6EECF244321}">
                <p14:modId xmlns:p14="http://schemas.microsoft.com/office/powerpoint/2010/main" val="2589220986"/>
              </p:ext>
            </p:extLst>
          </p:nvPr>
        </p:nvGraphicFramePr>
        <p:xfrm>
          <a:off x="554989" y="219772"/>
          <a:ext cx="11082023" cy="6418456"/>
        </p:xfrm>
        <a:graphic>
          <a:graphicData uri="http://schemas.openxmlformats.org/drawingml/2006/table">
            <a:tbl>
              <a:tblPr firstRow="1" bandRow="1">
                <a:tableStyleId>{1E171933-4619-4E11-9A3F-F7608DF75F80}</a:tableStyleId>
              </a:tblPr>
              <a:tblGrid>
                <a:gridCol w="1806448"/>
                <a:gridCol w="1120916"/>
                <a:gridCol w="1347537"/>
                <a:gridCol w="3046491"/>
                <a:gridCol w="1920145"/>
                <a:gridCol w="1840486"/>
              </a:tblGrid>
              <a:tr h="789850">
                <a:tc>
                  <a:txBody>
                    <a:bodyPr/>
                    <a:lstStyle/>
                    <a:p>
                      <a:pPr algn="ctr"/>
                      <a:r>
                        <a:rPr lang="zh-TW" altLang="en-US" sz="2400" dirty="0" smtClean="0">
                          <a:effectLst>
                            <a:outerShdw blurRad="38100" dist="38100" dir="2700000" algn="tl">
                              <a:srgbClr val="000000">
                                <a:alpha val="43137"/>
                              </a:srgbClr>
                            </a:outerShdw>
                          </a:effectLst>
                        </a:rPr>
                        <a:t>財政委員會</a:t>
                      </a:r>
                      <a:endParaRPr lang="en-US" altLang="zh-TW" sz="2400" dirty="0" smtClean="0">
                        <a:effectLst>
                          <a:outerShdw blurRad="38100" dist="38100" dir="2700000" algn="tl">
                            <a:srgbClr val="000000">
                              <a:alpha val="43137"/>
                            </a:srgbClr>
                          </a:outerShdw>
                        </a:effectLst>
                      </a:endParaRPr>
                    </a:p>
                    <a:p>
                      <a:pPr algn="ctr"/>
                      <a:r>
                        <a:rPr lang="zh-TW" altLang="en-US" sz="2400" dirty="0" smtClean="0">
                          <a:effectLst>
                            <a:outerShdw blurRad="38100" dist="38100" dir="2700000" algn="tl">
                              <a:srgbClr val="000000">
                                <a:alpha val="43137"/>
                              </a:srgbClr>
                            </a:outerShdw>
                          </a:effectLst>
                        </a:rPr>
                        <a:t>之比較</a:t>
                      </a:r>
                      <a:endParaRPr lang="zh-TW" altLang="en-US" sz="2400" dirty="0">
                        <a:effectLst>
                          <a:outerShdw blurRad="38100" dist="38100" dir="2700000" algn="tl">
                            <a:srgbClr val="000000">
                              <a:alpha val="43137"/>
                            </a:srgbClr>
                          </a:outerShdw>
                        </a:effectLst>
                      </a:endParaRPr>
                    </a:p>
                  </a:txBody>
                  <a:tcPr anchor="ctr">
                    <a:solidFill>
                      <a:schemeClr val="accent4">
                        <a:lumMod val="75000"/>
                      </a:schemeClr>
                    </a:solidFill>
                  </a:tcPr>
                </a:tc>
                <a:tc>
                  <a:txBody>
                    <a:bodyPr/>
                    <a:lstStyle/>
                    <a:p>
                      <a:pPr algn="ctr"/>
                      <a:r>
                        <a:rPr lang="zh-TW" altLang="en-US" dirty="0" smtClean="0"/>
                        <a:t>法律全文主提案量</a:t>
                      </a:r>
                      <a:endParaRPr lang="zh-TW" altLang="en-US" dirty="0"/>
                    </a:p>
                  </a:txBody>
                  <a:tcPr anchor="ctr"/>
                </a:tc>
                <a:tc>
                  <a:txBody>
                    <a:bodyPr/>
                    <a:lstStyle/>
                    <a:p>
                      <a:pPr algn="ctr"/>
                      <a:r>
                        <a:rPr lang="zh-TW" altLang="en-US" dirty="0" smtClean="0"/>
                        <a:t>法律全文主提案通過率</a:t>
                      </a:r>
                      <a:endParaRPr lang="zh-TW" altLang="en-US" dirty="0"/>
                    </a:p>
                  </a:txBody>
                  <a:tcPr anchor="ctr"/>
                </a:tc>
                <a:tc>
                  <a:txBody>
                    <a:bodyPr/>
                    <a:lstStyle/>
                    <a:p>
                      <a:pPr algn="ctr"/>
                      <a:r>
                        <a:rPr lang="zh-TW" altLang="en-US" dirty="0" smtClean="0"/>
                        <a:t>法律全文主提案內容</a:t>
                      </a:r>
                      <a:endParaRPr lang="zh-TW" altLang="en-US" dirty="0"/>
                    </a:p>
                  </a:txBody>
                  <a:tcPr anchor="ctr"/>
                </a:tc>
                <a:tc>
                  <a:txBody>
                    <a:bodyPr/>
                    <a:lstStyle/>
                    <a:p>
                      <a:pPr algn="ctr"/>
                      <a:r>
                        <a:rPr lang="zh-TW" altLang="zh-TW" sz="1800" kern="1200" dirty="0" smtClean="0">
                          <a:effectLst/>
                        </a:rPr>
                        <a:t>全文主</a:t>
                      </a:r>
                      <a:r>
                        <a:rPr lang="zh-TW" altLang="en-US" sz="1800" kern="1200" dirty="0" smtClean="0">
                          <a:effectLst/>
                        </a:rPr>
                        <a:t>提</a:t>
                      </a:r>
                      <a:r>
                        <a:rPr lang="zh-TW" altLang="zh-TW" sz="1800" kern="1200" dirty="0" smtClean="0">
                          <a:effectLst/>
                        </a:rPr>
                        <a:t>案內容與所屬委員會相關量</a:t>
                      </a:r>
                      <a:endParaRPr lang="zh-TW" altLang="en-US" dirty="0"/>
                    </a:p>
                  </a:txBody>
                  <a:tcPr anchor="ctr"/>
                </a:tc>
                <a:tc>
                  <a:txBody>
                    <a:bodyPr/>
                    <a:lstStyle/>
                    <a:p>
                      <a:pPr algn="ctr"/>
                      <a:r>
                        <a:rPr lang="zh-TW" altLang="zh-TW" sz="1800" kern="1200" dirty="0" smtClean="0">
                          <a:effectLst/>
                        </a:rPr>
                        <a:t>所屬委員會</a:t>
                      </a:r>
                      <a:endParaRPr lang="en-US" altLang="zh-TW" sz="1800" kern="1200" dirty="0" smtClean="0">
                        <a:effectLst/>
                      </a:endParaRPr>
                    </a:p>
                    <a:p>
                      <a:pPr algn="ctr"/>
                      <a:r>
                        <a:rPr lang="zh-TW" altLang="zh-TW" sz="1800" kern="1200" dirty="0" smtClean="0">
                          <a:effectLst/>
                        </a:rPr>
                        <a:t>口頭質詢次數</a:t>
                      </a:r>
                      <a:endParaRPr lang="zh-TW" altLang="en-US" dirty="0"/>
                    </a:p>
                  </a:txBody>
                  <a:tcPr anchor="ctr"/>
                </a:tc>
              </a:tr>
              <a:tr h="725905">
                <a:tc>
                  <a:txBody>
                    <a:bodyPr/>
                    <a:lstStyle/>
                    <a:p>
                      <a:pPr algn="ctr"/>
                      <a:r>
                        <a:rPr lang="zh-TW" altLang="en-US" dirty="0" smtClean="0"/>
                        <a:t>蔡正元</a:t>
                      </a:r>
                      <a:r>
                        <a:rPr lang="en-US" altLang="zh-TW" dirty="0" smtClean="0"/>
                        <a:t>(</a:t>
                      </a:r>
                      <a:r>
                        <a:rPr lang="zh-TW" altLang="en-US" dirty="0" smtClean="0"/>
                        <a:t>台北</a:t>
                      </a:r>
                      <a:r>
                        <a:rPr lang="en-US" altLang="zh-TW" dirty="0" smtClean="0"/>
                        <a:t>-</a:t>
                      </a:r>
                      <a:r>
                        <a:rPr lang="zh-TW" altLang="en-US" dirty="0" smtClean="0"/>
                        <a:t>國</a:t>
                      </a:r>
                      <a:r>
                        <a:rPr lang="en-US" altLang="zh-TW" dirty="0" smtClean="0"/>
                        <a:t>)</a:t>
                      </a:r>
                      <a:endParaRPr lang="zh-TW" altLang="en-US" dirty="0"/>
                    </a:p>
                  </a:txBody>
                  <a:tcPr anchor="ctr"/>
                </a:tc>
                <a:tc>
                  <a:txBody>
                    <a:bodyPr/>
                    <a:lstStyle/>
                    <a:p>
                      <a:pPr algn="ctr"/>
                      <a:r>
                        <a:rPr lang="zh-TW" altLang="en-US" dirty="0" smtClean="0"/>
                        <a:t>３</a:t>
                      </a:r>
                      <a:endParaRPr lang="zh-TW" altLang="en-US" dirty="0"/>
                    </a:p>
                  </a:txBody>
                  <a:tcPr anchor="ctr"/>
                </a:tc>
                <a:tc>
                  <a:txBody>
                    <a:bodyPr/>
                    <a:lstStyle/>
                    <a:p>
                      <a:pPr algn="ctr"/>
                      <a:r>
                        <a:rPr lang="zh-TW" altLang="en-US" dirty="0" smtClean="0"/>
                        <a:t>０</a:t>
                      </a:r>
                      <a:r>
                        <a:rPr lang="en-US" altLang="zh-TW" dirty="0" smtClean="0"/>
                        <a:t>%</a:t>
                      </a:r>
                      <a:endParaRPr lang="zh-TW" altLang="en-US" dirty="0"/>
                    </a:p>
                  </a:txBody>
                  <a:tcPr anchor="ctr"/>
                </a:tc>
                <a:tc>
                  <a:txBody>
                    <a:bodyPr/>
                    <a:lstStyle/>
                    <a:p>
                      <a:pPr algn="l"/>
                      <a:r>
                        <a:rPr lang="zh-TW" altLang="zh-TW" sz="1800" kern="1200" dirty="0" smtClean="0">
                          <a:effectLst/>
                        </a:rPr>
                        <a:t>一、觀光賭場管理條例草案</a:t>
                      </a:r>
                    </a:p>
                    <a:p>
                      <a:pPr algn="l"/>
                      <a:r>
                        <a:rPr lang="zh-TW" altLang="zh-TW" sz="1800" kern="1200" dirty="0" smtClean="0">
                          <a:effectLst/>
                        </a:rPr>
                        <a:t>二、反恐怖行動法草案</a:t>
                      </a:r>
                    </a:p>
                    <a:p>
                      <a:pPr algn="l"/>
                      <a:r>
                        <a:rPr lang="zh-TW" altLang="zh-TW" sz="1800" kern="1200" dirty="0" smtClean="0">
                          <a:effectLst/>
                        </a:rPr>
                        <a:t>三、土木工程法草案</a:t>
                      </a:r>
                      <a:endParaRPr lang="zh-TW" altLang="en-US" dirty="0"/>
                    </a:p>
                  </a:txBody>
                  <a:tcPr anchor="ctr"/>
                </a:tc>
                <a:tc>
                  <a:txBody>
                    <a:bodyPr/>
                    <a:lstStyle/>
                    <a:p>
                      <a:pPr algn="ctr"/>
                      <a:r>
                        <a:rPr lang="zh-TW" altLang="en-US" dirty="0" smtClean="0"/>
                        <a:t>０</a:t>
                      </a:r>
                      <a:endParaRPr lang="zh-TW" altLang="en-US" dirty="0"/>
                    </a:p>
                  </a:txBody>
                  <a:tcPr anchor="ctr"/>
                </a:tc>
                <a:tc>
                  <a:txBody>
                    <a:bodyPr/>
                    <a:lstStyle/>
                    <a:p>
                      <a:pPr algn="ctr"/>
                      <a:r>
                        <a:rPr lang="zh-TW" altLang="en-US" dirty="0" smtClean="0"/>
                        <a:t>６１</a:t>
                      </a:r>
                      <a:endParaRPr lang="zh-TW" altLang="en-US" dirty="0"/>
                    </a:p>
                  </a:txBody>
                  <a:tcPr anchor="ctr"/>
                </a:tc>
              </a:tr>
              <a:tr h="290362">
                <a:tc>
                  <a:txBody>
                    <a:bodyPr/>
                    <a:lstStyle/>
                    <a:p>
                      <a:pPr algn="ctr"/>
                      <a:r>
                        <a:rPr lang="zh-TW" altLang="zh-TW" sz="1800" kern="1200" dirty="0" smtClean="0">
                          <a:effectLst/>
                        </a:rPr>
                        <a:t>費鴻泰</a:t>
                      </a:r>
                      <a:r>
                        <a:rPr lang="en-US" altLang="zh-TW" dirty="0" smtClean="0"/>
                        <a:t>(</a:t>
                      </a:r>
                      <a:r>
                        <a:rPr lang="zh-TW" altLang="en-US" dirty="0" smtClean="0"/>
                        <a:t>台北</a:t>
                      </a:r>
                      <a:r>
                        <a:rPr lang="en-US" altLang="zh-TW" dirty="0" smtClean="0"/>
                        <a:t>-</a:t>
                      </a:r>
                      <a:r>
                        <a:rPr lang="zh-TW" altLang="en-US" dirty="0" smtClean="0"/>
                        <a:t>國</a:t>
                      </a:r>
                      <a:r>
                        <a:rPr lang="en-US" altLang="zh-TW" dirty="0" smtClean="0"/>
                        <a:t>)</a:t>
                      </a:r>
                      <a:endParaRPr lang="zh-TW" altLang="en-US" dirty="0"/>
                    </a:p>
                  </a:txBody>
                  <a:tcPr anchor="ctr"/>
                </a:tc>
                <a:tc>
                  <a:txBody>
                    <a:bodyPr/>
                    <a:lstStyle/>
                    <a:p>
                      <a:pPr algn="ctr"/>
                      <a:r>
                        <a:rPr lang="zh-TW" altLang="en-US" dirty="0" smtClean="0"/>
                        <a:t>０</a:t>
                      </a:r>
                      <a:endParaRPr lang="zh-TW" altLang="en-US" dirty="0"/>
                    </a:p>
                  </a:txBody>
                  <a:tcPr anchor="ctr"/>
                </a:tc>
                <a:tc>
                  <a:txBody>
                    <a:bodyPr/>
                    <a:lstStyle/>
                    <a:p>
                      <a:pPr algn="ctr"/>
                      <a:r>
                        <a:rPr lang="zh-TW" altLang="en-US" dirty="0" smtClean="0"/>
                        <a:t>０</a:t>
                      </a:r>
                      <a:r>
                        <a:rPr lang="en-US" altLang="zh-TW" dirty="0" smtClean="0"/>
                        <a:t>%</a:t>
                      </a:r>
                      <a:endParaRPr lang="zh-TW" altLang="en-US" dirty="0"/>
                    </a:p>
                  </a:txBody>
                  <a:tcPr anchor="ctr"/>
                </a:tc>
                <a:tc>
                  <a:txBody>
                    <a:bodyPr/>
                    <a:lstStyle/>
                    <a:p>
                      <a:pPr algn="l"/>
                      <a:endParaRPr lang="zh-TW" altLang="en-US" dirty="0"/>
                    </a:p>
                  </a:txBody>
                  <a:tcPr anchor="ctr"/>
                </a:tc>
                <a:tc>
                  <a:txBody>
                    <a:bodyPr/>
                    <a:lstStyle/>
                    <a:p>
                      <a:pPr algn="ctr"/>
                      <a:r>
                        <a:rPr lang="zh-TW" altLang="en-US" dirty="0" smtClean="0"/>
                        <a:t>０</a:t>
                      </a:r>
                      <a:endParaRPr lang="zh-TW" altLang="en-US" dirty="0"/>
                    </a:p>
                  </a:txBody>
                  <a:tcPr anchor="ctr"/>
                </a:tc>
                <a:tc>
                  <a:txBody>
                    <a:bodyPr/>
                    <a:lstStyle/>
                    <a:p>
                      <a:pPr algn="ctr"/>
                      <a:r>
                        <a:rPr lang="zh-TW" altLang="en-US" dirty="0" smtClean="0"/>
                        <a:t>２１９</a:t>
                      </a:r>
                      <a:endParaRPr lang="zh-TW" altLang="en-US" dirty="0"/>
                    </a:p>
                  </a:txBody>
                  <a:tcPr anchor="ctr"/>
                </a:tc>
              </a:tr>
              <a:tr h="1814763">
                <a:tc>
                  <a:txBody>
                    <a:bodyPr/>
                    <a:lstStyle/>
                    <a:p>
                      <a:pPr algn="ctr"/>
                      <a:r>
                        <a:rPr lang="zh-TW" altLang="zh-TW" sz="1800" kern="1200" dirty="0" smtClean="0">
                          <a:effectLst/>
                        </a:rPr>
                        <a:t>賴士葆</a:t>
                      </a:r>
                      <a:r>
                        <a:rPr lang="en-US" altLang="zh-TW" dirty="0" smtClean="0"/>
                        <a:t>(</a:t>
                      </a:r>
                      <a:r>
                        <a:rPr lang="zh-TW" altLang="en-US" dirty="0" smtClean="0"/>
                        <a:t>台北</a:t>
                      </a:r>
                      <a:r>
                        <a:rPr lang="en-US" altLang="zh-TW" dirty="0" smtClean="0"/>
                        <a:t>-</a:t>
                      </a:r>
                      <a:r>
                        <a:rPr lang="zh-TW" altLang="en-US" dirty="0" smtClean="0"/>
                        <a:t>國</a:t>
                      </a:r>
                      <a:r>
                        <a:rPr lang="en-US" altLang="zh-TW" dirty="0" smtClean="0"/>
                        <a:t>)</a:t>
                      </a:r>
                    </a:p>
                    <a:p>
                      <a:pPr algn="ctr"/>
                      <a:endParaRPr lang="en-US" altLang="zh-TW" sz="1800" kern="1200" dirty="0" smtClean="0">
                        <a:effectLst/>
                      </a:endParaRPr>
                    </a:p>
                    <a:p>
                      <a:pPr algn="l"/>
                      <a:r>
                        <a:rPr lang="en-US" altLang="zh-TW" sz="1800" kern="1200" dirty="0" smtClean="0">
                          <a:effectLst/>
                        </a:rPr>
                        <a:t>※3</a:t>
                      </a:r>
                      <a:r>
                        <a:rPr lang="zh-TW" altLang="en-US" sz="1800" kern="1200" dirty="0" smtClean="0">
                          <a:effectLst/>
                        </a:rPr>
                        <a:t>、</a:t>
                      </a:r>
                      <a:r>
                        <a:rPr lang="en-US" altLang="zh-TW" sz="1800" kern="1200" dirty="0" smtClean="0">
                          <a:effectLst/>
                        </a:rPr>
                        <a:t>4</a:t>
                      </a:r>
                      <a:r>
                        <a:rPr lang="zh-TW" altLang="zh-TW" sz="1800" kern="1200" dirty="0" smtClean="0">
                          <a:effectLst/>
                        </a:rPr>
                        <a:t>期為司法委員會</a:t>
                      </a:r>
                      <a:endParaRPr lang="zh-TW" altLang="en-US" dirty="0"/>
                    </a:p>
                  </a:txBody>
                  <a:tcPr anchor="ctr"/>
                </a:tc>
                <a:tc>
                  <a:txBody>
                    <a:bodyPr/>
                    <a:lstStyle/>
                    <a:p>
                      <a:pPr algn="ctr"/>
                      <a:r>
                        <a:rPr lang="zh-TW" altLang="en-US" dirty="0" smtClean="0"/>
                        <a:t>６</a:t>
                      </a:r>
                      <a:endParaRPr lang="zh-TW" altLang="en-US" dirty="0"/>
                    </a:p>
                  </a:txBody>
                  <a:tcPr anchor="ctr"/>
                </a:tc>
                <a:tc>
                  <a:txBody>
                    <a:bodyPr/>
                    <a:lstStyle/>
                    <a:p>
                      <a:pPr algn="ctr"/>
                      <a:r>
                        <a:rPr lang="zh-TW" altLang="en-US" dirty="0" smtClean="0"/>
                        <a:t>１７</a:t>
                      </a:r>
                      <a:r>
                        <a:rPr lang="en-US" altLang="zh-TW" dirty="0" smtClean="0"/>
                        <a:t>%</a:t>
                      </a:r>
                      <a:endParaRPr lang="zh-TW" altLang="en-US" dirty="0"/>
                    </a:p>
                  </a:txBody>
                  <a:tcPr anchor="ctr"/>
                </a:tc>
                <a:tc>
                  <a:txBody>
                    <a:bodyPr/>
                    <a:lstStyle/>
                    <a:p>
                      <a:pPr algn="l"/>
                      <a:r>
                        <a:rPr lang="zh-TW" altLang="zh-TW" sz="1800" kern="1200" dirty="0" smtClean="0">
                          <a:effectLst/>
                        </a:rPr>
                        <a:t>一、子女撫養法草案</a:t>
                      </a:r>
                    </a:p>
                    <a:p>
                      <a:pPr algn="l"/>
                      <a:r>
                        <a:rPr lang="zh-TW" altLang="zh-TW" sz="1800" kern="1200" dirty="0" smtClean="0">
                          <a:effectLst/>
                        </a:rPr>
                        <a:t>二、財團法人法草案</a:t>
                      </a:r>
                    </a:p>
                    <a:p>
                      <a:pPr algn="l"/>
                      <a:r>
                        <a:rPr lang="zh-TW" altLang="zh-TW" sz="1800" kern="1200" dirty="0" smtClean="0">
                          <a:effectLst/>
                        </a:rPr>
                        <a:t>三、關鍵基礎設施安全防護條例草案</a:t>
                      </a:r>
                    </a:p>
                    <a:p>
                      <a:pPr algn="l"/>
                      <a:r>
                        <a:rPr lang="zh-TW" altLang="zh-TW" sz="1800" kern="1200" dirty="0" smtClean="0">
                          <a:effectLst/>
                        </a:rPr>
                        <a:t>四、學生輔導法草案</a:t>
                      </a:r>
                    </a:p>
                    <a:p>
                      <a:pPr algn="l"/>
                      <a:r>
                        <a:rPr lang="zh-TW" altLang="zh-TW" sz="1800" kern="1200" dirty="0" smtClean="0">
                          <a:effectLst/>
                        </a:rPr>
                        <a:t>五、兒童網路個人資料法草案</a:t>
                      </a:r>
                    </a:p>
                    <a:p>
                      <a:pPr algn="l"/>
                      <a:r>
                        <a:rPr lang="zh-TW" altLang="zh-TW" sz="1800" kern="1200" dirty="0" smtClean="0">
                          <a:effectLst/>
                        </a:rPr>
                        <a:t>六、管線安全法草案</a:t>
                      </a:r>
                      <a:endParaRPr lang="zh-TW" altLang="en-US" dirty="0"/>
                    </a:p>
                  </a:txBody>
                  <a:tcPr anchor="ctr"/>
                </a:tc>
                <a:tc>
                  <a:txBody>
                    <a:bodyPr/>
                    <a:lstStyle/>
                    <a:p>
                      <a:pPr algn="ctr"/>
                      <a:r>
                        <a:rPr lang="zh-TW" altLang="en-US" dirty="0" smtClean="0"/>
                        <a:t>０</a:t>
                      </a:r>
                      <a:endParaRPr lang="en-US" altLang="zh-TW" dirty="0" smtClean="0"/>
                    </a:p>
                    <a:p>
                      <a:pPr algn="ctr"/>
                      <a:endParaRPr lang="en-US" altLang="zh-TW" dirty="0" smtClean="0"/>
                    </a:p>
                    <a:p>
                      <a:pPr algn="ctr"/>
                      <a:r>
                        <a:rPr lang="en-US" altLang="zh-TW" dirty="0" smtClean="0"/>
                        <a:t>※</a:t>
                      </a:r>
                      <a:r>
                        <a:rPr lang="zh-TW" altLang="zh-TW" sz="1800" kern="1200" dirty="0" smtClean="0">
                          <a:effectLst/>
                        </a:rPr>
                        <a:t>只計財政委員會部份</a:t>
                      </a:r>
                      <a:endParaRPr lang="zh-TW" altLang="en-US" dirty="0"/>
                    </a:p>
                  </a:txBody>
                  <a:tcPr anchor="ctr"/>
                </a:tc>
                <a:tc>
                  <a:txBody>
                    <a:bodyPr/>
                    <a:lstStyle/>
                    <a:p>
                      <a:pPr algn="ctr"/>
                      <a:r>
                        <a:rPr lang="zh-TW" altLang="en-US" dirty="0" smtClean="0"/>
                        <a:t>１５８</a:t>
                      </a:r>
                      <a:endParaRPr lang="en-US" altLang="zh-TW" dirty="0" smtClean="0"/>
                    </a:p>
                    <a:p>
                      <a:pPr algn="ctr"/>
                      <a:endParaRPr lang="en-US" altLang="zh-TW" dirty="0" smtClean="0"/>
                    </a:p>
                    <a:p>
                      <a:pPr marL="0" marR="0" indent="0" algn="ctr" defTabSz="457200" rtl="0" eaLnBrk="1" fontAlgn="auto" latinLnBrk="0" hangingPunct="1">
                        <a:lnSpc>
                          <a:spcPct val="100000"/>
                        </a:lnSpc>
                        <a:spcBef>
                          <a:spcPts val="0"/>
                        </a:spcBef>
                        <a:spcAft>
                          <a:spcPts val="0"/>
                        </a:spcAft>
                        <a:buClrTx/>
                        <a:buSzTx/>
                        <a:buFontTx/>
                        <a:buNone/>
                        <a:tabLst/>
                        <a:defRPr/>
                      </a:pPr>
                      <a:r>
                        <a:rPr lang="en-US" altLang="zh-TW" dirty="0" smtClean="0"/>
                        <a:t>※</a:t>
                      </a:r>
                      <a:r>
                        <a:rPr lang="zh-TW" altLang="zh-TW" sz="1800" kern="1200" dirty="0" smtClean="0">
                          <a:effectLst/>
                        </a:rPr>
                        <a:t>只計財政委員會部份</a:t>
                      </a:r>
                      <a:endParaRPr lang="zh-TW" altLang="en-US" dirty="0" smtClean="0"/>
                    </a:p>
                    <a:p>
                      <a:pPr algn="ctr"/>
                      <a:endParaRPr lang="zh-TW" altLang="en-US" dirty="0"/>
                    </a:p>
                  </a:txBody>
                  <a:tcPr anchor="ctr"/>
                </a:tc>
              </a:tr>
              <a:tr h="383416">
                <a:tc>
                  <a:txBody>
                    <a:bodyPr/>
                    <a:lstStyle/>
                    <a:p>
                      <a:pPr algn="ctr"/>
                      <a:r>
                        <a:rPr lang="zh-TW" altLang="zh-TW" sz="1800" kern="1200" dirty="0" smtClean="0">
                          <a:effectLst/>
                        </a:rPr>
                        <a:t>林德福</a:t>
                      </a:r>
                      <a:r>
                        <a:rPr lang="en-US" altLang="zh-TW" dirty="0" smtClean="0"/>
                        <a:t>(</a:t>
                      </a:r>
                      <a:r>
                        <a:rPr lang="zh-TW" altLang="en-US" dirty="0" smtClean="0"/>
                        <a:t>新北</a:t>
                      </a:r>
                      <a:r>
                        <a:rPr lang="en-US" altLang="zh-TW" dirty="0" smtClean="0"/>
                        <a:t>-</a:t>
                      </a:r>
                      <a:r>
                        <a:rPr lang="zh-TW" altLang="en-US" dirty="0" smtClean="0"/>
                        <a:t>國</a:t>
                      </a:r>
                      <a:r>
                        <a:rPr lang="en-US" altLang="zh-TW" dirty="0" smtClean="0"/>
                        <a:t>)</a:t>
                      </a:r>
                      <a:endParaRPr lang="zh-TW" alt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０</a:t>
                      </a: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０</a:t>
                      </a:r>
                      <a:r>
                        <a:rPr lang="en-US" altLang="zh-TW" dirty="0" smtClean="0"/>
                        <a:t>%</a:t>
                      </a:r>
                      <a:endParaRPr lang="zh-TW" altLang="en-US" dirty="0" smtClean="0"/>
                    </a:p>
                  </a:txBody>
                  <a:tcPr anchor="ctr"/>
                </a:tc>
                <a:tc>
                  <a:txBody>
                    <a:bodyPr/>
                    <a:lstStyle/>
                    <a:p>
                      <a:pPr algn="l"/>
                      <a:endParaRPr lang="zh-TW" alt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０</a:t>
                      </a: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２２５</a:t>
                      </a:r>
                    </a:p>
                  </a:txBody>
                  <a:tcPr anchor="ctr"/>
                </a:tc>
              </a:tr>
              <a:tr h="63106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zh-TW" sz="1800" kern="1200" dirty="0" smtClean="0">
                          <a:effectLst/>
                        </a:rPr>
                        <a:t>羅明才</a:t>
                      </a:r>
                      <a:r>
                        <a:rPr lang="en-US" altLang="zh-TW" dirty="0" smtClean="0"/>
                        <a:t>(</a:t>
                      </a:r>
                      <a:r>
                        <a:rPr lang="zh-TW" altLang="en-US" dirty="0" smtClean="0"/>
                        <a:t>新北</a:t>
                      </a:r>
                      <a:r>
                        <a:rPr lang="en-US" altLang="zh-TW" dirty="0" smtClean="0"/>
                        <a:t>-</a:t>
                      </a:r>
                      <a:r>
                        <a:rPr lang="zh-TW" altLang="en-US" dirty="0" smtClean="0"/>
                        <a:t>國</a:t>
                      </a:r>
                      <a:r>
                        <a:rPr lang="en-US" altLang="zh-TW" dirty="0" smtClean="0"/>
                        <a:t>)</a:t>
                      </a:r>
                      <a:endParaRPr lang="zh-TW" altLang="en-US" dirty="0" smtClean="0"/>
                    </a:p>
                    <a:p>
                      <a:pPr algn="l"/>
                      <a:endParaRPr lang="zh-TW" alt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２</a:t>
                      </a:r>
                    </a:p>
                    <a:p>
                      <a:pPr algn="ctr"/>
                      <a:endParaRPr lang="zh-TW" alt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０</a:t>
                      </a:r>
                      <a:r>
                        <a:rPr lang="en-US" altLang="zh-TW" dirty="0" smtClean="0"/>
                        <a:t>%</a:t>
                      </a:r>
                      <a:endParaRPr lang="zh-TW" altLang="en-US" dirty="0" smtClean="0"/>
                    </a:p>
                    <a:p>
                      <a:pPr algn="ctr"/>
                      <a:endParaRPr lang="zh-TW" altLang="en-US" dirty="0"/>
                    </a:p>
                  </a:txBody>
                  <a:tcPr anchor="ctr"/>
                </a:tc>
                <a:tc>
                  <a:txBody>
                    <a:bodyPr/>
                    <a:lstStyle/>
                    <a:p>
                      <a:pPr algn="l"/>
                      <a:r>
                        <a:rPr lang="zh-TW" altLang="zh-TW" sz="1800" kern="1200" dirty="0" smtClean="0">
                          <a:effectLst/>
                        </a:rPr>
                        <a:t>一、廢止期貨交易稅條例</a:t>
                      </a:r>
                    </a:p>
                    <a:p>
                      <a:pPr algn="l"/>
                      <a:r>
                        <a:rPr lang="zh-TW" altLang="zh-TW" sz="1800" kern="1200" dirty="0" smtClean="0">
                          <a:effectLst/>
                        </a:rPr>
                        <a:t>二、廢止工廠法</a:t>
                      </a:r>
                      <a:endParaRPr lang="zh-TW" altLang="en-US" dirty="0" smtClean="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１</a:t>
                      </a:r>
                    </a:p>
                    <a:p>
                      <a:pPr algn="ctr"/>
                      <a:endParaRPr lang="zh-TW" alt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１８８</a:t>
                      </a:r>
                    </a:p>
                    <a:p>
                      <a:pPr algn="ctr"/>
                      <a:endParaRPr lang="zh-TW" altLang="en-US" dirty="0"/>
                    </a:p>
                  </a:txBody>
                  <a:tcPr anchor="ctr"/>
                </a:tc>
              </a:tr>
              <a:tr h="457200">
                <a:tc rowSpan="2">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平均</a:t>
                      </a:r>
                    </a:p>
                    <a:p>
                      <a:pPr algn="l"/>
                      <a:endParaRPr lang="zh-TW" altLang="en-US" b="1" dirty="0"/>
                    </a:p>
                  </a:txBody>
                  <a:tcPr anchor="ctr"/>
                </a:tc>
                <a:tc rowSpan="2">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２．２</a:t>
                      </a:r>
                    </a:p>
                    <a:p>
                      <a:pPr algn="ctr"/>
                      <a:endParaRPr lang="zh-TW" altLang="en-US" b="1" dirty="0"/>
                    </a:p>
                  </a:txBody>
                  <a:tcPr anchor="ctr"/>
                </a:tc>
                <a:tc rowSpan="2">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３．４</a:t>
                      </a:r>
                      <a:r>
                        <a:rPr lang="en-US" altLang="zh-TW" dirty="0" smtClean="0"/>
                        <a:t>%</a:t>
                      </a:r>
                      <a:endParaRPr lang="zh-TW" altLang="en-US" dirty="0" smtClean="0"/>
                    </a:p>
                    <a:p>
                      <a:pPr algn="ctr"/>
                      <a:endParaRPr lang="zh-TW" altLang="en-US" b="1" dirty="0"/>
                    </a:p>
                  </a:txBody>
                  <a:tcPr anchor="ctr"/>
                </a:tc>
                <a:tc rowSpan="2">
                  <a:txBody>
                    <a:bodyPr/>
                    <a:lstStyle/>
                    <a:p>
                      <a:pPr algn="l"/>
                      <a:endParaRPr lang="zh-TW" altLang="en-US" b="1"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０．２５</a:t>
                      </a:r>
                      <a:endParaRPr lang="en-US" altLang="zh-TW" b="1" dirty="0" smtClean="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１７３．２５</a:t>
                      </a:r>
                      <a:endParaRPr lang="en-US" altLang="zh-TW" b="1" dirty="0" smtClean="0"/>
                    </a:p>
                  </a:txBody>
                  <a:tcPr anchor="ctr"/>
                </a:tc>
              </a:tr>
              <a:tr h="45720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gridSpan="2">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altLang="zh-TW" dirty="0" smtClean="0"/>
                        <a:t>※</a:t>
                      </a:r>
                      <a:r>
                        <a:rPr lang="zh-TW" altLang="en-US" dirty="0" smtClean="0"/>
                        <a:t>扣除</a:t>
                      </a:r>
                      <a:r>
                        <a:rPr lang="zh-TW" altLang="zh-TW" sz="1800" kern="1200" dirty="0" smtClean="0">
                          <a:effectLst/>
                        </a:rPr>
                        <a:t>賴士葆</a:t>
                      </a:r>
                      <a:r>
                        <a:rPr lang="zh-TW" altLang="en-US" sz="1800" kern="1200" dirty="0" smtClean="0">
                          <a:effectLst/>
                        </a:rPr>
                        <a:t>委員</a:t>
                      </a:r>
                      <a:endParaRPr lang="zh-TW" altLang="en-US" dirty="0" smtClean="0"/>
                    </a:p>
                  </a:txBody>
                  <a:tcPr/>
                </a:tc>
                <a:tc hMerge="1">
                  <a:txBody>
                    <a:bodyPr/>
                    <a:lstStyle/>
                    <a:p>
                      <a:pPr marL="0" marR="0" indent="0" algn="ctr" defTabSz="457200" rtl="0" eaLnBrk="1" fontAlgn="auto" latinLnBrk="0" hangingPunct="1">
                        <a:lnSpc>
                          <a:spcPct val="100000"/>
                        </a:lnSpc>
                        <a:spcBef>
                          <a:spcPts val="0"/>
                        </a:spcBef>
                        <a:spcAft>
                          <a:spcPts val="0"/>
                        </a:spcAft>
                        <a:buClrTx/>
                        <a:buSzTx/>
                        <a:buFontTx/>
                        <a:buNone/>
                        <a:tabLst/>
                        <a:defRPr/>
                      </a:pPr>
                      <a:endParaRPr lang="en-US" altLang="zh-TW" dirty="0" smtClean="0"/>
                    </a:p>
                  </a:txBody>
                  <a:tcPr>
                    <a:lnT w="12700" cap="flat" cmpd="sng" algn="ctr">
                      <a:solidFill>
                        <a:schemeClr val="tx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val="14984853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內容版面配置區 3"/>
          <p:cNvGraphicFramePr>
            <a:graphicFrameLocks/>
          </p:cNvGraphicFramePr>
          <p:nvPr>
            <p:extLst>
              <p:ext uri="{D42A27DB-BD31-4B8C-83A1-F6EECF244321}">
                <p14:modId xmlns:p14="http://schemas.microsoft.com/office/powerpoint/2010/main" val="1479023845"/>
              </p:ext>
            </p:extLst>
          </p:nvPr>
        </p:nvGraphicFramePr>
        <p:xfrm>
          <a:off x="462654" y="2057400"/>
          <a:ext cx="11266692" cy="2743200"/>
        </p:xfrm>
        <a:graphic>
          <a:graphicData uri="http://schemas.openxmlformats.org/drawingml/2006/table">
            <a:tbl>
              <a:tblPr firstRow="1" bandRow="1">
                <a:tableStyleId>{21E4AEA4-8DFA-4A89-87EB-49C32662AFE0}</a:tableStyleId>
              </a:tblPr>
              <a:tblGrid>
                <a:gridCol w="1877782"/>
                <a:gridCol w="1165329"/>
                <a:gridCol w="1417425"/>
                <a:gridCol w="3251587"/>
                <a:gridCol w="1894349"/>
                <a:gridCol w="1660220"/>
              </a:tblGrid>
              <a:tr h="726776">
                <a:tc>
                  <a:txBody>
                    <a:bodyPr/>
                    <a:lstStyle/>
                    <a:p>
                      <a:pPr algn="ctr"/>
                      <a:r>
                        <a:rPr lang="zh-TW" altLang="en-US" sz="2400" dirty="0" smtClean="0">
                          <a:effectLst>
                            <a:outerShdw blurRad="38100" dist="38100" dir="2700000" algn="tl">
                              <a:srgbClr val="000000">
                                <a:alpha val="43137"/>
                              </a:srgbClr>
                            </a:outerShdw>
                          </a:effectLst>
                        </a:rPr>
                        <a:t>財政委員會</a:t>
                      </a:r>
                      <a:endParaRPr lang="en-US" altLang="zh-TW" sz="2400" dirty="0" smtClean="0">
                        <a:effectLst>
                          <a:outerShdw blurRad="38100" dist="38100" dir="2700000" algn="tl">
                            <a:srgbClr val="000000">
                              <a:alpha val="43137"/>
                            </a:srgbClr>
                          </a:outerShdw>
                        </a:effectLst>
                      </a:endParaRPr>
                    </a:p>
                    <a:p>
                      <a:pPr algn="ctr"/>
                      <a:r>
                        <a:rPr lang="zh-TW" altLang="en-US" sz="2400" dirty="0" smtClean="0">
                          <a:effectLst>
                            <a:outerShdw blurRad="38100" dist="38100" dir="2700000" algn="tl">
                              <a:srgbClr val="000000">
                                <a:alpha val="43137"/>
                              </a:srgbClr>
                            </a:outerShdw>
                          </a:effectLst>
                        </a:rPr>
                        <a:t>之比較</a:t>
                      </a:r>
                    </a:p>
                  </a:txBody>
                  <a:tcPr anchor="ctr">
                    <a:solidFill>
                      <a:schemeClr val="accent2">
                        <a:lumMod val="50000"/>
                      </a:schemeClr>
                    </a:solidFill>
                  </a:tcPr>
                </a:tc>
                <a:tc>
                  <a:txBody>
                    <a:bodyPr/>
                    <a:lstStyle/>
                    <a:p>
                      <a:pPr algn="ctr"/>
                      <a:r>
                        <a:rPr lang="zh-TW" altLang="en-US" dirty="0" smtClean="0"/>
                        <a:t>法律全文主提案量</a:t>
                      </a:r>
                      <a:endParaRPr lang="zh-TW" altLang="en-US" dirty="0"/>
                    </a:p>
                  </a:txBody>
                  <a:tcPr anchor="ctr"/>
                </a:tc>
                <a:tc>
                  <a:txBody>
                    <a:bodyPr/>
                    <a:lstStyle/>
                    <a:p>
                      <a:pPr algn="ctr"/>
                      <a:r>
                        <a:rPr lang="zh-TW" altLang="en-US" dirty="0" smtClean="0"/>
                        <a:t>法律全文主提案通過率</a:t>
                      </a:r>
                      <a:endParaRPr lang="zh-TW" altLang="en-US" dirty="0"/>
                    </a:p>
                  </a:txBody>
                  <a:tcPr anchor="ctr"/>
                </a:tc>
                <a:tc>
                  <a:txBody>
                    <a:bodyPr/>
                    <a:lstStyle/>
                    <a:p>
                      <a:pPr algn="ctr"/>
                      <a:r>
                        <a:rPr lang="zh-TW" altLang="en-US" dirty="0" smtClean="0"/>
                        <a:t>法律全文主提案內容</a:t>
                      </a:r>
                      <a:endParaRPr lang="zh-TW" altLang="en-US" dirty="0"/>
                    </a:p>
                  </a:txBody>
                  <a:tcPr anchor="ctr"/>
                </a:tc>
                <a:tc>
                  <a:txBody>
                    <a:bodyPr/>
                    <a:lstStyle/>
                    <a:p>
                      <a:pPr algn="ctr"/>
                      <a:r>
                        <a:rPr lang="zh-TW" altLang="zh-TW" sz="1800" b="1" kern="1200" dirty="0" smtClean="0">
                          <a:solidFill>
                            <a:schemeClr val="lt1"/>
                          </a:solidFill>
                          <a:effectLst/>
                          <a:latin typeface="+mn-lt"/>
                          <a:ea typeface="+mn-ea"/>
                          <a:cs typeface="+mn-cs"/>
                        </a:rPr>
                        <a:t>全文主</a:t>
                      </a:r>
                      <a:r>
                        <a:rPr lang="zh-TW" altLang="en-US" sz="1800" b="1" kern="1200" dirty="0" smtClean="0">
                          <a:solidFill>
                            <a:schemeClr val="lt1"/>
                          </a:solidFill>
                          <a:effectLst/>
                          <a:latin typeface="+mn-lt"/>
                          <a:ea typeface="+mn-ea"/>
                          <a:cs typeface="+mn-cs"/>
                        </a:rPr>
                        <a:t>提</a:t>
                      </a:r>
                      <a:r>
                        <a:rPr lang="zh-TW" altLang="zh-TW" sz="1800" b="1" kern="1200" dirty="0" smtClean="0">
                          <a:solidFill>
                            <a:schemeClr val="lt1"/>
                          </a:solidFill>
                          <a:effectLst/>
                          <a:latin typeface="+mn-lt"/>
                          <a:ea typeface="+mn-ea"/>
                          <a:cs typeface="+mn-cs"/>
                        </a:rPr>
                        <a:t>案內容與所屬委員會相關量</a:t>
                      </a:r>
                      <a:endParaRPr lang="zh-TW" altLang="en-US" dirty="0"/>
                    </a:p>
                  </a:txBody>
                  <a:tcPr anchor="ctr"/>
                </a:tc>
                <a:tc>
                  <a:txBody>
                    <a:bodyPr/>
                    <a:lstStyle/>
                    <a:p>
                      <a:pPr algn="ctr"/>
                      <a:r>
                        <a:rPr lang="zh-TW" altLang="zh-TW" sz="1800" b="1" kern="1200" dirty="0" smtClean="0">
                          <a:solidFill>
                            <a:schemeClr val="lt1"/>
                          </a:solidFill>
                          <a:effectLst/>
                          <a:latin typeface="+mn-lt"/>
                          <a:ea typeface="+mn-ea"/>
                          <a:cs typeface="+mn-cs"/>
                        </a:rPr>
                        <a:t>所屬委員會口頭質詢次數</a:t>
                      </a:r>
                      <a:endParaRPr lang="zh-TW" altLang="en-US" dirty="0"/>
                    </a:p>
                  </a:txBody>
                  <a:tcPr anchor="ctr"/>
                </a:tc>
              </a:tr>
              <a:tr h="1162841">
                <a:tc>
                  <a:txBody>
                    <a:bodyPr/>
                    <a:lstStyle/>
                    <a:p>
                      <a:pPr algn="ctr"/>
                      <a:r>
                        <a:rPr lang="zh-TW" altLang="zh-TW" sz="1800" kern="1200" dirty="0" smtClean="0">
                          <a:effectLst/>
                        </a:rPr>
                        <a:t>許添財</a:t>
                      </a:r>
                      <a:r>
                        <a:rPr lang="en-US" altLang="zh-TW" sz="1800" kern="1200" dirty="0" smtClean="0">
                          <a:effectLst/>
                        </a:rPr>
                        <a:t>(</a:t>
                      </a:r>
                      <a:r>
                        <a:rPr lang="zh-TW" altLang="en-US" sz="1800" kern="1200" dirty="0" smtClean="0">
                          <a:effectLst/>
                        </a:rPr>
                        <a:t>台南</a:t>
                      </a:r>
                      <a:r>
                        <a:rPr lang="en-US" altLang="zh-TW" sz="1800" kern="1200" dirty="0" smtClean="0">
                          <a:effectLst/>
                        </a:rPr>
                        <a:t>-</a:t>
                      </a:r>
                      <a:r>
                        <a:rPr lang="zh-TW" altLang="en-US" sz="1800" kern="1200" dirty="0" smtClean="0">
                          <a:effectLst/>
                        </a:rPr>
                        <a:t>民</a:t>
                      </a:r>
                      <a:r>
                        <a:rPr lang="en-US" altLang="zh-TW" sz="1800" kern="1200" dirty="0" smtClean="0">
                          <a:effectLst/>
                        </a:rPr>
                        <a:t>)</a:t>
                      </a:r>
                      <a:endParaRPr lang="zh-TW" altLang="en-US" dirty="0"/>
                    </a:p>
                  </a:txBody>
                  <a:tcPr anchor="ctr"/>
                </a:tc>
                <a:tc>
                  <a:txBody>
                    <a:bodyPr/>
                    <a:lstStyle/>
                    <a:p>
                      <a:pPr algn="ctr"/>
                      <a:r>
                        <a:rPr lang="zh-TW" altLang="en-US" dirty="0" smtClean="0"/>
                        <a:t>３</a:t>
                      </a:r>
                      <a:endParaRPr lang="zh-TW" altLang="en-US" dirty="0"/>
                    </a:p>
                  </a:txBody>
                  <a:tcPr anchor="ctr"/>
                </a:tc>
                <a:tc>
                  <a:txBody>
                    <a:bodyPr/>
                    <a:lstStyle/>
                    <a:p>
                      <a:pPr algn="ctr"/>
                      <a:r>
                        <a:rPr lang="zh-TW" altLang="en-US" dirty="0" smtClean="0"/>
                        <a:t>０</a:t>
                      </a:r>
                      <a:r>
                        <a:rPr lang="en-US" altLang="zh-TW" dirty="0" smtClean="0"/>
                        <a:t>%</a:t>
                      </a:r>
                      <a:endParaRPr lang="zh-TW" altLang="en-US" dirty="0"/>
                    </a:p>
                  </a:txBody>
                  <a:tcPr anchor="ctr"/>
                </a:tc>
                <a:tc>
                  <a:txBody>
                    <a:bodyPr/>
                    <a:lstStyle/>
                    <a:p>
                      <a:pPr algn="l"/>
                      <a:r>
                        <a:rPr lang="zh-TW" altLang="zh-TW" sz="1800" kern="1200" dirty="0" smtClean="0">
                          <a:effectLst/>
                        </a:rPr>
                        <a:t>一、長期照顧服務法草案</a:t>
                      </a:r>
                    </a:p>
                    <a:p>
                      <a:pPr algn="l"/>
                      <a:r>
                        <a:rPr lang="zh-TW" altLang="zh-TW" sz="1800" kern="1200" dirty="0" smtClean="0">
                          <a:effectLst/>
                        </a:rPr>
                        <a:t>二、食品藥品及民生用品安全總標章標示管理草案</a:t>
                      </a:r>
                    </a:p>
                    <a:p>
                      <a:pPr algn="l"/>
                      <a:r>
                        <a:rPr lang="zh-TW" altLang="zh-TW" sz="1800" kern="1200" dirty="0" smtClean="0">
                          <a:effectLst/>
                        </a:rPr>
                        <a:t>三、台南古都發展特別條例草案</a:t>
                      </a:r>
                      <a:endParaRPr lang="zh-TW" altLang="en-US" dirty="0"/>
                    </a:p>
                  </a:txBody>
                  <a:tcPr anchor="ctr"/>
                </a:tc>
                <a:tc>
                  <a:txBody>
                    <a:bodyPr/>
                    <a:lstStyle/>
                    <a:p>
                      <a:pPr algn="ctr"/>
                      <a:r>
                        <a:rPr lang="zh-TW" altLang="en-US" dirty="0" smtClean="0"/>
                        <a:t>０</a:t>
                      </a:r>
                      <a:endParaRPr lang="zh-TW" altLang="en-US" dirty="0"/>
                    </a:p>
                  </a:txBody>
                  <a:tcPr anchor="ctr"/>
                </a:tc>
                <a:tc>
                  <a:txBody>
                    <a:bodyPr/>
                    <a:lstStyle/>
                    <a:p>
                      <a:pPr algn="ctr"/>
                      <a:r>
                        <a:rPr lang="zh-TW" altLang="en-US" dirty="0" smtClean="0"/>
                        <a:t>２２７</a:t>
                      </a:r>
                      <a:endParaRPr lang="zh-TW" altLang="en-US" dirty="0"/>
                    </a:p>
                  </a:txBody>
                  <a:tcPr anchor="ctr"/>
                </a:tc>
              </a:tr>
              <a:tr h="290710">
                <a:tc>
                  <a:txBody>
                    <a:bodyPr/>
                    <a:lstStyle/>
                    <a:p>
                      <a:pPr algn="ctr"/>
                      <a:r>
                        <a:rPr lang="zh-TW" altLang="en-US" b="1" dirty="0" smtClean="0"/>
                        <a:t>平均</a:t>
                      </a:r>
                      <a:endParaRPr lang="zh-TW" altLang="en-US" b="1" dirty="0"/>
                    </a:p>
                  </a:txBody>
                  <a:tcPr anchor="ctr"/>
                </a:tc>
                <a:tc>
                  <a:txBody>
                    <a:bodyPr/>
                    <a:lstStyle/>
                    <a:p>
                      <a:pPr algn="ctr"/>
                      <a:r>
                        <a:rPr lang="zh-TW" altLang="en-US" b="1" dirty="0" smtClean="0"/>
                        <a:t>３</a:t>
                      </a:r>
                      <a:endParaRPr lang="zh-TW" altLang="en-US" b="1" dirty="0"/>
                    </a:p>
                  </a:txBody>
                  <a:tcPr anchor="ctr"/>
                </a:tc>
                <a:tc>
                  <a:txBody>
                    <a:bodyPr/>
                    <a:lstStyle/>
                    <a:p>
                      <a:pPr algn="ctr"/>
                      <a:r>
                        <a:rPr lang="zh-TW" altLang="en-US" b="1" dirty="0" smtClean="0"/>
                        <a:t>０</a:t>
                      </a:r>
                      <a:r>
                        <a:rPr lang="en-US" altLang="zh-TW" b="1" dirty="0" smtClean="0"/>
                        <a:t>%</a:t>
                      </a:r>
                      <a:endParaRPr lang="zh-TW" altLang="en-US" b="1" dirty="0"/>
                    </a:p>
                  </a:txBody>
                  <a:tcPr anchor="ctr"/>
                </a:tc>
                <a:tc>
                  <a:txBody>
                    <a:bodyPr/>
                    <a:lstStyle/>
                    <a:p>
                      <a:pPr algn="l"/>
                      <a:endParaRPr lang="zh-TW" altLang="en-US" b="1" dirty="0"/>
                    </a:p>
                  </a:txBody>
                  <a:tcPr anchor="ctr"/>
                </a:tc>
                <a:tc>
                  <a:txBody>
                    <a:bodyPr/>
                    <a:lstStyle/>
                    <a:p>
                      <a:pPr algn="ctr"/>
                      <a:r>
                        <a:rPr lang="zh-TW" altLang="en-US" b="1" dirty="0" smtClean="0"/>
                        <a:t>０</a:t>
                      </a:r>
                      <a:endParaRPr lang="zh-TW" altLang="en-US" b="1" dirty="0"/>
                    </a:p>
                  </a:txBody>
                  <a:tcPr anchor="ctr"/>
                </a:tc>
                <a:tc>
                  <a:txBody>
                    <a:bodyPr/>
                    <a:lstStyle/>
                    <a:p>
                      <a:pPr algn="ctr"/>
                      <a:r>
                        <a:rPr lang="zh-TW" altLang="en-US" b="1" dirty="0" smtClean="0"/>
                        <a:t>２２７</a:t>
                      </a:r>
                      <a:endParaRPr lang="zh-TW" altLang="en-US" b="1" dirty="0"/>
                    </a:p>
                  </a:txBody>
                  <a:tcPr anchor="ctr"/>
                </a:tc>
              </a:tr>
            </a:tbl>
          </a:graphicData>
        </a:graphic>
      </p:graphicFrame>
    </p:spTree>
    <p:extLst>
      <p:ext uri="{BB962C8B-B14F-4D97-AF65-F5344CB8AC3E}">
        <p14:creationId xmlns:p14="http://schemas.microsoft.com/office/powerpoint/2010/main" val="31893467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內容版面配置區 3"/>
          <p:cNvGraphicFramePr>
            <a:graphicFrameLocks/>
          </p:cNvGraphicFramePr>
          <p:nvPr>
            <p:extLst>
              <p:ext uri="{D42A27DB-BD31-4B8C-83A1-F6EECF244321}">
                <p14:modId xmlns:p14="http://schemas.microsoft.com/office/powerpoint/2010/main" val="700194594"/>
              </p:ext>
            </p:extLst>
          </p:nvPr>
        </p:nvGraphicFramePr>
        <p:xfrm>
          <a:off x="1190445" y="207035"/>
          <a:ext cx="11001555" cy="62656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圖片 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637876" y="1213928"/>
            <a:ext cx="927100" cy="927100"/>
          </a:xfrm>
          <a:prstGeom prst="rect">
            <a:avLst/>
          </a:prstGeom>
        </p:spPr>
      </p:pic>
      <p:pic>
        <p:nvPicPr>
          <p:cNvPr id="8" name="圖片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408" y="2404374"/>
            <a:ext cx="927100" cy="927100"/>
          </a:xfrm>
          <a:prstGeom prst="rect">
            <a:avLst/>
          </a:prstGeom>
        </p:spPr>
      </p:pic>
      <p:pic>
        <p:nvPicPr>
          <p:cNvPr id="9" name="圖片 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408" y="3715589"/>
            <a:ext cx="927100" cy="927100"/>
          </a:xfrm>
          <a:prstGeom prst="rect">
            <a:avLst/>
          </a:prstGeom>
        </p:spPr>
      </p:pic>
      <p:pic>
        <p:nvPicPr>
          <p:cNvPr id="10" name="圖片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408" y="4819770"/>
            <a:ext cx="927100" cy="927100"/>
          </a:xfrm>
          <a:prstGeom prst="rect">
            <a:avLst/>
          </a:prstGeom>
        </p:spPr>
      </p:pic>
    </p:spTree>
    <p:extLst>
      <p:ext uri="{BB962C8B-B14F-4D97-AF65-F5344CB8AC3E}">
        <p14:creationId xmlns:p14="http://schemas.microsoft.com/office/powerpoint/2010/main" val="35464258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2"/>
          <p:cNvSpPr txBox="1">
            <a:spLocks/>
          </p:cNvSpPr>
          <p:nvPr/>
        </p:nvSpPr>
        <p:spPr>
          <a:xfrm>
            <a:off x="577208" y="1431985"/>
            <a:ext cx="9998777" cy="4718312"/>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zh-TW" altLang="zh-TW" sz="2600" dirty="0" smtClean="0"/>
              <a:t>財政委員會內無論南北委員在提案上與財政的關聯度都非常低</a:t>
            </a:r>
            <a:r>
              <a:rPr lang="zh-TW" altLang="en-US" sz="2600" dirty="0" smtClean="0"/>
              <a:t>。</a:t>
            </a:r>
            <a:r>
              <a:rPr lang="en-US" altLang="zh-TW" sz="2600" dirty="0" smtClean="0"/>
              <a:t/>
            </a:r>
            <a:br>
              <a:rPr lang="en-US" altLang="zh-TW" sz="2600" dirty="0" smtClean="0"/>
            </a:br>
            <a:endParaRPr lang="en-US" altLang="zh-TW" sz="2600" dirty="0" smtClean="0"/>
          </a:p>
          <a:p>
            <a:r>
              <a:rPr lang="zh-TW" altLang="zh-TW" sz="2600" dirty="0" smtClean="0"/>
              <a:t>北</a:t>
            </a:r>
            <a:r>
              <a:rPr lang="zh-TW" altLang="en-US" sz="2600" dirty="0" smtClean="0"/>
              <a:t>區委員</a:t>
            </a:r>
            <a:r>
              <a:rPr lang="zh-TW" altLang="zh-TW" sz="2600" dirty="0" smtClean="0"/>
              <a:t>的提案領域以社會福利最多</a:t>
            </a:r>
            <a:r>
              <a:rPr lang="zh-TW" altLang="en-US" sz="2600" dirty="0" smtClean="0"/>
              <a:t>；</a:t>
            </a:r>
            <a:r>
              <a:rPr lang="zh-TW" altLang="zh-TW" sz="2600" dirty="0" smtClean="0"/>
              <a:t>南</a:t>
            </a:r>
            <a:r>
              <a:rPr lang="zh-TW" altLang="en-US" sz="2600" dirty="0" smtClean="0"/>
              <a:t>區</a:t>
            </a:r>
            <a:r>
              <a:rPr lang="zh-TW" altLang="zh-TW" sz="2600" dirty="0" smtClean="0"/>
              <a:t>則較</a:t>
            </a:r>
            <a:r>
              <a:rPr lang="zh-TW" altLang="en-US" sz="2600" dirty="0" smtClean="0"/>
              <a:t>有</a:t>
            </a:r>
            <a:r>
              <a:rPr lang="zh-TW" altLang="zh-TW" sz="2600" dirty="0" smtClean="0"/>
              <a:t>關注地方的提案</a:t>
            </a:r>
            <a:r>
              <a:rPr lang="zh-TW" altLang="en-US" sz="2600" dirty="0" smtClean="0"/>
              <a:t>。</a:t>
            </a:r>
            <a:r>
              <a:rPr lang="en-US" altLang="zh-TW" sz="2600" dirty="0" smtClean="0"/>
              <a:t/>
            </a:r>
            <a:br>
              <a:rPr lang="en-US" altLang="zh-TW" sz="2600" dirty="0" smtClean="0"/>
            </a:br>
            <a:endParaRPr lang="en-US" altLang="zh-TW" sz="2600" dirty="0" smtClean="0"/>
          </a:p>
          <a:p>
            <a:r>
              <a:rPr lang="zh-TW" altLang="zh-TW" sz="2600" dirty="0" smtClean="0"/>
              <a:t>南</a:t>
            </a:r>
            <a:r>
              <a:rPr lang="zh-TW" altLang="en-US" sz="2600" dirty="0" smtClean="0"/>
              <a:t>區委員</a:t>
            </a:r>
            <a:r>
              <a:rPr lang="zh-TW" altLang="zh-TW" sz="2600" dirty="0" smtClean="0"/>
              <a:t>在財政委員會中僅佔一名（許添財委員），有代表性不足的問題，以取平均數的方式判斷其表現可能有</a:t>
            </a:r>
            <a:r>
              <a:rPr lang="zh-TW" altLang="en-US" sz="2600" dirty="0" smtClean="0"/>
              <a:t>所</a:t>
            </a:r>
            <a:r>
              <a:rPr lang="zh-TW" altLang="zh-TW" sz="2600" dirty="0" smtClean="0"/>
              <a:t>偏頗</a:t>
            </a:r>
            <a:r>
              <a:rPr lang="zh-TW" altLang="en-US" sz="2600" dirty="0" smtClean="0"/>
              <a:t>。</a:t>
            </a:r>
            <a:r>
              <a:rPr lang="en-US" altLang="zh-TW" sz="2600" dirty="0" smtClean="0"/>
              <a:t/>
            </a:r>
            <a:br>
              <a:rPr lang="en-US" altLang="zh-TW" sz="2600" dirty="0" smtClean="0"/>
            </a:br>
            <a:endParaRPr lang="en-US" altLang="zh-TW" sz="2600" dirty="0" smtClean="0"/>
          </a:p>
          <a:p>
            <a:r>
              <a:rPr lang="zh-TW" altLang="zh-TW" sz="2600" dirty="0" smtClean="0"/>
              <a:t>南、北</a:t>
            </a:r>
            <a:r>
              <a:rPr lang="zh-TW" altLang="en-US" sz="2600" dirty="0" smtClean="0"/>
              <a:t>區</a:t>
            </a:r>
            <a:r>
              <a:rPr lang="zh-TW" altLang="zh-TW" sz="2600" dirty="0" smtClean="0"/>
              <a:t>委</a:t>
            </a:r>
            <a:r>
              <a:rPr lang="zh-TW" altLang="en-US" sz="2600" dirty="0" smtClean="0"/>
              <a:t>員</a:t>
            </a:r>
            <a:r>
              <a:rPr lang="zh-TW" altLang="zh-TW" sz="2600" dirty="0" smtClean="0"/>
              <a:t>恰好分屬民進黨、國民黨，民進黨無論是在財政委員會或全體委員中皆屬少數，亦可能影響其提案通過率。</a:t>
            </a:r>
            <a:endParaRPr lang="en-US" altLang="zh-TW" sz="2600" dirty="0" smtClean="0"/>
          </a:p>
        </p:txBody>
      </p:sp>
    </p:spTree>
    <p:extLst>
      <p:ext uri="{BB962C8B-B14F-4D97-AF65-F5344CB8AC3E}">
        <p14:creationId xmlns:p14="http://schemas.microsoft.com/office/powerpoint/2010/main" val="34408815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內容版面配置區 4"/>
          <p:cNvGraphicFramePr>
            <a:graphicFrameLocks/>
          </p:cNvGraphicFramePr>
          <p:nvPr>
            <p:extLst>
              <p:ext uri="{D42A27DB-BD31-4B8C-83A1-F6EECF244321}">
                <p14:modId xmlns:p14="http://schemas.microsoft.com/office/powerpoint/2010/main" val="220643966"/>
              </p:ext>
            </p:extLst>
          </p:nvPr>
        </p:nvGraphicFramePr>
        <p:xfrm>
          <a:off x="485334" y="1080081"/>
          <a:ext cx="11221332" cy="4123440"/>
        </p:xfrm>
        <a:graphic>
          <a:graphicData uri="http://schemas.openxmlformats.org/drawingml/2006/table">
            <a:tbl>
              <a:tblPr firstRow="1" bandRow="1">
                <a:tableStyleId>{1E171933-4619-4E11-9A3F-F7608DF75F80}</a:tableStyleId>
              </a:tblPr>
              <a:tblGrid>
                <a:gridCol w="1893107"/>
                <a:gridCol w="1146727"/>
                <a:gridCol w="1461428"/>
                <a:gridCol w="3075349"/>
                <a:gridCol w="2073499"/>
                <a:gridCol w="1571222"/>
              </a:tblGrid>
              <a:tr h="668977">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zh-TW" altLang="en-US" sz="2400" u="none" strike="noStrike" kern="1200" cap="none" spc="0" normalizeH="0" baseline="0" noProof="0" dirty="0" smtClean="0">
                          <a:ln>
                            <a:noFill/>
                          </a:ln>
                          <a:effectLst>
                            <a:outerShdw blurRad="38100" dist="38100" dir="2700000" algn="tl">
                              <a:srgbClr val="000000">
                                <a:alpha val="43137"/>
                              </a:srgbClr>
                            </a:outerShdw>
                          </a:effectLst>
                          <a:uLnTx/>
                          <a:uFillTx/>
                        </a:rPr>
                        <a:t>經濟委員會</a:t>
                      </a:r>
                      <a:endParaRPr kumimoji="0" lang="en-US" altLang="zh-TW" sz="2400" u="none" strike="noStrike" kern="1200" cap="none" spc="0" normalizeH="0" baseline="0" noProof="0" dirty="0" smtClean="0">
                        <a:ln>
                          <a:noFill/>
                        </a:ln>
                        <a:effectLst>
                          <a:outerShdw blurRad="38100" dist="38100" dir="2700000" algn="tl">
                            <a:srgbClr val="000000">
                              <a:alpha val="43137"/>
                            </a:srgbClr>
                          </a:outerShdw>
                        </a:effectLst>
                        <a:uLnTx/>
                        <a:uFillTx/>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zh-TW" altLang="en-US" sz="2400" u="none" strike="noStrike" kern="1200" cap="none" spc="0" normalizeH="0" baseline="0" noProof="0" dirty="0" smtClean="0">
                          <a:ln>
                            <a:noFill/>
                          </a:ln>
                          <a:effectLst>
                            <a:outerShdw blurRad="38100" dist="38100" dir="2700000" algn="tl">
                              <a:srgbClr val="000000">
                                <a:alpha val="43137"/>
                              </a:srgbClr>
                            </a:outerShdw>
                          </a:effectLst>
                          <a:uLnTx/>
                          <a:uFillTx/>
                        </a:rPr>
                        <a:t>之比較</a:t>
                      </a:r>
                      <a:endParaRPr kumimoji="0" lang="zh-TW" altLang="en-US" sz="24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mn-lt"/>
                        <a:ea typeface="+mn-ea"/>
                        <a:cs typeface="+mn-cs"/>
                      </a:endParaRPr>
                    </a:p>
                  </a:txBody>
                  <a:tcPr anchor="ctr">
                    <a:solidFill>
                      <a:schemeClr val="accent4">
                        <a:lumMod val="75000"/>
                      </a:schemeClr>
                    </a:solidFill>
                  </a:tcPr>
                </a:tc>
                <a:tc>
                  <a:txBody>
                    <a:bodyPr/>
                    <a:lstStyle/>
                    <a:p>
                      <a:r>
                        <a:rPr lang="zh-TW" altLang="en-US" dirty="0" smtClean="0"/>
                        <a:t>法律全文</a:t>
                      </a:r>
                      <a:endParaRPr lang="en-US" altLang="zh-TW" dirty="0" smtClean="0"/>
                    </a:p>
                    <a:p>
                      <a:r>
                        <a:rPr lang="zh-TW" altLang="en-US" dirty="0" smtClean="0"/>
                        <a:t>主提案量</a:t>
                      </a:r>
                      <a:endParaRPr lang="zh-TW" altLang="en-US" dirty="0"/>
                    </a:p>
                  </a:txBody>
                  <a:tcPr anchor="ctr"/>
                </a:tc>
                <a:tc>
                  <a:txBody>
                    <a:bodyPr/>
                    <a:lstStyle/>
                    <a:p>
                      <a:r>
                        <a:rPr lang="zh-TW" altLang="en-US" dirty="0" smtClean="0"/>
                        <a:t>法律全文主</a:t>
                      </a:r>
                      <a:endParaRPr lang="en-US" altLang="zh-TW" dirty="0" smtClean="0"/>
                    </a:p>
                    <a:p>
                      <a:r>
                        <a:rPr lang="zh-TW" altLang="en-US" dirty="0" smtClean="0"/>
                        <a:t>提案通過率</a:t>
                      </a:r>
                      <a:endParaRPr lang="zh-TW" altLang="en-US" dirty="0"/>
                    </a:p>
                  </a:txBody>
                  <a:tcPr anchor="ctr"/>
                </a:tc>
                <a:tc>
                  <a:txBody>
                    <a:bodyPr/>
                    <a:lstStyle/>
                    <a:p>
                      <a:pPr algn="ctr"/>
                      <a:r>
                        <a:rPr lang="zh-TW" altLang="en-US" dirty="0" smtClean="0"/>
                        <a:t>法律全文主提案內容</a:t>
                      </a:r>
                      <a:endParaRPr lang="zh-TW" altLang="en-US" dirty="0"/>
                    </a:p>
                  </a:txBody>
                  <a:tcPr anchor="ctr"/>
                </a:tc>
                <a:tc>
                  <a:txBody>
                    <a:bodyPr/>
                    <a:lstStyle/>
                    <a:p>
                      <a:r>
                        <a:rPr lang="zh-TW" altLang="en-US" dirty="0" smtClean="0"/>
                        <a:t>全文主提案內容與所屬委員會相關量</a:t>
                      </a:r>
                      <a:endParaRPr lang="zh-TW" altLang="en-US" dirty="0"/>
                    </a:p>
                  </a:txBody>
                  <a:tcPr anchor="ctr"/>
                </a:tc>
                <a:tc>
                  <a:txBody>
                    <a:bodyPr/>
                    <a:lstStyle/>
                    <a:p>
                      <a:pPr algn="ctr"/>
                      <a:r>
                        <a:rPr lang="zh-TW" altLang="en-US" dirty="0" smtClean="0"/>
                        <a:t>所屬委員會口頭質詢次數</a:t>
                      </a:r>
                      <a:endParaRPr lang="zh-TW" altLang="en-US" dirty="0"/>
                    </a:p>
                  </a:txBody>
                  <a:tcPr anchor="ctr"/>
                </a:tc>
              </a:tr>
              <a:tr h="370080">
                <a:tc>
                  <a:txBody>
                    <a:bodyPr/>
                    <a:lstStyle/>
                    <a:p>
                      <a:pPr algn="ctr"/>
                      <a:r>
                        <a:rPr lang="zh-TW" altLang="en-US" dirty="0" smtClean="0"/>
                        <a:t>丁守中</a:t>
                      </a:r>
                      <a:r>
                        <a:rPr lang="en-US" altLang="zh-TW" dirty="0" smtClean="0"/>
                        <a:t>(</a:t>
                      </a:r>
                      <a:r>
                        <a:rPr lang="zh-TW" altLang="en-US" dirty="0" smtClean="0"/>
                        <a:t>台北</a:t>
                      </a:r>
                      <a:r>
                        <a:rPr lang="en-US" altLang="zh-TW" dirty="0" smtClean="0"/>
                        <a:t>-</a:t>
                      </a:r>
                      <a:r>
                        <a:rPr lang="zh-TW" altLang="en-US" dirty="0" smtClean="0"/>
                        <a:t>國</a:t>
                      </a:r>
                      <a:r>
                        <a:rPr lang="en-US" altLang="zh-TW" dirty="0" smtClean="0"/>
                        <a:t>)</a:t>
                      </a:r>
                    </a:p>
                  </a:txBody>
                  <a:tcPr anchor="ctr"/>
                </a:tc>
                <a:tc>
                  <a:txBody>
                    <a:bodyPr/>
                    <a:lstStyle/>
                    <a:p>
                      <a:pPr algn="ctr"/>
                      <a:r>
                        <a:rPr lang="zh-TW" altLang="en-US" dirty="0" smtClean="0"/>
                        <a:t>６</a:t>
                      </a:r>
                      <a:endParaRPr lang="zh-TW" altLang="en-US" dirty="0"/>
                    </a:p>
                  </a:txBody>
                  <a:tcPr anchor="ctr"/>
                </a:tc>
                <a:tc>
                  <a:txBody>
                    <a:bodyPr/>
                    <a:lstStyle/>
                    <a:p>
                      <a:pPr algn="ctr"/>
                      <a:r>
                        <a:rPr lang="zh-TW" altLang="en-US" dirty="0" smtClean="0"/>
                        <a:t>０</a:t>
                      </a:r>
                      <a:r>
                        <a:rPr lang="en-US" altLang="zh-TW" dirty="0" smtClean="0"/>
                        <a:t>%</a:t>
                      </a:r>
                      <a:endParaRPr lang="zh-TW" altLang="en-US" dirty="0"/>
                    </a:p>
                  </a:txBody>
                  <a:tcPr anchor="ctr"/>
                </a:tc>
                <a:tc>
                  <a:txBody>
                    <a:bodyPr/>
                    <a:lstStyle/>
                    <a:p>
                      <a:r>
                        <a:rPr lang="zh-TW" altLang="en-US" sz="1800" kern="1200" dirty="0" smtClean="0">
                          <a:effectLst/>
                        </a:rPr>
                        <a:t>一</a:t>
                      </a:r>
                      <a:r>
                        <a:rPr lang="en-US" altLang="zh-TW" sz="1800" kern="1200" dirty="0" smtClean="0">
                          <a:effectLst/>
                        </a:rPr>
                        <a:t>.</a:t>
                      </a:r>
                      <a:r>
                        <a:rPr lang="zh-TW" altLang="zh-TW" sz="1800" kern="1200" dirty="0" smtClean="0">
                          <a:effectLst/>
                        </a:rPr>
                        <a:t>公益揭露人保護法草案</a:t>
                      </a:r>
                    </a:p>
                    <a:p>
                      <a:r>
                        <a:rPr lang="zh-TW" altLang="en-US" sz="1800" kern="1200" dirty="0" smtClean="0">
                          <a:effectLst/>
                        </a:rPr>
                        <a:t>二</a:t>
                      </a:r>
                      <a:r>
                        <a:rPr lang="en-US" altLang="zh-TW" sz="1800" kern="1200" dirty="0" smtClean="0">
                          <a:effectLst/>
                        </a:rPr>
                        <a:t>.</a:t>
                      </a:r>
                      <a:r>
                        <a:rPr lang="zh-TW" altLang="zh-TW" sz="1800" kern="1200" dirty="0" smtClean="0">
                          <a:effectLst/>
                        </a:rPr>
                        <a:t>不在籍投票法草案</a:t>
                      </a:r>
                      <a:r>
                        <a:rPr lang="en-US" altLang="zh-TW" sz="1800" kern="1200" dirty="0" smtClean="0">
                          <a:effectLst/>
                        </a:rPr>
                        <a:t>	</a:t>
                      </a:r>
                    </a:p>
                    <a:p>
                      <a:r>
                        <a:rPr lang="zh-TW" altLang="en-US" sz="1800" kern="1200" dirty="0" smtClean="0">
                          <a:effectLst/>
                        </a:rPr>
                        <a:t>三</a:t>
                      </a:r>
                      <a:r>
                        <a:rPr lang="en-US" altLang="zh-TW" sz="1800" kern="1200" dirty="0" smtClean="0">
                          <a:effectLst/>
                        </a:rPr>
                        <a:t>.</a:t>
                      </a:r>
                      <a:r>
                        <a:rPr lang="zh-TW" altLang="zh-TW" sz="1800" kern="1200" dirty="0" smtClean="0">
                          <a:effectLst/>
                        </a:rPr>
                        <a:t>禁止電話行銷不當干擾法草案</a:t>
                      </a:r>
                      <a:r>
                        <a:rPr lang="en-US" altLang="zh-TW" sz="1800" kern="1200" dirty="0" smtClean="0">
                          <a:effectLst/>
                        </a:rPr>
                        <a:t>	</a:t>
                      </a:r>
                      <a:endParaRPr lang="zh-TW" altLang="zh-TW" sz="1800" kern="1200" dirty="0" smtClean="0">
                        <a:effectLst/>
                      </a:endParaRPr>
                    </a:p>
                    <a:p>
                      <a:r>
                        <a:rPr lang="zh-TW" altLang="en-US" sz="1800" kern="1200" dirty="0" smtClean="0">
                          <a:effectLst/>
                        </a:rPr>
                        <a:t>四</a:t>
                      </a:r>
                      <a:r>
                        <a:rPr lang="en-US" altLang="zh-TW" sz="1800" kern="1200" dirty="0" smtClean="0">
                          <a:effectLst/>
                        </a:rPr>
                        <a:t>.</a:t>
                      </a:r>
                      <a:r>
                        <a:rPr lang="zh-TW" altLang="zh-TW" sz="1800" kern="1200" dirty="0" smtClean="0">
                          <a:effectLst/>
                        </a:rPr>
                        <a:t>紀念日及節日實施條</a:t>
                      </a:r>
                      <a:r>
                        <a:rPr lang="zh-TW" altLang="en-US" sz="1800" kern="1200" dirty="0" smtClean="0">
                          <a:effectLst/>
                        </a:rPr>
                        <a:t>例</a:t>
                      </a:r>
                      <a:r>
                        <a:rPr lang="zh-TW" altLang="zh-TW" sz="1800" kern="1200" dirty="0" smtClean="0">
                          <a:effectLst/>
                        </a:rPr>
                        <a:t>草案</a:t>
                      </a:r>
                      <a:r>
                        <a:rPr lang="en-US" altLang="zh-TW" sz="1800" kern="1200" dirty="0" smtClean="0">
                          <a:effectLst/>
                        </a:rPr>
                        <a:t>	</a:t>
                      </a:r>
                      <a:endParaRPr lang="zh-TW" altLang="zh-TW" sz="1800" kern="1200" dirty="0" smtClean="0">
                        <a:effectLst/>
                      </a:endParaRPr>
                    </a:p>
                    <a:p>
                      <a:r>
                        <a:rPr lang="zh-TW" altLang="en-US" sz="1800" kern="1200" dirty="0" smtClean="0">
                          <a:effectLst/>
                        </a:rPr>
                        <a:t>五</a:t>
                      </a:r>
                      <a:r>
                        <a:rPr lang="en-US" altLang="zh-TW" sz="1800" kern="1200" dirty="0" smtClean="0">
                          <a:effectLst/>
                        </a:rPr>
                        <a:t>.</a:t>
                      </a:r>
                      <a:r>
                        <a:rPr lang="zh-TW" altLang="zh-TW" sz="1800" kern="1200" dirty="0" smtClean="0">
                          <a:effectLst/>
                        </a:rPr>
                        <a:t>海洋委員會海巡署組織法草案</a:t>
                      </a:r>
                      <a:r>
                        <a:rPr lang="en-US" altLang="zh-TW" sz="1800" kern="1200" dirty="0" smtClean="0">
                          <a:effectLst/>
                        </a:rPr>
                        <a:t>	</a:t>
                      </a:r>
                      <a:endParaRPr lang="zh-TW" altLang="zh-TW" sz="1800" kern="1200" dirty="0" smtClean="0">
                        <a:effectLst/>
                      </a:endParaRPr>
                    </a:p>
                    <a:p>
                      <a:r>
                        <a:rPr lang="zh-TW" altLang="en-US" sz="1800" kern="1200" dirty="0" smtClean="0">
                          <a:effectLst/>
                        </a:rPr>
                        <a:t>六</a:t>
                      </a:r>
                      <a:r>
                        <a:rPr lang="en-US" altLang="zh-TW" sz="1800" kern="1200" dirty="0" smtClean="0">
                          <a:effectLst/>
                        </a:rPr>
                        <a:t>.</a:t>
                      </a:r>
                      <a:r>
                        <a:rPr lang="zh-TW" altLang="zh-TW" sz="1800" kern="1200" dirty="0" smtClean="0">
                          <a:effectLst/>
                        </a:rPr>
                        <a:t>海洋委員會組織法草</a:t>
                      </a:r>
                      <a:r>
                        <a:rPr lang="zh-TW" altLang="en-US" sz="1800" kern="1200" dirty="0" smtClean="0">
                          <a:effectLst/>
                        </a:rPr>
                        <a:t>案</a:t>
                      </a:r>
                      <a:endParaRPr lang="zh-TW" altLang="zh-TW" sz="1800" kern="1200" dirty="0" smtClean="0">
                        <a:solidFill>
                          <a:schemeClr val="dk1"/>
                        </a:solidFill>
                        <a:effectLst/>
                        <a:latin typeface="+mn-lt"/>
                        <a:ea typeface="+mn-ea"/>
                        <a:cs typeface="+mn-cs"/>
                      </a:endParaRPr>
                    </a:p>
                  </a:txBody>
                  <a:tcPr anchor="ctr"/>
                </a:tc>
                <a:tc>
                  <a:txBody>
                    <a:bodyPr/>
                    <a:lstStyle/>
                    <a:p>
                      <a:pPr algn="ctr"/>
                      <a:r>
                        <a:rPr lang="en-US" altLang="zh-TW" dirty="0" smtClean="0"/>
                        <a:t>1</a:t>
                      </a:r>
                      <a:endParaRPr lang="zh-TW" altLang="en-US" dirty="0"/>
                    </a:p>
                  </a:txBody>
                  <a:tcPr anchor="ctr"/>
                </a:tc>
                <a:tc>
                  <a:txBody>
                    <a:bodyPr/>
                    <a:lstStyle/>
                    <a:p>
                      <a:pPr algn="ctr"/>
                      <a:r>
                        <a:rPr lang="zh-TW" altLang="en-US" dirty="0" smtClean="0"/>
                        <a:t>２１３</a:t>
                      </a:r>
                      <a:endParaRPr lang="zh-TW" altLang="en-US" dirty="0"/>
                    </a:p>
                  </a:txBody>
                  <a:tcPr anchor="ctr"/>
                </a:tc>
              </a:tr>
              <a:tr h="370080">
                <a:tc>
                  <a:txBody>
                    <a:bodyPr/>
                    <a:lstStyle/>
                    <a:p>
                      <a:pPr algn="ctr"/>
                      <a:r>
                        <a:rPr lang="zh-TW" altLang="en-US" dirty="0" smtClean="0"/>
                        <a:t>李慶華</a:t>
                      </a:r>
                      <a:r>
                        <a:rPr lang="en-US" altLang="zh-TW" dirty="0" smtClean="0"/>
                        <a:t>(</a:t>
                      </a:r>
                      <a:r>
                        <a:rPr lang="zh-TW" altLang="en-US" dirty="0" smtClean="0"/>
                        <a:t>新北</a:t>
                      </a:r>
                      <a:r>
                        <a:rPr lang="en-US" altLang="zh-TW" dirty="0" smtClean="0"/>
                        <a:t>-</a:t>
                      </a:r>
                      <a:r>
                        <a:rPr lang="zh-TW" altLang="en-US" dirty="0" smtClean="0"/>
                        <a:t>國</a:t>
                      </a:r>
                      <a:r>
                        <a:rPr lang="en-US" altLang="zh-TW" dirty="0" smtClean="0"/>
                        <a:t>)</a:t>
                      </a:r>
                      <a:endParaRPr lang="zh-TW" altLang="en-US" dirty="0"/>
                    </a:p>
                  </a:txBody>
                  <a:tcPr anchor="ctr"/>
                </a:tc>
                <a:tc>
                  <a:txBody>
                    <a:bodyPr/>
                    <a:lstStyle/>
                    <a:p>
                      <a:pPr algn="ctr"/>
                      <a:r>
                        <a:rPr lang="zh-TW" altLang="en-US" dirty="0" smtClean="0"/>
                        <a:t>０</a:t>
                      </a:r>
                      <a:endParaRPr lang="zh-TW" altLang="en-US" dirty="0"/>
                    </a:p>
                  </a:txBody>
                  <a:tcPr anchor="ctr"/>
                </a:tc>
                <a:tc>
                  <a:txBody>
                    <a:bodyPr/>
                    <a:lstStyle/>
                    <a:p>
                      <a:pPr algn="ctr"/>
                      <a:r>
                        <a:rPr lang="zh-TW" altLang="en-US" dirty="0" smtClean="0"/>
                        <a:t>０</a:t>
                      </a:r>
                      <a:r>
                        <a:rPr lang="en-US" altLang="zh-TW" dirty="0" smtClean="0"/>
                        <a:t>%</a:t>
                      </a:r>
                      <a:endParaRPr lang="zh-TW" altLang="en-US" dirty="0"/>
                    </a:p>
                  </a:txBody>
                  <a:tcPr anchor="ctr"/>
                </a:tc>
                <a:tc>
                  <a:txBody>
                    <a:bodyPr/>
                    <a:lstStyle/>
                    <a:p>
                      <a:pPr algn="l"/>
                      <a:endParaRPr lang="zh-TW" altLang="en-US" dirty="0"/>
                    </a:p>
                  </a:txBody>
                  <a:tcPr anchor="ctr"/>
                </a:tc>
                <a:tc>
                  <a:txBody>
                    <a:bodyPr/>
                    <a:lstStyle/>
                    <a:p>
                      <a:pPr algn="ctr"/>
                      <a:r>
                        <a:rPr lang="zh-TW" altLang="en-US" dirty="0" smtClean="0"/>
                        <a:t>０</a:t>
                      </a:r>
                      <a:endParaRPr lang="zh-TW" altLang="en-US" dirty="0"/>
                    </a:p>
                  </a:txBody>
                  <a:tcPr anchor="ctr"/>
                </a:tc>
                <a:tc>
                  <a:txBody>
                    <a:bodyPr/>
                    <a:lstStyle/>
                    <a:p>
                      <a:pPr algn="ctr"/>
                      <a:r>
                        <a:rPr lang="zh-TW" altLang="en-US" dirty="0" smtClean="0"/>
                        <a:t>１５７</a:t>
                      </a:r>
                      <a:endParaRPr lang="zh-TW" altLang="en-US" dirty="0"/>
                    </a:p>
                  </a:txBody>
                  <a:tcPr anchor="ctr"/>
                </a:tc>
              </a:tr>
              <a:tr h="370080">
                <a:tc>
                  <a:txBody>
                    <a:bodyPr/>
                    <a:lstStyle/>
                    <a:p>
                      <a:pPr algn="ctr"/>
                      <a:r>
                        <a:rPr lang="zh-TW" altLang="en-US" dirty="0" smtClean="0"/>
                        <a:t>平均</a:t>
                      </a:r>
                      <a:endParaRPr lang="zh-TW" altLang="en-US" b="1" dirty="0"/>
                    </a:p>
                  </a:txBody>
                  <a:tcPr anchor="ctr"/>
                </a:tc>
                <a:tc>
                  <a:txBody>
                    <a:bodyPr/>
                    <a:lstStyle/>
                    <a:p>
                      <a:pPr algn="ctr"/>
                      <a:r>
                        <a:rPr lang="zh-TW" altLang="en-US" dirty="0" smtClean="0"/>
                        <a:t>３</a:t>
                      </a:r>
                      <a:endParaRPr lang="zh-TW" altLang="en-US" b="1" dirty="0"/>
                    </a:p>
                  </a:txBody>
                  <a:tcPr anchor="ctr"/>
                </a:tc>
                <a:tc>
                  <a:txBody>
                    <a:bodyPr/>
                    <a:lstStyle/>
                    <a:p>
                      <a:pPr algn="ctr"/>
                      <a:r>
                        <a:rPr lang="zh-TW" altLang="en-US" dirty="0" smtClean="0"/>
                        <a:t>０</a:t>
                      </a:r>
                      <a:r>
                        <a:rPr lang="en-US" altLang="zh-TW" dirty="0" smtClean="0"/>
                        <a:t>%</a:t>
                      </a:r>
                      <a:endParaRPr lang="zh-TW" altLang="en-US" b="1" dirty="0"/>
                    </a:p>
                  </a:txBody>
                  <a:tcPr anchor="ctr"/>
                </a:tc>
                <a:tc>
                  <a:txBody>
                    <a:bodyPr/>
                    <a:lstStyle/>
                    <a:p>
                      <a:pPr algn="l"/>
                      <a:endParaRPr lang="zh-TW" altLang="en-US" b="1" dirty="0"/>
                    </a:p>
                  </a:txBody>
                  <a:tcPr anchor="ctr"/>
                </a:tc>
                <a:tc>
                  <a:txBody>
                    <a:bodyPr/>
                    <a:lstStyle/>
                    <a:p>
                      <a:pPr algn="ctr"/>
                      <a:r>
                        <a:rPr lang="zh-TW" altLang="en-US" dirty="0" smtClean="0"/>
                        <a:t>０</a:t>
                      </a:r>
                      <a:r>
                        <a:rPr lang="en-US" altLang="zh-TW" dirty="0" smtClean="0"/>
                        <a:t>.</a:t>
                      </a:r>
                      <a:r>
                        <a:rPr lang="zh-TW" altLang="en-US" baseline="0" dirty="0" smtClean="0"/>
                        <a:t> </a:t>
                      </a:r>
                      <a:r>
                        <a:rPr lang="en-US" altLang="zh-TW" baseline="0" dirty="0" smtClean="0"/>
                        <a:t>5</a:t>
                      </a:r>
                      <a:endParaRPr lang="zh-TW" altLang="en-US" b="1" dirty="0"/>
                    </a:p>
                  </a:txBody>
                  <a:tcPr anchor="ctr"/>
                </a:tc>
                <a:tc>
                  <a:txBody>
                    <a:bodyPr/>
                    <a:lstStyle/>
                    <a:p>
                      <a:pPr algn="ctr"/>
                      <a:r>
                        <a:rPr lang="zh-TW" altLang="en-US" dirty="0" smtClean="0"/>
                        <a:t>１８５</a:t>
                      </a:r>
                      <a:endParaRPr lang="zh-TW" altLang="en-US" b="1" dirty="0"/>
                    </a:p>
                  </a:txBody>
                  <a:tcPr anchor="ctr"/>
                </a:tc>
              </a:tr>
            </a:tbl>
          </a:graphicData>
        </a:graphic>
      </p:graphicFrame>
    </p:spTree>
    <p:extLst>
      <p:ext uri="{BB962C8B-B14F-4D97-AF65-F5344CB8AC3E}">
        <p14:creationId xmlns:p14="http://schemas.microsoft.com/office/powerpoint/2010/main" val="25008031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內容版面配置區 3"/>
          <p:cNvGraphicFramePr>
            <a:graphicFrameLocks noGrp="1"/>
          </p:cNvGraphicFramePr>
          <p:nvPr>
            <p:ph idx="1"/>
            <p:extLst>
              <p:ext uri="{D42A27DB-BD31-4B8C-83A1-F6EECF244321}">
                <p14:modId xmlns:p14="http://schemas.microsoft.com/office/powerpoint/2010/main" val="3221568725"/>
              </p:ext>
            </p:extLst>
          </p:nvPr>
        </p:nvGraphicFramePr>
        <p:xfrm>
          <a:off x="423548" y="-7620"/>
          <a:ext cx="11344904" cy="6995160"/>
        </p:xfrm>
        <a:graphic>
          <a:graphicData uri="http://schemas.openxmlformats.org/drawingml/2006/table">
            <a:tbl>
              <a:tblPr firstRow="1" bandRow="1">
                <a:tableStyleId>{21E4AEA4-8DFA-4A89-87EB-49C32662AFE0}</a:tableStyleId>
              </a:tblPr>
              <a:tblGrid>
                <a:gridCol w="1889151"/>
                <a:gridCol w="1181994"/>
                <a:gridCol w="1440013"/>
                <a:gridCol w="2997484"/>
                <a:gridCol w="2130983"/>
                <a:gridCol w="1705279"/>
              </a:tblGrid>
              <a:tr h="68877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zh-TW" altLang="en-US" sz="24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mn-lt"/>
                          <a:ea typeface="+mn-ea"/>
                          <a:cs typeface="+mn-cs"/>
                        </a:rPr>
                        <a:t>經濟委員會</a:t>
                      </a:r>
                      <a:endParaRPr kumimoji="0" lang="en-US" altLang="zh-TW" sz="24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mn-lt"/>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zh-TW" altLang="en-US" sz="24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mn-lt"/>
                          <a:ea typeface="+mn-ea"/>
                          <a:cs typeface="+mn-cs"/>
                        </a:rPr>
                        <a:t>之比較</a:t>
                      </a:r>
                    </a:p>
                  </a:txBody>
                  <a:tcPr>
                    <a:solidFill>
                      <a:schemeClr val="accent2">
                        <a:lumMod val="50000"/>
                      </a:schemeClr>
                    </a:solidFill>
                  </a:tcPr>
                </a:tc>
                <a:tc>
                  <a:txBody>
                    <a:bodyPr/>
                    <a:lstStyle/>
                    <a:p>
                      <a:pPr algn="ctr"/>
                      <a:r>
                        <a:rPr lang="zh-TW" altLang="en-US" dirty="0" smtClean="0"/>
                        <a:t>法律全文</a:t>
                      </a:r>
                      <a:endParaRPr lang="en-US" altLang="zh-TW" dirty="0" smtClean="0"/>
                    </a:p>
                    <a:p>
                      <a:pPr algn="ctr"/>
                      <a:r>
                        <a:rPr lang="zh-TW" altLang="en-US" dirty="0" smtClean="0"/>
                        <a:t>主提案量</a:t>
                      </a:r>
                    </a:p>
                  </a:txBody>
                  <a:tcPr/>
                </a:tc>
                <a:tc>
                  <a:txBody>
                    <a:bodyPr/>
                    <a:lstStyle/>
                    <a:p>
                      <a:pPr algn="ctr"/>
                      <a:r>
                        <a:rPr lang="zh-TW" altLang="en-US" dirty="0" smtClean="0"/>
                        <a:t>法律全文主</a:t>
                      </a:r>
                      <a:endParaRPr lang="en-US" altLang="zh-TW" dirty="0" smtClean="0"/>
                    </a:p>
                    <a:p>
                      <a:pPr algn="ctr"/>
                      <a:r>
                        <a:rPr lang="zh-TW" altLang="en-US" dirty="0" smtClean="0"/>
                        <a:t>提案通過率</a:t>
                      </a: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法律全文主提案內容</a:t>
                      </a: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全文主提案內容與所屬委員會相關量</a:t>
                      </a: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所屬委員會</a:t>
                      </a:r>
                      <a:endParaRPr lang="en-US" altLang="zh-TW" dirty="0" smtClean="0"/>
                    </a:p>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口頭質詢次數</a:t>
                      </a:r>
                    </a:p>
                  </a:txBody>
                  <a:tcPr/>
                </a:tc>
              </a:tr>
              <a:tr h="373290">
                <a:tc>
                  <a:txBody>
                    <a:bodyPr/>
                    <a:lstStyle/>
                    <a:p>
                      <a:pPr algn="ctr"/>
                      <a:r>
                        <a:rPr lang="zh-TW" altLang="en-US" dirty="0" smtClean="0"/>
                        <a:t>黃偉哲</a:t>
                      </a:r>
                      <a:r>
                        <a:rPr lang="en-US" altLang="zh-TW" dirty="0" smtClean="0"/>
                        <a:t>(</a:t>
                      </a:r>
                      <a:r>
                        <a:rPr lang="zh-TW" altLang="en-US" dirty="0" smtClean="0"/>
                        <a:t>台南</a:t>
                      </a:r>
                      <a:r>
                        <a:rPr lang="en-US" altLang="zh-TW" dirty="0" smtClean="0"/>
                        <a:t>-</a:t>
                      </a:r>
                      <a:r>
                        <a:rPr lang="zh-TW" altLang="en-US" dirty="0" smtClean="0"/>
                        <a:t>民</a:t>
                      </a:r>
                      <a:r>
                        <a:rPr lang="en-US" altLang="zh-TW" dirty="0" smtClean="0"/>
                        <a:t>)</a:t>
                      </a:r>
                      <a:endParaRPr lang="zh-TW" altLang="en-US" dirty="0"/>
                    </a:p>
                  </a:txBody>
                  <a:tcPr anchor="ctr"/>
                </a:tc>
                <a:tc>
                  <a:txBody>
                    <a:bodyPr/>
                    <a:lstStyle/>
                    <a:p>
                      <a:pPr algn="ctr"/>
                      <a:r>
                        <a:rPr lang="zh-TW" altLang="en-US" dirty="0" smtClean="0"/>
                        <a:t>６</a:t>
                      </a:r>
                      <a:endParaRPr lang="zh-TW" altLang="en-US" dirty="0"/>
                    </a:p>
                  </a:txBody>
                  <a:tcPr anchor="ctr"/>
                </a:tc>
                <a:tc>
                  <a:txBody>
                    <a:bodyPr/>
                    <a:lstStyle/>
                    <a:p>
                      <a:pPr algn="ctr"/>
                      <a:r>
                        <a:rPr lang="zh-TW" altLang="en-US" dirty="0" smtClean="0"/>
                        <a:t>０</a:t>
                      </a:r>
                      <a:r>
                        <a:rPr lang="en-US" altLang="zh-TW" dirty="0" smtClean="0"/>
                        <a:t>%</a:t>
                      </a:r>
                      <a:endParaRPr lang="zh-TW" altLang="en-US" dirty="0"/>
                    </a:p>
                  </a:txBody>
                  <a:tcPr anchor="ctr"/>
                </a:tc>
                <a:tc>
                  <a:txBody>
                    <a:bodyPr/>
                    <a:lstStyle/>
                    <a:p>
                      <a:r>
                        <a:rPr lang="zh-TW" altLang="en-US" sz="1350" kern="1200" dirty="0" smtClean="0">
                          <a:solidFill>
                            <a:schemeClr val="dk1"/>
                          </a:solidFill>
                          <a:effectLst/>
                          <a:latin typeface="+mn-lt"/>
                          <a:ea typeface="+mn-ea"/>
                          <a:cs typeface="+mn-cs"/>
                        </a:rPr>
                        <a:t>一、</a:t>
                      </a:r>
                      <a:r>
                        <a:rPr lang="zh-TW" altLang="zh-TW" sz="1350" kern="1200" dirty="0" smtClean="0">
                          <a:solidFill>
                            <a:schemeClr val="dk1"/>
                          </a:solidFill>
                          <a:effectLst/>
                          <a:latin typeface="+mn-lt"/>
                          <a:ea typeface="+mn-ea"/>
                          <a:cs typeface="+mn-cs"/>
                        </a:rPr>
                        <a:t>廢止中華電信股份有限公司條例</a:t>
                      </a:r>
                    </a:p>
                    <a:p>
                      <a:r>
                        <a:rPr lang="zh-TW" altLang="en-US" sz="1350" kern="1200" dirty="0" smtClean="0">
                          <a:solidFill>
                            <a:schemeClr val="dk1"/>
                          </a:solidFill>
                          <a:effectLst/>
                          <a:latin typeface="+mn-lt"/>
                          <a:ea typeface="+mn-ea"/>
                          <a:cs typeface="+mn-cs"/>
                        </a:rPr>
                        <a:t>二、</a:t>
                      </a:r>
                      <a:r>
                        <a:rPr lang="zh-TW" altLang="zh-TW" sz="1350" kern="1200" dirty="0" smtClean="0">
                          <a:solidFill>
                            <a:schemeClr val="dk1"/>
                          </a:solidFill>
                          <a:effectLst/>
                          <a:latin typeface="+mn-lt"/>
                          <a:ea typeface="+mn-ea"/>
                          <a:cs typeface="+mn-cs"/>
                        </a:rPr>
                        <a:t>廢止法務部矯正人員訓練所組織條例</a:t>
                      </a:r>
                    </a:p>
                    <a:p>
                      <a:r>
                        <a:rPr lang="zh-TW" altLang="en-US" sz="1350" kern="1200" dirty="0" smtClean="0">
                          <a:solidFill>
                            <a:schemeClr val="dk1"/>
                          </a:solidFill>
                          <a:effectLst/>
                          <a:latin typeface="+mn-lt"/>
                          <a:ea typeface="+mn-ea"/>
                          <a:cs typeface="+mn-cs"/>
                        </a:rPr>
                        <a:t>三、</a:t>
                      </a:r>
                      <a:r>
                        <a:rPr lang="zh-TW" altLang="zh-TW" sz="1350" kern="1200" dirty="0" smtClean="0">
                          <a:solidFill>
                            <a:schemeClr val="dk1"/>
                          </a:solidFill>
                          <a:effectLst/>
                          <a:latin typeface="+mn-lt"/>
                          <a:ea typeface="+mn-ea"/>
                          <a:cs typeface="+mn-cs"/>
                        </a:rPr>
                        <a:t>廢止法務部技能訓練所組織條例</a:t>
                      </a:r>
                    </a:p>
                    <a:p>
                      <a:r>
                        <a:rPr lang="zh-TW" altLang="en-US" sz="1350" kern="1200" dirty="0" smtClean="0">
                          <a:solidFill>
                            <a:schemeClr val="dk1"/>
                          </a:solidFill>
                          <a:effectLst/>
                          <a:latin typeface="+mn-lt"/>
                          <a:ea typeface="+mn-ea"/>
                          <a:cs typeface="+mn-cs"/>
                        </a:rPr>
                        <a:t>四、</a:t>
                      </a:r>
                      <a:r>
                        <a:rPr lang="zh-TW" altLang="zh-TW" sz="1350" kern="1200" dirty="0" smtClean="0">
                          <a:solidFill>
                            <a:schemeClr val="dk1"/>
                          </a:solidFill>
                          <a:effectLst/>
                          <a:latin typeface="+mn-lt"/>
                          <a:ea typeface="+mn-ea"/>
                          <a:cs typeface="+mn-cs"/>
                        </a:rPr>
                        <a:t>廢止看守所組織通則</a:t>
                      </a:r>
                    </a:p>
                    <a:p>
                      <a:r>
                        <a:rPr lang="zh-TW" altLang="en-US" sz="1350" kern="1200" dirty="0" smtClean="0">
                          <a:solidFill>
                            <a:schemeClr val="dk1"/>
                          </a:solidFill>
                          <a:effectLst/>
                          <a:latin typeface="+mn-lt"/>
                          <a:ea typeface="+mn-ea"/>
                          <a:cs typeface="+mn-cs"/>
                        </a:rPr>
                        <a:t>五、</a:t>
                      </a:r>
                      <a:r>
                        <a:rPr lang="zh-TW" altLang="zh-TW" sz="1350" kern="1200" dirty="0" smtClean="0">
                          <a:solidFill>
                            <a:schemeClr val="dk1"/>
                          </a:solidFill>
                          <a:effectLst/>
                          <a:latin typeface="+mn-lt"/>
                          <a:ea typeface="+mn-ea"/>
                          <a:cs typeface="+mn-cs"/>
                        </a:rPr>
                        <a:t>廢止監獄組織通則</a:t>
                      </a:r>
                    </a:p>
                    <a:p>
                      <a:r>
                        <a:rPr lang="zh-TW" altLang="en-US" sz="1350" kern="1200" dirty="0" smtClean="0">
                          <a:solidFill>
                            <a:schemeClr val="dk1"/>
                          </a:solidFill>
                          <a:effectLst/>
                          <a:latin typeface="+mn-lt"/>
                          <a:ea typeface="+mn-ea"/>
                          <a:cs typeface="+mn-cs"/>
                        </a:rPr>
                        <a:t>六、</a:t>
                      </a:r>
                      <a:r>
                        <a:rPr lang="zh-TW" altLang="zh-TW" sz="1350" kern="1200" dirty="0" smtClean="0">
                          <a:solidFill>
                            <a:schemeClr val="dk1"/>
                          </a:solidFill>
                          <a:effectLst/>
                          <a:latin typeface="+mn-lt"/>
                          <a:ea typeface="+mn-ea"/>
                          <a:cs typeface="+mn-cs"/>
                        </a:rPr>
                        <a:t>廢止法務部戒治所組織通則</a:t>
                      </a:r>
                    </a:p>
                  </a:txBody>
                  <a:tcPr anchor="ctr"/>
                </a:tc>
                <a:tc>
                  <a:txBody>
                    <a:bodyPr/>
                    <a:lstStyle/>
                    <a:p>
                      <a:pPr algn="ctr"/>
                      <a:r>
                        <a:rPr lang="zh-TW" altLang="en-US" dirty="0" smtClean="0"/>
                        <a:t>０</a:t>
                      </a:r>
                      <a:endParaRPr lang="zh-TW" altLang="en-US" dirty="0"/>
                    </a:p>
                  </a:txBody>
                  <a:tcPr anchor="ctr"/>
                </a:tc>
                <a:tc>
                  <a:txBody>
                    <a:bodyPr/>
                    <a:lstStyle/>
                    <a:p>
                      <a:pPr algn="ctr"/>
                      <a:r>
                        <a:rPr lang="zh-TW" altLang="en-US" dirty="0" smtClean="0"/>
                        <a:t>２６１</a:t>
                      </a:r>
                      <a:endParaRPr lang="zh-TW" altLang="en-US" dirty="0"/>
                    </a:p>
                  </a:txBody>
                  <a:tcPr anchor="ctr"/>
                </a:tc>
              </a:tr>
              <a:tr h="167349">
                <a:tc>
                  <a:txBody>
                    <a:bodyPr/>
                    <a:lstStyle/>
                    <a:p>
                      <a:pPr algn="ctr"/>
                      <a:r>
                        <a:rPr lang="zh-TW" altLang="en-US" dirty="0" smtClean="0"/>
                        <a:t>黃昭順</a:t>
                      </a:r>
                      <a:r>
                        <a:rPr lang="en-US" altLang="zh-TW" dirty="0" smtClean="0"/>
                        <a:t>(</a:t>
                      </a:r>
                      <a:r>
                        <a:rPr lang="zh-TW" altLang="en-US" dirty="0" smtClean="0"/>
                        <a:t>高雄</a:t>
                      </a:r>
                      <a:r>
                        <a:rPr lang="en-US" altLang="zh-TW" dirty="0" smtClean="0"/>
                        <a:t>-</a:t>
                      </a:r>
                      <a:r>
                        <a:rPr lang="zh-TW" altLang="en-US" dirty="0" smtClean="0"/>
                        <a:t>國</a:t>
                      </a:r>
                      <a:r>
                        <a:rPr lang="en-US" altLang="zh-TW" dirty="0" smtClean="0"/>
                        <a:t>)</a:t>
                      </a:r>
                    </a:p>
                  </a:txBody>
                  <a:tcPr anchor="ctr"/>
                </a:tc>
                <a:tc>
                  <a:txBody>
                    <a:bodyPr/>
                    <a:lstStyle/>
                    <a:p>
                      <a:pPr algn="ctr"/>
                      <a:r>
                        <a:rPr lang="zh-TW" altLang="en-US" dirty="0" smtClean="0"/>
                        <a:t>８</a:t>
                      </a:r>
                      <a:endParaRPr lang="zh-TW" altLang="en-US" dirty="0"/>
                    </a:p>
                  </a:txBody>
                  <a:tcPr anchor="ctr"/>
                </a:tc>
                <a:tc>
                  <a:txBody>
                    <a:bodyPr/>
                    <a:lstStyle/>
                    <a:p>
                      <a:pPr algn="ctr"/>
                      <a:r>
                        <a:rPr lang="zh-TW" altLang="en-US" dirty="0" smtClean="0"/>
                        <a:t>１３</a:t>
                      </a:r>
                      <a:r>
                        <a:rPr lang="en-US" altLang="zh-TW" dirty="0" smtClean="0"/>
                        <a:t>%</a:t>
                      </a:r>
                      <a:endParaRPr lang="zh-TW" altLang="en-US" dirty="0"/>
                    </a:p>
                  </a:txBody>
                  <a:tcPr anchor="ctr"/>
                </a:tc>
                <a:tc>
                  <a:txBody>
                    <a:bodyPr/>
                    <a:lstStyle/>
                    <a:p>
                      <a:r>
                        <a:rPr lang="zh-TW" altLang="en-US" sz="1350" kern="1200" dirty="0" smtClean="0">
                          <a:solidFill>
                            <a:schemeClr val="dk1"/>
                          </a:solidFill>
                          <a:effectLst/>
                          <a:latin typeface="+mn-lt"/>
                          <a:ea typeface="+mn-ea"/>
                          <a:cs typeface="+mn-cs"/>
                        </a:rPr>
                        <a:t>一、</a:t>
                      </a:r>
                      <a:r>
                        <a:rPr lang="zh-TW" altLang="zh-TW" sz="1350" kern="1200" dirty="0" smtClean="0">
                          <a:solidFill>
                            <a:schemeClr val="dk1"/>
                          </a:solidFill>
                          <a:effectLst/>
                          <a:latin typeface="+mn-lt"/>
                          <a:ea typeface="+mn-ea"/>
                          <a:cs typeface="+mn-cs"/>
                        </a:rPr>
                        <a:t>教師待遇條例草案</a:t>
                      </a:r>
                      <a:r>
                        <a:rPr lang="en-US" altLang="zh-TW" sz="1350" kern="1200" dirty="0" smtClean="0">
                          <a:solidFill>
                            <a:schemeClr val="dk1"/>
                          </a:solidFill>
                          <a:effectLst/>
                          <a:latin typeface="+mn-lt"/>
                          <a:ea typeface="+mn-ea"/>
                          <a:cs typeface="+mn-cs"/>
                        </a:rPr>
                        <a:t>	</a:t>
                      </a:r>
                      <a:endParaRPr lang="zh-TW" altLang="zh-TW" sz="1350" kern="1200" dirty="0" smtClean="0">
                        <a:solidFill>
                          <a:schemeClr val="dk1"/>
                        </a:solidFill>
                        <a:effectLst/>
                        <a:latin typeface="+mn-lt"/>
                        <a:ea typeface="+mn-ea"/>
                        <a:cs typeface="+mn-cs"/>
                      </a:endParaRPr>
                    </a:p>
                    <a:p>
                      <a:r>
                        <a:rPr lang="zh-TW" altLang="en-US" sz="1350" kern="1200" dirty="0" smtClean="0">
                          <a:solidFill>
                            <a:srgbClr val="FF0000"/>
                          </a:solidFill>
                          <a:effectLst/>
                          <a:latin typeface="+mn-lt"/>
                          <a:ea typeface="+mn-ea"/>
                          <a:cs typeface="+mn-cs"/>
                        </a:rPr>
                        <a:t>二、</a:t>
                      </a:r>
                      <a:r>
                        <a:rPr lang="zh-TW" altLang="zh-TW" sz="1350" kern="1200" dirty="0" smtClean="0">
                          <a:solidFill>
                            <a:srgbClr val="FF0000"/>
                          </a:solidFill>
                          <a:effectLst/>
                          <a:latin typeface="+mn-lt"/>
                          <a:ea typeface="+mn-ea"/>
                          <a:cs typeface="+mn-cs"/>
                        </a:rPr>
                        <a:t>多層次傳直銷管理法草案</a:t>
                      </a:r>
                      <a:r>
                        <a:rPr lang="en-US" altLang="zh-TW" sz="1350" kern="1200" dirty="0" smtClean="0">
                          <a:solidFill>
                            <a:srgbClr val="FF0000"/>
                          </a:solidFill>
                          <a:effectLst/>
                          <a:latin typeface="+mn-lt"/>
                          <a:ea typeface="+mn-ea"/>
                          <a:cs typeface="+mn-cs"/>
                        </a:rPr>
                        <a:t>(</a:t>
                      </a:r>
                      <a:r>
                        <a:rPr lang="zh-TW" altLang="zh-TW" sz="1350" kern="1200" dirty="0" smtClean="0">
                          <a:solidFill>
                            <a:srgbClr val="FF0000"/>
                          </a:solidFill>
                          <a:effectLst/>
                          <a:latin typeface="+mn-lt"/>
                          <a:ea typeface="+mn-ea"/>
                          <a:cs typeface="+mn-cs"/>
                        </a:rPr>
                        <a:t>三讀通過</a:t>
                      </a:r>
                      <a:r>
                        <a:rPr lang="en-US" altLang="zh-TW" sz="1350" kern="1200" dirty="0" smtClean="0">
                          <a:solidFill>
                            <a:srgbClr val="FF0000"/>
                          </a:solidFill>
                          <a:effectLst/>
                          <a:latin typeface="+mn-lt"/>
                          <a:ea typeface="+mn-ea"/>
                          <a:cs typeface="+mn-cs"/>
                        </a:rPr>
                        <a:t>)</a:t>
                      </a:r>
                      <a:endParaRPr lang="zh-TW" altLang="zh-TW" sz="1350" kern="1200" dirty="0" smtClean="0">
                        <a:solidFill>
                          <a:srgbClr val="FF0000"/>
                        </a:solidFill>
                        <a:effectLst/>
                        <a:latin typeface="+mn-lt"/>
                        <a:ea typeface="+mn-ea"/>
                        <a:cs typeface="+mn-cs"/>
                      </a:endParaRPr>
                    </a:p>
                    <a:p>
                      <a:r>
                        <a:rPr lang="zh-TW" altLang="en-US" sz="1350" kern="1200" dirty="0" smtClean="0">
                          <a:solidFill>
                            <a:srgbClr val="FF0000"/>
                          </a:solidFill>
                          <a:effectLst/>
                          <a:latin typeface="+mn-lt"/>
                          <a:ea typeface="+mn-ea"/>
                          <a:cs typeface="+mn-cs"/>
                        </a:rPr>
                        <a:t>三、</a:t>
                      </a:r>
                      <a:r>
                        <a:rPr lang="zh-TW" altLang="zh-TW" sz="1350" kern="1200" dirty="0" smtClean="0">
                          <a:solidFill>
                            <a:srgbClr val="FF0000"/>
                          </a:solidFill>
                          <a:effectLst/>
                          <a:latin typeface="+mn-lt"/>
                          <a:ea typeface="+mn-ea"/>
                          <a:cs typeface="+mn-cs"/>
                        </a:rPr>
                        <a:t>攤販條例草案</a:t>
                      </a:r>
                      <a:r>
                        <a:rPr lang="en-US" altLang="zh-TW" sz="1350" kern="1200" dirty="0" smtClean="0">
                          <a:solidFill>
                            <a:srgbClr val="FF0000"/>
                          </a:solidFill>
                          <a:effectLst/>
                          <a:latin typeface="+mn-lt"/>
                          <a:ea typeface="+mn-ea"/>
                          <a:cs typeface="+mn-cs"/>
                        </a:rPr>
                        <a:t>	</a:t>
                      </a:r>
                      <a:endParaRPr lang="zh-TW" altLang="zh-TW" sz="1350" kern="1200" dirty="0" smtClean="0">
                        <a:solidFill>
                          <a:srgbClr val="FF0000"/>
                        </a:solidFill>
                        <a:effectLst/>
                        <a:latin typeface="+mn-lt"/>
                        <a:ea typeface="+mn-ea"/>
                        <a:cs typeface="+mn-cs"/>
                      </a:endParaRPr>
                    </a:p>
                    <a:p>
                      <a:r>
                        <a:rPr lang="zh-TW" altLang="en-US" sz="1350" kern="1200" dirty="0" smtClean="0">
                          <a:solidFill>
                            <a:schemeClr val="dk1"/>
                          </a:solidFill>
                          <a:effectLst/>
                          <a:latin typeface="+mn-lt"/>
                          <a:ea typeface="+mn-ea"/>
                          <a:cs typeface="+mn-cs"/>
                        </a:rPr>
                        <a:t>四、</a:t>
                      </a:r>
                      <a:r>
                        <a:rPr lang="zh-TW" altLang="zh-TW" sz="1350" kern="1200" dirty="0" smtClean="0">
                          <a:solidFill>
                            <a:schemeClr val="dk1"/>
                          </a:solidFill>
                          <a:effectLst/>
                          <a:latin typeface="+mn-lt"/>
                          <a:ea typeface="+mn-ea"/>
                          <a:cs typeface="+mn-cs"/>
                        </a:rPr>
                        <a:t>環境資源部國家公園署組織法草</a:t>
                      </a:r>
                      <a:r>
                        <a:rPr lang="zh-TW" altLang="en-US" sz="1350" kern="1200" dirty="0" smtClean="0">
                          <a:solidFill>
                            <a:schemeClr val="dk1"/>
                          </a:solidFill>
                          <a:effectLst/>
                          <a:latin typeface="+mn-lt"/>
                          <a:ea typeface="+mn-ea"/>
                          <a:cs typeface="+mn-cs"/>
                        </a:rPr>
                        <a:t>案</a:t>
                      </a:r>
                      <a:endParaRPr lang="zh-TW" altLang="zh-TW" sz="1350" kern="1200" dirty="0" smtClean="0">
                        <a:solidFill>
                          <a:schemeClr val="dk1"/>
                        </a:solidFill>
                        <a:effectLst/>
                        <a:latin typeface="+mn-lt"/>
                        <a:ea typeface="+mn-ea"/>
                        <a:cs typeface="+mn-cs"/>
                      </a:endParaRPr>
                    </a:p>
                    <a:p>
                      <a:r>
                        <a:rPr lang="zh-TW" altLang="en-US" sz="1350" kern="1200" dirty="0" smtClean="0">
                          <a:solidFill>
                            <a:schemeClr val="dk1"/>
                          </a:solidFill>
                          <a:effectLst/>
                          <a:latin typeface="+mn-lt"/>
                          <a:ea typeface="+mn-ea"/>
                          <a:cs typeface="+mn-cs"/>
                        </a:rPr>
                        <a:t>五、</a:t>
                      </a:r>
                      <a:r>
                        <a:rPr lang="zh-TW" altLang="zh-TW" sz="1350" kern="1200" dirty="0" smtClean="0">
                          <a:solidFill>
                            <a:schemeClr val="dk1"/>
                          </a:solidFill>
                          <a:effectLst/>
                          <a:latin typeface="+mn-lt"/>
                          <a:ea typeface="+mn-ea"/>
                          <a:cs typeface="+mn-cs"/>
                        </a:rPr>
                        <a:t>宗教團體法草案</a:t>
                      </a:r>
                      <a:r>
                        <a:rPr lang="en-US" altLang="zh-TW" sz="1350" kern="1200" dirty="0" smtClean="0">
                          <a:solidFill>
                            <a:schemeClr val="dk1"/>
                          </a:solidFill>
                          <a:effectLst/>
                          <a:latin typeface="+mn-lt"/>
                          <a:ea typeface="+mn-ea"/>
                          <a:cs typeface="+mn-cs"/>
                        </a:rPr>
                        <a:t>	</a:t>
                      </a:r>
                      <a:endParaRPr lang="zh-TW" altLang="zh-TW" sz="1350" kern="1200" dirty="0" smtClean="0">
                        <a:solidFill>
                          <a:schemeClr val="dk1"/>
                        </a:solidFill>
                        <a:effectLst/>
                        <a:latin typeface="+mn-lt"/>
                        <a:ea typeface="+mn-ea"/>
                        <a:cs typeface="+mn-cs"/>
                      </a:endParaRPr>
                    </a:p>
                    <a:p>
                      <a:r>
                        <a:rPr lang="zh-TW" altLang="en-US" sz="1350" kern="1200" dirty="0" smtClean="0">
                          <a:solidFill>
                            <a:srgbClr val="FF0000"/>
                          </a:solidFill>
                          <a:effectLst/>
                          <a:latin typeface="+mn-lt"/>
                          <a:ea typeface="+mn-ea"/>
                          <a:cs typeface="+mn-cs"/>
                        </a:rPr>
                        <a:t>六、</a:t>
                      </a:r>
                      <a:r>
                        <a:rPr lang="zh-TW" altLang="zh-TW" sz="1350" kern="1200" dirty="0" smtClean="0">
                          <a:solidFill>
                            <a:srgbClr val="FF0000"/>
                          </a:solidFill>
                          <a:effectLst/>
                          <a:latin typeface="+mn-lt"/>
                          <a:ea typeface="+mn-ea"/>
                          <a:cs typeface="+mn-cs"/>
                        </a:rPr>
                        <a:t>農業部組織法草案</a:t>
                      </a:r>
                    </a:p>
                    <a:p>
                      <a:r>
                        <a:rPr lang="zh-TW" altLang="en-US" sz="1350" kern="1200" dirty="0" smtClean="0">
                          <a:solidFill>
                            <a:schemeClr val="dk1"/>
                          </a:solidFill>
                          <a:effectLst/>
                          <a:latin typeface="+mn-lt"/>
                          <a:ea typeface="+mn-ea"/>
                          <a:cs typeface="+mn-cs"/>
                        </a:rPr>
                        <a:t>七、</a:t>
                      </a:r>
                      <a:r>
                        <a:rPr lang="zh-TW" altLang="zh-TW" sz="1350" kern="1200" dirty="0" smtClean="0">
                          <a:solidFill>
                            <a:schemeClr val="dk1"/>
                          </a:solidFill>
                          <a:effectLst/>
                          <a:latin typeface="+mn-lt"/>
                          <a:ea typeface="+mn-ea"/>
                          <a:cs typeface="+mn-cs"/>
                        </a:rPr>
                        <a:t>長期照護服務法草案</a:t>
                      </a:r>
                      <a:r>
                        <a:rPr lang="en-US" altLang="zh-TW" sz="1350" kern="1200" dirty="0" smtClean="0">
                          <a:solidFill>
                            <a:schemeClr val="dk1"/>
                          </a:solidFill>
                          <a:effectLst/>
                          <a:latin typeface="+mn-lt"/>
                          <a:ea typeface="+mn-ea"/>
                          <a:cs typeface="+mn-cs"/>
                        </a:rPr>
                        <a:t>	</a:t>
                      </a:r>
                      <a:endParaRPr lang="zh-TW" altLang="zh-TW" sz="1350" kern="1200" dirty="0" smtClean="0">
                        <a:solidFill>
                          <a:schemeClr val="dk1"/>
                        </a:solidFill>
                        <a:effectLst/>
                        <a:latin typeface="+mn-lt"/>
                        <a:ea typeface="+mn-ea"/>
                        <a:cs typeface="+mn-cs"/>
                      </a:endParaRPr>
                    </a:p>
                    <a:p>
                      <a:r>
                        <a:rPr lang="zh-TW" altLang="en-US" sz="1350" kern="1200" dirty="0" smtClean="0">
                          <a:solidFill>
                            <a:schemeClr val="dk1"/>
                          </a:solidFill>
                          <a:effectLst/>
                          <a:latin typeface="+mn-lt"/>
                          <a:ea typeface="+mn-ea"/>
                          <a:cs typeface="+mn-cs"/>
                        </a:rPr>
                        <a:t>八、</a:t>
                      </a:r>
                      <a:r>
                        <a:rPr lang="zh-TW" altLang="zh-TW" sz="1350" kern="1200" dirty="0" smtClean="0">
                          <a:solidFill>
                            <a:schemeClr val="dk1"/>
                          </a:solidFill>
                          <a:effectLst/>
                          <a:latin typeface="+mn-lt"/>
                          <a:ea typeface="+mn-ea"/>
                          <a:cs typeface="+mn-cs"/>
                        </a:rPr>
                        <a:t>國土復育條例草案</a:t>
                      </a:r>
                      <a:r>
                        <a:rPr lang="en-US" altLang="zh-TW" sz="1350" kern="1200" dirty="0" smtClean="0">
                          <a:solidFill>
                            <a:schemeClr val="dk1"/>
                          </a:solidFill>
                          <a:effectLst/>
                          <a:latin typeface="+mn-lt"/>
                          <a:ea typeface="+mn-ea"/>
                          <a:cs typeface="+mn-cs"/>
                        </a:rPr>
                        <a:t>	</a:t>
                      </a:r>
                      <a:endParaRPr lang="zh-TW" altLang="zh-TW" sz="1350" kern="1200" dirty="0" smtClean="0">
                        <a:solidFill>
                          <a:schemeClr val="dk1"/>
                        </a:solidFill>
                        <a:effectLst/>
                        <a:latin typeface="+mn-lt"/>
                        <a:ea typeface="+mn-ea"/>
                        <a:cs typeface="+mn-cs"/>
                      </a:endParaRPr>
                    </a:p>
                  </a:txBody>
                  <a:tcPr anchor="ctr"/>
                </a:tc>
                <a:tc>
                  <a:txBody>
                    <a:bodyPr/>
                    <a:lstStyle/>
                    <a:p>
                      <a:pPr algn="ctr"/>
                      <a:r>
                        <a:rPr lang="zh-TW" altLang="en-US" dirty="0" smtClean="0"/>
                        <a:t>３</a:t>
                      </a:r>
                      <a:endParaRPr lang="zh-TW" altLang="en-US" dirty="0"/>
                    </a:p>
                  </a:txBody>
                  <a:tcPr anchor="ctr"/>
                </a:tc>
                <a:tc>
                  <a:txBody>
                    <a:bodyPr/>
                    <a:lstStyle/>
                    <a:p>
                      <a:pPr algn="ctr"/>
                      <a:r>
                        <a:rPr lang="zh-TW" altLang="en-US" dirty="0" smtClean="0"/>
                        <a:t>２０７</a:t>
                      </a:r>
                      <a:endParaRPr lang="zh-TW" altLang="en-US" dirty="0"/>
                    </a:p>
                  </a:txBody>
                  <a:tcPr anchor="ctr"/>
                </a:tc>
              </a:tr>
              <a:tr h="167349">
                <a:tc>
                  <a:txBody>
                    <a:bodyPr/>
                    <a:lstStyle/>
                    <a:p>
                      <a:pPr algn="ctr"/>
                      <a:r>
                        <a:rPr lang="zh-TW" altLang="en-US" dirty="0" smtClean="0"/>
                        <a:t>林岱樺</a:t>
                      </a:r>
                      <a:r>
                        <a:rPr lang="en-US" altLang="zh-TW" dirty="0" smtClean="0"/>
                        <a:t>(</a:t>
                      </a:r>
                      <a:r>
                        <a:rPr lang="zh-TW" altLang="en-US" dirty="0" smtClean="0"/>
                        <a:t>高雄</a:t>
                      </a:r>
                      <a:r>
                        <a:rPr lang="en-US" altLang="zh-TW" dirty="0" smtClean="0"/>
                        <a:t>-</a:t>
                      </a:r>
                      <a:r>
                        <a:rPr lang="zh-TW" altLang="en-US" dirty="0" smtClean="0"/>
                        <a:t>民</a:t>
                      </a:r>
                      <a:r>
                        <a:rPr lang="en-US" altLang="zh-TW" dirty="0" smtClean="0"/>
                        <a:t>)</a:t>
                      </a:r>
                      <a:endParaRPr lang="zh-TW" altLang="en-US" dirty="0"/>
                    </a:p>
                  </a:txBody>
                  <a:tcPr anchor="ctr"/>
                </a:tc>
                <a:tc>
                  <a:txBody>
                    <a:bodyPr/>
                    <a:lstStyle/>
                    <a:p>
                      <a:pPr algn="ctr"/>
                      <a:r>
                        <a:rPr lang="zh-TW" altLang="en-US" dirty="0" smtClean="0"/>
                        <a:t>１</a:t>
                      </a:r>
                      <a:endParaRPr lang="zh-TW" altLang="en-US" dirty="0"/>
                    </a:p>
                  </a:txBody>
                  <a:tcPr anchor="ctr"/>
                </a:tc>
                <a:tc>
                  <a:txBody>
                    <a:bodyPr/>
                    <a:lstStyle/>
                    <a:p>
                      <a:pPr algn="ctr"/>
                      <a:r>
                        <a:rPr lang="zh-TW" altLang="en-US" dirty="0" smtClean="0"/>
                        <a:t>０</a:t>
                      </a:r>
                      <a:r>
                        <a:rPr lang="en-US" altLang="zh-TW" dirty="0" smtClean="0"/>
                        <a:t>%</a:t>
                      </a:r>
                      <a:endParaRPr lang="zh-TW" altLang="en-US" dirty="0"/>
                    </a:p>
                  </a:txBody>
                  <a:tcPr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1350" kern="1200" dirty="0" smtClean="0">
                          <a:solidFill>
                            <a:srgbClr val="FF0000"/>
                          </a:solidFill>
                          <a:effectLst/>
                          <a:latin typeface="+mn-lt"/>
                          <a:ea typeface="+mn-ea"/>
                          <a:cs typeface="+mn-cs"/>
                        </a:rPr>
                        <a:t>一、</a:t>
                      </a:r>
                      <a:r>
                        <a:rPr lang="zh-TW" altLang="zh-TW" sz="1350" kern="1200" dirty="0" smtClean="0">
                          <a:solidFill>
                            <a:srgbClr val="FF0000"/>
                          </a:solidFill>
                          <a:effectLst/>
                          <a:latin typeface="+mn-lt"/>
                          <a:ea typeface="+mn-ea"/>
                          <a:cs typeface="+mn-cs"/>
                        </a:rPr>
                        <a:t>農業部組織法草案</a:t>
                      </a:r>
                    </a:p>
                  </a:txBody>
                  <a:tcPr anchor="ctr"/>
                </a:tc>
                <a:tc>
                  <a:txBody>
                    <a:bodyPr/>
                    <a:lstStyle/>
                    <a:p>
                      <a:pPr algn="ctr"/>
                      <a:r>
                        <a:rPr lang="zh-TW" altLang="en-US" dirty="0" smtClean="0"/>
                        <a:t>１</a:t>
                      </a:r>
                      <a:endParaRPr lang="zh-TW" altLang="en-US" dirty="0"/>
                    </a:p>
                  </a:txBody>
                  <a:tcPr anchor="ctr"/>
                </a:tc>
                <a:tc>
                  <a:txBody>
                    <a:bodyPr/>
                    <a:lstStyle/>
                    <a:p>
                      <a:pPr algn="ctr"/>
                      <a:r>
                        <a:rPr lang="zh-TW" altLang="en-US" dirty="0" smtClean="0"/>
                        <a:t>１９５</a:t>
                      </a:r>
                      <a:endParaRPr lang="zh-TW" altLang="en-US" dirty="0"/>
                    </a:p>
                  </a:txBody>
                  <a:tcPr anchor="ctr"/>
                </a:tc>
              </a:tr>
              <a:tr h="167349">
                <a:tc>
                  <a:txBody>
                    <a:bodyPr/>
                    <a:lstStyle/>
                    <a:p>
                      <a:pPr algn="ctr"/>
                      <a:r>
                        <a:rPr lang="zh-TW" altLang="en-US" dirty="0" smtClean="0"/>
                        <a:t>蘇振清</a:t>
                      </a:r>
                      <a:r>
                        <a:rPr lang="en-US" altLang="zh-TW" dirty="0" smtClean="0"/>
                        <a:t>(</a:t>
                      </a:r>
                      <a:r>
                        <a:rPr lang="zh-TW" altLang="en-US" dirty="0" smtClean="0"/>
                        <a:t>屏東</a:t>
                      </a:r>
                      <a:r>
                        <a:rPr lang="en-US" altLang="zh-TW" dirty="0" smtClean="0"/>
                        <a:t>-</a:t>
                      </a:r>
                      <a:r>
                        <a:rPr lang="zh-TW" altLang="en-US" dirty="0" smtClean="0"/>
                        <a:t>民</a:t>
                      </a:r>
                      <a:r>
                        <a:rPr lang="en-US" altLang="zh-TW" dirty="0" smtClean="0"/>
                        <a:t>)</a:t>
                      </a:r>
                      <a:endParaRPr lang="zh-TW" altLang="en-US" dirty="0"/>
                    </a:p>
                  </a:txBody>
                  <a:tcPr anchor="ctr"/>
                </a:tc>
                <a:tc>
                  <a:txBody>
                    <a:bodyPr/>
                    <a:lstStyle/>
                    <a:p>
                      <a:pPr algn="ctr"/>
                      <a:r>
                        <a:rPr lang="zh-TW" altLang="en-US" dirty="0" smtClean="0"/>
                        <a:t>０</a:t>
                      </a:r>
                      <a:endParaRPr lang="zh-TW" altLang="en-US" dirty="0"/>
                    </a:p>
                  </a:txBody>
                  <a:tcPr anchor="ctr"/>
                </a:tc>
                <a:tc>
                  <a:txBody>
                    <a:bodyPr/>
                    <a:lstStyle/>
                    <a:p>
                      <a:pPr algn="ctr"/>
                      <a:r>
                        <a:rPr lang="zh-TW" altLang="en-US" dirty="0" smtClean="0"/>
                        <a:t>０</a:t>
                      </a:r>
                      <a:r>
                        <a:rPr lang="en-US" altLang="zh-TW" dirty="0" smtClean="0"/>
                        <a:t>%</a:t>
                      </a:r>
                      <a:endParaRPr lang="zh-TW" altLang="en-US" dirty="0"/>
                    </a:p>
                  </a:txBody>
                  <a:tcPr anchor="ctr"/>
                </a:tc>
                <a:tc>
                  <a:txBody>
                    <a:bodyPr/>
                    <a:lstStyle/>
                    <a:p>
                      <a:pPr algn="l"/>
                      <a:endParaRPr lang="zh-TW" altLang="en-US" sz="1350" dirty="0"/>
                    </a:p>
                  </a:txBody>
                  <a:tcPr anchor="ctr"/>
                </a:tc>
                <a:tc>
                  <a:txBody>
                    <a:bodyPr/>
                    <a:lstStyle/>
                    <a:p>
                      <a:pPr algn="ctr"/>
                      <a:r>
                        <a:rPr lang="zh-TW" altLang="en-US" dirty="0" smtClean="0"/>
                        <a:t>０</a:t>
                      </a:r>
                      <a:endParaRPr lang="zh-TW" altLang="en-US" dirty="0"/>
                    </a:p>
                  </a:txBody>
                  <a:tcPr anchor="ctr"/>
                </a:tc>
                <a:tc>
                  <a:txBody>
                    <a:bodyPr/>
                    <a:lstStyle/>
                    <a:p>
                      <a:pPr algn="ctr"/>
                      <a:r>
                        <a:rPr lang="zh-TW" altLang="en-US" dirty="0" smtClean="0"/>
                        <a:t>２０９</a:t>
                      </a:r>
                      <a:endParaRPr lang="zh-TW" altLang="en-US" dirty="0"/>
                    </a:p>
                  </a:txBody>
                  <a:tcPr anchor="ctr"/>
                </a:tc>
              </a:tr>
              <a:tr h="167349">
                <a:tc>
                  <a:txBody>
                    <a:bodyPr/>
                    <a:lstStyle/>
                    <a:p>
                      <a:pPr algn="ctr"/>
                      <a:r>
                        <a:rPr lang="zh-TW" altLang="en-US" dirty="0" smtClean="0"/>
                        <a:t>潘孟安</a:t>
                      </a:r>
                      <a:r>
                        <a:rPr lang="en-US" altLang="zh-TW" dirty="0" smtClean="0"/>
                        <a:t>(</a:t>
                      </a:r>
                      <a:r>
                        <a:rPr lang="zh-TW" altLang="en-US" dirty="0" smtClean="0"/>
                        <a:t>屏東</a:t>
                      </a:r>
                      <a:r>
                        <a:rPr lang="en-US" altLang="zh-TW" dirty="0" smtClean="0"/>
                        <a:t>-</a:t>
                      </a:r>
                      <a:r>
                        <a:rPr lang="zh-TW" altLang="en-US" dirty="0" smtClean="0"/>
                        <a:t>民</a:t>
                      </a:r>
                      <a:r>
                        <a:rPr lang="en-US" altLang="zh-TW" dirty="0" smtClean="0"/>
                        <a:t>)</a:t>
                      </a:r>
                      <a:endParaRPr lang="zh-TW" altLang="en-US" dirty="0"/>
                    </a:p>
                  </a:txBody>
                  <a:tcPr anchor="ctr"/>
                </a:tc>
                <a:tc>
                  <a:txBody>
                    <a:bodyPr/>
                    <a:lstStyle/>
                    <a:p>
                      <a:pPr algn="ctr"/>
                      <a:r>
                        <a:rPr lang="zh-TW" altLang="en-US" dirty="0" smtClean="0"/>
                        <a:t>４</a:t>
                      </a:r>
                      <a:endParaRPr lang="zh-TW" altLang="en-US" dirty="0"/>
                    </a:p>
                  </a:txBody>
                  <a:tcPr anchor="ctr"/>
                </a:tc>
                <a:tc>
                  <a:txBody>
                    <a:bodyPr/>
                    <a:lstStyle/>
                    <a:p>
                      <a:pPr algn="ctr"/>
                      <a:r>
                        <a:rPr lang="zh-TW" altLang="en-US" dirty="0" smtClean="0"/>
                        <a:t>０</a:t>
                      </a:r>
                      <a:r>
                        <a:rPr lang="en-US" altLang="zh-TW" dirty="0" smtClean="0"/>
                        <a:t>%</a:t>
                      </a:r>
                      <a:endParaRPr lang="zh-TW" altLang="en-US" dirty="0"/>
                    </a:p>
                  </a:txBody>
                  <a:tcPr anchor="ctr"/>
                </a:tc>
                <a:tc>
                  <a:txBody>
                    <a:bodyPr/>
                    <a:lstStyle/>
                    <a:p>
                      <a:r>
                        <a:rPr lang="zh-TW" altLang="en-US" sz="1350" kern="1200" dirty="0" smtClean="0">
                          <a:solidFill>
                            <a:schemeClr val="dk1"/>
                          </a:solidFill>
                          <a:effectLst/>
                          <a:latin typeface="+mn-lt"/>
                          <a:ea typeface="+mn-ea"/>
                          <a:cs typeface="+mn-cs"/>
                        </a:rPr>
                        <a:t>一、</a:t>
                      </a:r>
                      <a:r>
                        <a:rPr lang="zh-TW" altLang="zh-TW" sz="1350" kern="1200" dirty="0" smtClean="0">
                          <a:solidFill>
                            <a:schemeClr val="dk1"/>
                          </a:solidFill>
                          <a:effectLst/>
                          <a:latin typeface="+mn-lt"/>
                          <a:ea typeface="+mn-ea"/>
                          <a:cs typeface="+mn-cs"/>
                        </a:rPr>
                        <a:t>科技保護法草案</a:t>
                      </a:r>
                      <a:r>
                        <a:rPr lang="en-US" altLang="zh-TW" sz="1350" kern="1200" dirty="0" smtClean="0">
                          <a:solidFill>
                            <a:schemeClr val="dk1"/>
                          </a:solidFill>
                          <a:effectLst/>
                          <a:latin typeface="+mn-lt"/>
                          <a:ea typeface="+mn-ea"/>
                          <a:cs typeface="+mn-cs"/>
                        </a:rPr>
                        <a:t>	</a:t>
                      </a:r>
                      <a:endParaRPr lang="zh-TW" altLang="zh-TW" sz="1350" kern="1200" dirty="0" smtClean="0">
                        <a:solidFill>
                          <a:schemeClr val="dk1"/>
                        </a:solidFill>
                        <a:effectLst/>
                        <a:latin typeface="+mn-lt"/>
                        <a:ea typeface="+mn-ea"/>
                        <a:cs typeface="+mn-cs"/>
                      </a:endParaRPr>
                    </a:p>
                    <a:p>
                      <a:r>
                        <a:rPr lang="zh-TW" altLang="en-US" sz="1350" kern="1200" dirty="0" smtClean="0">
                          <a:solidFill>
                            <a:schemeClr val="dk1"/>
                          </a:solidFill>
                          <a:effectLst/>
                          <a:latin typeface="+mn-lt"/>
                          <a:ea typeface="+mn-ea"/>
                          <a:cs typeface="+mn-cs"/>
                        </a:rPr>
                        <a:t>二、</a:t>
                      </a:r>
                      <a:r>
                        <a:rPr lang="zh-TW" altLang="zh-TW" sz="1350" kern="1200" dirty="0" smtClean="0">
                          <a:solidFill>
                            <a:schemeClr val="dk1"/>
                          </a:solidFill>
                          <a:effectLst/>
                          <a:latin typeface="+mn-lt"/>
                          <a:ea typeface="+mn-ea"/>
                          <a:cs typeface="+mn-cs"/>
                        </a:rPr>
                        <a:t>農業基本法草案</a:t>
                      </a:r>
                      <a:r>
                        <a:rPr lang="en-US" altLang="zh-TW" sz="1350" kern="1200" dirty="0" smtClean="0">
                          <a:solidFill>
                            <a:schemeClr val="dk1"/>
                          </a:solidFill>
                          <a:effectLst/>
                          <a:latin typeface="+mn-lt"/>
                          <a:ea typeface="+mn-ea"/>
                          <a:cs typeface="+mn-cs"/>
                        </a:rPr>
                        <a:t>	</a:t>
                      </a:r>
                      <a:endParaRPr lang="zh-TW" altLang="zh-TW" sz="1350" kern="1200" dirty="0" smtClean="0">
                        <a:solidFill>
                          <a:schemeClr val="dk1"/>
                        </a:solidFill>
                        <a:effectLst/>
                        <a:latin typeface="+mn-lt"/>
                        <a:ea typeface="+mn-ea"/>
                        <a:cs typeface="+mn-cs"/>
                      </a:endParaRPr>
                    </a:p>
                    <a:p>
                      <a:r>
                        <a:rPr lang="zh-TW" altLang="en-US" sz="1350" kern="1200" dirty="0" smtClean="0">
                          <a:solidFill>
                            <a:schemeClr val="dk1"/>
                          </a:solidFill>
                          <a:effectLst/>
                          <a:latin typeface="+mn-lt"/>
                          <a:ea typeface="+mn-ea"/>
                          <a:cs typeface="+mn-cs"/>
                        </a:rPr>
                        <a:t>三、</a:t>
                      </a:r>
                      <a:r>
                        <a:rPr lang="zh-TW" altLang="zh-TW" sz="1350" kern="1200" dirty="0" smtClean="0">
                          <a:solidFill>
                            <a:schemeClr val="dk1"/>
                          </a:solidFill>
                          <a:effectLst/>
                          <a:latin typeface="+mn-lt"/>
                          <a:ea typeface="+mn-ea"/>
                          <a:cs typeface="+mn-cs"/>
                        </a:rPr>
                        <a:t>廢止公務人員退休撫卹基金管理委員會組織條例</a:t>
                      </a:r>
                      <a:endParaRPr lang="en-US" altLang="zh-TW" sz="1350" kern="1200" dirty="0" smtClean="0">
                        <a:solidFill>
                          <a:schemeClr val="dk1"/>
                        </a:solidFill>
                        <a:effectLst/>
                        <a:latin typeface="+mn-lt"/>
                        <a:ea typeface="+mn-ea"/>
                        <a:cs typeface="+mn-cs"/>
                      </a:endParaRPr>
                    </a:p>
                    <a:p>
                      <a:r>
                        <a:rPr lang="zh-TW" altLang="en-US" sz="1350" dirty="0" smtClean="0"/>
                        <a:t>四、</a:t>
                      </a:r>
                      <a:r>
                        <a:rPr lang="zh-TW" altLang="zh-TW" sz="1350" kern="1200" dirty="0" smtClean="0">
                          <a:solidFill>
                            <a:schemeClr val="dk1"/>
                          </a:solidFill>
                          <a:effectLst/>
                          <a:latin typeface="+mn-lt"/>
                          <a:ea typeface="+mn-ea"/>
                          <a:cs typeface="+mn-cs"/>
                        </a:rPr>
                        <a:t>縣市振興發展條例草案</a:t>
                      </a:r>
                      <a:endParaRPr lang="zh-TW" altLang="en-US" sz="1350" dirty="0"/>
                    </a:p>
                  </a:txBody>
                  <a:tcPr anchor="ctr"/>
                </a:tc>
                <a:tc>
                  <a:txBody>
                    <a:bodyPr/>
                    <a:lstStyle/>
                    <a:p>
                      <a:pPr algn="ctr"/>
                      <a:r>
                        <a:rPr lang="zh-TW" altLang="en-US" dirty="0" smtClean="0"/>
                        <a:t>０</a:t>
                      </a:r>
                      <a:endParaRPr lang="en-US" altLang="zh-TW" dirty="0" smtClean="0"/>
                    </a:p>
                    <a:p>
                      <a:pPr algn="ctr"/>
                      <a:r>
                        <a:rPr lang="en-US" altLang="zh-TW" dirty="0" smtClean="0"/>
                        <a:t>※</a:t>
                      </a:r>
                      <a:r>
                        <a:rPr lang="zh-TW" altLang="en-US" dirty="0" smtClean="0"/>
                        <a:t>只計第五、六會期</a:t>
                      </a:r>
                      <a:endParaRPr lang="zh-TW" altLang="en-US" dirty="0"/>
                    </a:p>
                  </a:txBody>
                  <a:tcPr anchor="ctr"/>
                </a:tc>
                <a:tc>
                  <a:txBody>
                    <a:bodyPr/>
                    <a:lstStyle/>
                    <a:p>
                      <a:pPr algn="ctr"/>
                      <a:r>
                        <a:rPr lang="zh-TW" altLang="en-US" dirty="0" smtClean="0"/>
                        <a:t>４８</a:t>
                      </a:r>
                      <a:endParaRPr lang="zh-TW" altLang="en-US" dirty="0"/>
                    </a:p>
                  </a:txBody>
                  <a:tcPr anchor="ctr"/>
                </a:tc>
              </a:tr>
              <a:tr h="167349">
                <a:tc>
                  <a:txBody>
                    <a:bodyPr/>
                    <a:lstStyle/>
                    <a:p>
                      <a:pPr algn="ctr"/>
                      <a:r>
                        <a:rPr lang="zh-TW" altLang="en-US" b="1" dirty="0" smtClean="0"/>
                        <a:t>平均</a:t>
                      </a:r>
                      <a:endParaRPr lang="zh-TW" altLang="en-US" b="1" dirty="0"/>
                    </a:p>
                  </a:txBody>
                  <a:tcPr anchor="ctr"/>
                </a:tc>
                <a:tc>
                  <a:txBody>
                    <a:bodyPr/>
                    <a:lstStyle/>
                    <a:p>
                      <a:pPr algn="ctr"/>
                      <a:r>
                        <a:rPr lang="zh-TW" altLang="en-US" b="1" dirty="0" smtClean="0"/>
                        <a:t>３．８</a:t>
                      </a:r>
                      <a:endParaRPr lang="zh-TW" altLang="en-US" b="1" dirty="0"/>
                    </a:p>
                  </a:txBody>
                  <a:tcPr anchor="ctr"/>
                </a:tc>
                <a:tc>
                  <a:txBody>
                    <a:bodyPr/>
                    <a:lstStyle/>
                    <a:p>
                      <a:pPr algn="ctr"/>
                      <a:r>
                        <a:rPr lang="zh-TW" altLang="en-US" b="1" dirty="0" smtClean="0"/>
                        <a:t>２．６</a:t>
                      </a:r>
                      <a:r>
                        <a:rPr lang="en-US" altLang="zh-TW" b="1" dirty="0" smtClean="0"/>
                        <a:t>%</a:t>
                      </a:r>
                    </a:p>
                  </a:txBody>
                  <a:tcPr anchor="ctr"/>
                </a:tc>
                <a:tc>
                  <a:txBody>
                    <a:bodyPr/>
                    <a:lstStyle/>
                    <a:p>
                      <a:pPr algn="l"/>
                      <a:endParaRPr lang="zh-TW" altLang="en-US" b="1" dirty="0"/>
                    </a:p>
                  </a:txBody>
                  <a:tcPr anchor="ctr"/>
                </a:tc>
                <a:tc>
                  <a:txBody>
                    <a:bodyPr/>
                    <a:lstStyle/>
                    <a:p>
                      <a:pPr algn="ctr"/>
                      <a:r>
                        <a:rPr lang="zh-TW" altLang="en-US" sz="1800" b="1" kern="1200" dirty="0" smtClean="0">
                          <a:solidFill>
                            <a:schemeClr val="dk1"/>
                          </a:solidFill>
                          <a:effectLst/>
                          <a:latin typeface="+mn-lt"/>
                          <a:ea typeface="+mn-ea"/>
                          <a:cs typeface="+mn-cs"/>
                        </a:rPr>
                        <a:t>１</a:t>
                      </a:r>
                      <a:endParaRPr lang="en-US" altLang="zh-TW" sz="1800" b="1" kern="1200" dirty="0" smtClean="0">
                        <a:solidFill>
                          <a:schemeClr val="dk1"/>
                        </a:solidFill>
                        <a:effectLst/>
                        <a:latin typeface="+mn-lt"/>
                        <a:ea typeface="+mn-ea"/>
                        <a:cs typeface="+mn-cs"/>
                      </a:endParaRPr>
                    </a:p>
                    <a:p>
                      <a:pPr algn="ctr"/>
                      <a:r>
                        <a:rPr lang="en-US" altLang="zh-TW" sz="1800" b="0" kern="1200" dirty="0" smtClean="0">
                          <a:solidFill>
                            <a:schemeClr val="dk1"/>
                          </a:solidFill>
                          <a:effectLst/>
                          <a:latin typeface="+mn-lt"/>
                          <a:ea typeface="+mn-ea"/>
                          <a:cs typeface="+mn-cs"/>
                        </a:rPr>
                        <a:t>※</a:t>
                      </a:r>
                      <a:r>
                        <a:rPr lang="zh-TW" altLang="zh-TW" sz="1800" b="0" kern="1200" dirty="0" smtClean="0">
                          <a:solidFill>
                            <a:schemeClr val="dk1"/>
                          </a:solidFill>
                          <a:effectLst/>
                          <a:latin typeface="+mn-lt"/>
                          <a:ea typeface="+mn-ea"/>
                          <a:cs typeface="+mn-cs"/>
                        </a:rPr>
                        <a:t>扣除潘孟安委員</a:t>
                      </a:r>
                      <a:endParaRPr lang="zh-TW" altLang="en-US" b="0" dirty="0"/>
                    </a:p>
                  </a:txBody>
                  <a:tcPr anchor="ctr"/>
                </a:tc>
                <a:tc>
                  <a:txBody>
                    <a:bodyPr/>
                    <a:lstStyle/>
                    <a:p>
                      <a:pPr algn="ctr"/>
                      <a:r>
                        <a:rPr lang="zh-TW" altLang="en-US" sz="1800" b="1" kern="1200" dirty="0" smtClean="0">
                          <a:solidFill>
                            <a:schemeClr val="dk1"/>
                          </a:solidFill>
                          <a:effectLst/>
                          <a:latin typeface="+mn-lt"/>
                          <a:ea typeface="+mn-ea"/>
                          <a:cs typeface="+mn-cs"/>
                        </a:rPr>
                        <a:t>２１８</a:t>
                      </a:r>
                      <a:endParaRPr lang="en-US" altLang="zh-TW" sz="1800" b="1" kern="1200" dirty="0" smtClean="0">
                        <a:solidFill>
                          <a:schemeClr val="dk1"/>
                        </a:solidFill>
                        <a:effectLst/>
                        <a:latin typeface="+mn-lt"/>
                        <a:ea typeface="+mn-ea"/>
                        <a:cs typeface="+mn-cs"/>
                      </a:endParaRPr>
                    </a:p>
                    <a:p>
                      <a:pPr algn="ctr"/>
                      <a:endParaRPr lang="en-US" altLang="zh-TW" sz="1800" b="1" kern="1200" dirty="0" smtClean="0">
                        <a:solidFill>
                          <a:schemeClr val="dk1"/>
                        </a:solidFill>
                        <a:effectLst/>
                        <a:latin typeface="+mn-lt"/>
                        <a:ea typeface="+mn-ea"/>
                        <a:cs typeface="+mn-cs"/>
                      </a:endParaRPr>
                    </a:p>
                  </a:txBody>
                  <a:tcPr anchor="ctr"/>
                </a:tc>
              </a:tr>
            </a:tbl>
          </a:graphicData>
        </a:graphic>
      </p:graphicFrame>
    </p:spTree>
    <p:extLst>
      <p:ext uri="{BB962C8B-B14F-4D97-AF65-F5344CB8AC3E}">
        <p14:creationId xmlns:p14="http://schemas.microsoft.com/office/powerpoint/2010/main" val="738001645"/>
      </p:ext>
    </p:extLst>
  </p:cSld>
  <p:clrMapOvr>
    <a:masterClrMapping/>
  </p:clrMapOvr>
  <p:timing>
    <p:tnLst>
      <p:par>
        <p:cTn id="1" dur="indefinite" restart="never" nodeType="tmRoot"/>
      </p:par>
    </p:tnLst>
  </p:timing>
</p:sld>
</file>

<file path=ppt/theme/theme1.xml><?xml version="1.0" encoding="utf-8"?>
<a:theme xmlns:a="http://schemas.openxmlformats.org/drawingml/2006/main" name="多面向">
  <a:themeElements>
    <a:clrScheme name="多面向">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多面向">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多面向">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593</TotalTime>
  <Words>1318</Words>
  <Application>Microsoft Office PowerPoint</Application>
  <PresentationFormat>自訂</PresentationFormat>
  <Paragraphs>321</Paragraphs>
  <Slides>17</Slides>
  <Notes>3</Notes>
  <HiddenSlides>0</HiddenSlides>
  <MMClips>0</MMClips>
  <ScaleCrop>false</ScaleCrop>
  <HeadingPairs>
    <vt:vector size="4" baseType="variant">
      <vt:variant>
        <vt:lpstr>佈景主題</vt:lpstr>
      </vt:variant>
      <vt:variant>
        <vt:i4>1</vt:i4>
      </vt:variant>
      <vt:variant>
        <vt:lpstr>投影片標題</vt:lpstr>
      </vt:variant>
      <vt:variant>
        <vt:i4>17</vt:i4>
      </vt:variant>
    </vt:vector>
  </HeadingPairs>
  <TitlesOfParts>
    <vt:vector size="18" baseType="lpstr">
      <vt:lpstr>多面向</vt:lpstr>
      <vt:lpstr>以「基隆、雙北」以及 「台南、高雄、屏東」 選出之區域立委為相互比較對象，分析立委問政之差異。</vt:lpstr>
      <vt:lpstr>立委評鑑指標</vt:lpstr>
      <vt:lpstr>立委評鑑指標</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結論   </vt:lpstr>
      <vt:lpstr>Q &amp; 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行政資訊管理報告─主題三</dc:title>
  <dc:creator>葉憶葇</dc:creator>
  <cp:lastModifiedBy>user</cp:lastModifiedBy>
  <cp:revision>50</cp:revision>
  <dcterms:created xsi:type="dcterms:W3CDTF">2015-05-24T07:47:04Z</dcterms:created>
  <dcterms:modified xsi:type="dcterms:W3CDTF">2015-05-26T05:20:57Z</dcterms:modified>
</cp:coreProperties>
</file>