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8" r:id="rId3"/>
    <p:sldId id="261" r:id="rId4"/>
    <p:sldId id="260" r:id="rId5"/>
    <p:sldId id="269" r:id="rId6"/>
    <p:sldId id="268" r:id="rId7"/>
    <p:sldId id="266" r:id="rId8"/>
    <p:sldId id="267" r:id="rId9"/>
    <p:sldId id="272" r:id="rId10"/>
    <p:sldId id="273" r:id="rId11"/>
    <p:sldId id="262" r:id="rId12"/>
    <p:sldId id="270" r:id="rId13"/>
    <p:sldId id="274" r:id="rId14"/>
    <p:sldId id="271" r:id="rId15"/>
    <p:sldId id="275" r:id="rId16"/>
    <p:sldId id="282" r:id="rId17"/>
    <p:sldId id="283" r:id="rId18"/>
    <p:sldId id="285" r:id="rId19"/>
    <p:sldId id="286" r:id="rId20"/>
    <p:sldId id="287" r:id="rId21"/>
    <p:sldId id="288" r:id="rId22"/>
    <p:sldId id="278" r:id="rId23"/>
    <p:sldId id="277" r:id="rId24"/>
    <p:sldId id="276" r:id="rId25"/>
    <p:sldId id="264" r:id="rId26"/>
    <p:sldId id="265" r:id="rId27"/>
    <p:sldId id="259" r:id="rId28"/>
    <p:sldId id="257" r:id="rId29"/>
    <p:sldId id="293" r:id="rId30"/>
    <p:sldId id="292" r:id="rId31"/>
    <p:sldId id="291" r:id="rId32"/>
    <p:sldId id="294" r:id="rId33"/>
    <p:sldId id="290" r:id="rId34"/>
    <p:sldId id="289" r:id="rId35"/>
  </p:sldIdLst>
  <p:sldSz cx="9144000" cy="6858000" type="screen4x3"/>
  <p:notesSz cx="6858000" cy="9144000"/>
  <p:embeddedFontLst>
    <p:embeddedFont>
      <p:font typeface="Calibri" panose="020F0502020204030204" pitchFamily="34" charset="0"/>
      <p:regular r:id="rId36"/>
      <p:bold r:id="rId37"/>
      <p:italic r:id="rId38"/>
      <p:boldItalic r:id="rId39"/>
    </p:embeddedFont>
  </p:embeddedFontLst>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中等深淺樣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544" autoAdjust="0"/>
    <p:restoredTop sz="94660"/>
  </p:normalViewPr>
  <p:slideViewPr>
    <p:cSldViewPr>
      <p:cViewPr varScale="1">
        <p:scale>
          <a:sx n="68" d="100"/>
          <a:sy n="68" d="100"/>
        </p:scale>
        <p:origin x="-1404"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2.fntdata"/><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1.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p>
            <a:fld id="{A4ED8D23-377B-4A46-9557-CF4F1149D56D}" type="datetimeFigureOut">
              <a:rPr lang="zh-TW" altLang="en-US" smtClean="0"/>
              <a:pPr/>
              <a:t>2015/6/1</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96466192-3958-4109-B471-594265032B91}" type="slidenum">
              <a:rPr lang="zh-TW" altLang="en-US" smtClean="0"/>
              <a:pPr/>
              <a:t>‹#›</a:t>
            </a:fld>
            <a:endParaRPr lang="zh-TW"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A4ED8D23-377B-4A46-9557-CF4F1149D56D}" type="datetimeFigureOut">
              <a:rPr lang="zh-TW" altLang="en-US" smtClean="0"/>
              <a:pPr/>
              <a:t>2015/6/1</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96466192-3958-4109-B471-594265032B91}" type="slidenum">
              <a:rPr lang="zh-TW" altLang="en-US" smtClean="0"/>
              <a:pPr/>
              <a:t>‹#›</a:t>
            </a:fld>
            <a:endParaRPr lang="zh-TW"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A4ED8D23-377B-4A46-9557-CF4F1149D56D}" type="datetimeFigureOut">
              <a:rPr lang="zh-TW" altLang="en-US" smtClean="0"/>
              <a:pPr/>
              <a:t>2015/6/1</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96466192-3958-4109-B471-594265032B91}" type="slidenum">
              <a:rPr lang="zh-TW" altLang="en-US" smtClean="0"/>
              <a:pPr/>
              <a:t>‹#›</a:t>
            </a:fld>
            <a:endParaRPr lang="zh-TW"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pic>
        <p:nvPicPr>
          <p:cNvPr id="7" name="圖片 6" descr="未命名.png"/>
          <p:cNvPicPr>
            <a:picLocks noChangeAspect="1"/>
          </p:cNvPicPr>
          <p:nvPr userDrawn="1"/>
        </p:nvPicPr>
        <p:blipFill>
          <a:blip r:embed="rId2" cstate="screen">
            <a:grayscl/>
            <a:lum bright="-75000" contrast="-90000"/>
          </a:blip>
          <a:stretch>
            <a:fillRect/>
          </a:stretch>
        </p:blipFill>
        <p:spPr>
          <a:xfrm>
            <a:off x="0" y="-603448"/>
            <a:ext cx="9144000" cy="9002781"/>
          </a:xfrm>
          <a:prstGeom prst="rect">
            <a:avLst/>
          </a:prstGeom>
        </p:spPr>
      </p:pic>
      <p:sp>
        <p:nvSpPr>
          <p:cNvPr id="2" name="標題 1"/>
          <p:cNvSpPr>
            <a:spLocks noGrp="1"/>
          </p:cNvSpPr>
          <p:nvPr>
            <p:ph type="title"/>
          </p:nvPr>
        </p:nvSpPr>
        <p:spPr/>
        <p:txBody>
          <a:bodyPr/>
          <a:lstStyle>
            <a:lvl1pPr>
              <a:defRPr>
                <a:solidFill>
                  <a:schemeClr val="bg1"/>
                </a:solidFill>
                <a:latin typeface="王漢宗超明體繁" pitchFamily="18" charset="-120"/>
                <a:ea typeface="王漢宗超明體繁" pitchFamily="18" charset="-120"/>
              </a:defRPr>
            </a:lvl1pPr>
          </a:lstStyle>
          <a:p>
            <a:r>
              <a:rPr lang="zh-TW" altLang="en-US" dirty="0" smtClean="0"/>
              <a:t>按一下以編輯母片標題樣式</a:t>
            </a:r>
            <a:endParaRPr lang="zh-TW" altLang="en-US" dirty="0"/>
          </a:p>
        </p:txBody>
      </p:sp>
      <p:sp>
        <p:nvSpPr>
          <p:cNvPr id="3" name="內容版面配置區 2"/>
          <p:cNvSpPr>
            <a:spLocks noGrp="1"/>
          </p:cNvSpPr>
          <p:nvPr>
            <p:ph idx="1"/>
          </p:nvPr>
        </p:nvSpPr>
        <p:spPr>
          <a:xfrm>
            <a:off x="457200" y="1600200"/>
            <a:ext cx="8229600" cy="4925144"/>
          </a:xfrm>
        </p:spPr>
        <p:txBody>
          <a:bodyPr/>
          <a:lstStyle>
            <a:lvl1pPr>
              <a:defRPr>
                <a:solidFill>
                  <a:schemeClr val="bg1"/>
                </a:solidFill>
                <a:latin typeface="王漢宗細黑體繁" pitchFamily="2" charset="-120"/>
                <a:ea typeface="王漢宗細黑體繁" pitchFamily="2" charset="-120"/>
              </a:defRPr>
            </a:lvl1pPr>
            <a:lvl2pPr>
              <a:defRPr>
                <a:solidFill>
                  <a:schemeClr val="bg1"/>
                </a:solidFill>
                <a:latin typeface="王漢宗細黑體繁" pitchFamily="2" charset="-120"/>
                <a:ea typeface="王漢宗細黑體繁" pitchFamily="2" charset="-120"/>
              </a:defRPr>
            </a:lvl2pPr>
            <a:lvl3pPr>
              <a:defRPr>
                <a:solidFill>
                  <a:schemeClr val="bg1"/>
                </a:solidFill>
                <a:latin typeface="王漢宗細黑體繁" pitchFamily="2" charset="-120"/>
                <a:ea typeface="王漢宗細黑體繁" pitchFamily="2" charset="-120"/>
              </a:defRPr>
            </a:lvl3pPr>
            <a:lvl4pPr>
              <a:defRPr>
                <a:solidFill>
                  <a:schemeClr val="bg1"/>
                </a:solidFill>
                <a:latin typeface="王漢宗細黑體繁" pitchFamily="2" charset="-120"/>
                <a:ea typeface="王漢宗細黑體繁" pitchFamily="2" charset="-120"/>
              </a:defRPr>
            </a:lvl4pPr>
            <a:lvl5pPr>
              <a:defRPr>
                <a:solidFill>
                  <a:schemeClr val="bg1"/>
                </a:solidFill>
                <a:latin typeface="王漢宗細黑體繁" pitchFamily="2" charset="-120"/>
                <a:ea typeface="王漢宗細黑體繁" pitchFamily="2" charset="-120"/>
              </a:defRPr>
            </a:lvl5p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p>
            <a:fld id="{A4ED8D23-377B-4A46-9557-CF4F1149D56D}" type="datetimeFigureOut">
              <a:rPr lang="zh-TW" altLang="en-US" smtClean="0"/>
              <a:pPr/>
              <a:t>2015/6/1</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96466192-3958-4109-B471-594265032B91}" type="slidenum">
              <a:rPr lang="zh-TW" altLang="en-US" smtClean="0"/>
              <a:pPr/>
              <a:t>‹#›</a:t>
            </a:fld>
            <a:endParaRPr lang="zh-TW"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p>
            <a:fld id="{A4ED8D23-377B-4A46-9557-CF4F1149D56D}" type="datetimeFigureOut">
              <a:rPr lang="zh-TW" altLang="en-US" smtClean="0"/>
              <a:pPr/>
              <a:t>2015/6/1</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96466192-3958-4109-B471-594265032B91}" type="slidenum">
              <a:rPr lang="zh-TW" altLang="en-US" smtClean="0"/>
              <a:pPr/>
              <a:t>‹#›</a:t>
            </a:fld>
            <a:endParaRPr lang="zh-TW"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p>
            <a:fld id="{A4ED8D23-377B-4A46-9557-CF4F1149D56D}" type="datetimeFigureOut">
              <a:rPr lang="zh-TW" altLang="en-US" smtClean="0"/>
              <a:pPr/>
              <a:t>2015/6/1</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96466192-3958-4109-B471-594265032B91}" type="slidenum">
              <a:rPr lang="zh-TW" altLang="en-US" smtClean="0"/>
              <a:pPr/>
              <a:t>‹#›</a:t>
            </a:fld>
            <a:endParaRPr lang="zh-TW"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fld id="{A4ED8D23-377B-4A46-9557-CF4F1149D56D}" type="datetimeFigureOut">
              <a:rPr lang="zh-TW" altLang="en-US" smtClean="0"/>
              <a:pPr/>
              <a:t>2015/6/1</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96466192-3958-4109-B471-594265032B91}" type="slidenum">
              <a:rPr lang="zh-TW" altLang="en-US" smtClean="0"/>
              <a:pPr/>
              <a:t>‹#›</a:t>
            </a:fld>
            <a:endParaRPr lang="zh-TW"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A4ED8D23-377B-4A46-9557-CF4F1149D56D}" type="datetimeFigureOut">
              <a:rPr lang="zh-TW" altLang="en-US" smtClean="0"/>
              <a:pPr/>
              <a:t>2015/6/1</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96466192-3958-4109-B471-594265032B91}" type="slidenum">
              <a:rPr lang="zh-TW" altLang="en-US" smtClean="0"/>
              <a:pPr/>
              <a:t>‹#›</a:t>
            </a:fld>
            <a:endParaRPr lang="zh-TW"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A4ED8D23-377B-4A46-9557-CF4F1149D56D}" type="datetimeFigureOut">
              <a:rPr lang="zh-TW" altLang="en-US" smtClean="0"/>
              <a:pPr/>
              <a:t>2015/6/1</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96466192-3958-4109-B471-594265032B91}" type="slidenum">
              <a:rPr lang="zh-TW" altLang="en-US" smtClean="0"/>
              <a:pPr/>
              <a:t>‹#›</a:t>
            </a:fld>
            <a:endParaRPr lang="zh-TW"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A4ED8D23-377B-4A46-9557-CF4F1149D56D}" type="datetimeFigureOut">
              <a:rPr lang="zh-TW" altLang="en-US" smtClean="0"/>
              <a:pPr/>
              <a:t>2015/6/1</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96466192-3958-4109-B471-594265032B91}" type="slidenum">
              <a:rPr lang="zh-TW" altLang="en-US" smtClean="0"/>
              <a:pPr/>
              <a:t>‹#›</a:t>
            </a:fld>
            <a:endParaRPr lang="zh-TW"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ED8D23-377B-4A46-9557-CF4F1149D56D}" type="datetimeFigureOut">
              <a:rPr lang="zh-TW" altLang="en-US" smtClean="0"/>
              <a:pPr/>
              <a:t>2015/6/1</a:t>
            </a:fld>
            <a:endParaRPr lang="zh-TW" alt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466192-3958-4109-B471-594265032B91}" type="slidenum">
              <a:rPr lang="zh-TW" altLang="en-US" smtClean="0"/>
              <a:pPr/>
              <a:t>‹#›</a:t>
            </a:fld>
            <a:endParaRPr lang="zh-TW"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1700808"/>
            <a:ext cx="7772400" cy="2882751"/>
          </a:xfrm>
        </p:spPr>
        <p:txBody>
          <a:bodyPr>
            <a:normAutofit/>
          </a:bodyPr>
          <a:lstStyle/>
          <a:p>
            <a:r>
              <a:rPr lang="zh-TW" altLang="en-US" sz="4800" dirty="0" smtClean="0">
                <a:latin typeface="王漢宗超明體繁" pitchFamily="18" charset="-120"/>
                <a:ea typeface="王漢宗超明體繁" pitchFamily="18" charset="-120"/>
              </a:rPr>
              <a:t>兩岸協議監督條例</a:t>
            </a:r>
            <a:r>
              <a:rPr lang="en-US" altLang="zh-TW" sz="4800" dirty="0" smtClean="0">
                <a:latin typeface="王漢宗超明體繁" pitchFamily="18" charset="-120"/>
                <a:ea typeface="王漢宗超明體繁" pitchFamily="18" charset="-120"/>
              </a:rPr>
              <a:t/>
            </a:r>
            <a:br>
              <a:rPr lang="en-US" altLang="zh-TW" sz="4800" dirty="0" smtClean="0">
                <a:latin typeface="王漢宗超明體繁" pitchFamily="18" charset="-120"/>
                <a:ea typeface="王漢宗超明體繁" pitchFamily="18" charset="-120"/>
              </a:rPr>
            </a:br>
            <a:r>
              <a:rPr lang="zh-TW" altLang="en-US" sz="4800" dirty="0" smtClean="0">
                <a:latin typeface="王漢宗超明體繁" pitchFamily="18" charset="-120"/>
                <a:ea typeface="王漢宗超明體繁" pitchFamily="18" charset="-120"/>
              </a:rPr>
              <a:t>各版本異同與專業度評析</a:t>
            </a:r>
            <a:r>
              <a:rPr lang="en-US" altLang="zh-TW" dirty="0" smtClean="0"/>
              <a:t/>
            </a:r>
            <a:br>
              <a:rPr lang="en-US" altLang="zh-TW" dirty="0" smtClean="0"/>
            </a:br>
            <a:r>
              <a:rPr lang="zh-TW" altLang="en-US" sz="1200" dirty="0" smtClean="0"/>
              <a:t>    </a:t>
            </a:r>
            <a:r>
              <a:rPr lang="en-US" altLang="zh-TW" dirty="0" smtClean="0"/>
              <a:t/>
            </a:r>
            <a:br>
              <a:rPr lang="en-US" altLang="zh-TW" dirty="0" smtClean="0"/>
            </a:br>
            <a:r>
              <a:rPr lang="zh-TW" altLang="en-US" sz="2400" dirty="0" smtClean="0">
                <a:latin typeface="王漢宗細黑體繁" pitchFamily="2" charset="-120"/>
                <a:ea typeface="王漢宗細黑體繁" pitchFamily="2" charset="-120"/>
              </a:rPr>
              <a:t>行政資訊管理報告</a:t>
            </a:r>
            <a:endParaRPr lang="zh-TW" altLang="en-US" dirty="0">
              <a:latin typeface="王漢宗細黑體繁" pitchFamily="2" charset="-120"/>
              <a:ea typeface="王漢宗細黑體繁" pitchFamily="2" charset="-120"/>
            </a:endParaRPr>
          </a:p>
        </p:txBody>
      </p:sp>
      <p:sp>
        <p:nvSpPr>
          <p:cNvPr id="3" name="副標題 2"/>
          <p:cNvSpPr>
            <a:spLocks noGrp="1"/>
          </p:cNvSpPr>
          <p:nvPr>
            <p:ph type="subTitle" idx="1"/>
          </p:nvPr>
        </p:nvSpPr>
        <p:spPr>
          <a:xfrm>
            <a:off x="1371600" y="5445224"/>
            <a:ext cx="6400800" cy="1752600"/>
          </a:xfrm>
        </p:spPr>
        <p:txBody>
          <a:bodyPr>
            <a:normAutofit/>
          </a:bodyPr>
          <a:lstStyle/>
          <a:p>
            <a:r>
              <a:rPr lang="zh-TW" altLang="en-US" sz="2800" dirty="0" smtClean="0">
                <a:latin typeface="王漢宗細黑體繁" pitchFamily="2" charset="-120"/>
                <a:ea typeface="王漢宗細黑體繁" pitchFamily="2" charset="-120"/>
              </a:rPr>
              <a:t>江昱辰、林承廣、楊東叡、溫帶鋆</a:t>
            </a:r>
            <a:endParaRPr lang="zh-TW" altLang="en-US" sz="2800" dirty="0">
              <a:latin typeface="王漢宗細黑體繁" pitchFamily="2" charset="-120"/>
              <a:ea typeface="王漢宗細黑體繁" pitchFamily="2" charset="-12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pic>
        <p:nvPicPr>
          <p:cNvPr id="4" name="內容版面配置區 3" descr="606272020291535.jpg"/>
          <p:cNvPicPr>
            <a:picLocks noGrp="1" noChangeAspect="1"/>
          </p:cNvPicPr>
          <p:nvPr>
            <p:ph idx="1"/>
          </p:nvPr>
        </p:nvPicPr>
        <p:blipFill>
          <a:blip r:embed="rId2" cstate="screen"/>
          <a:stretch>
            <a:fillRect/>
          </a:stretch>
        </p:blipFill>
        <p:spPr>
          <a:xfrm>
            <a:off x="-1" y="0"/>
            <a:ext cx="18138284" cy="6858000"/>
          </a:xfr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18048"/>
            <a:ext cx="8229600" cy="1143000"/>
          </a:xfrm>
        </p:spPr>
        <p:txBody>
          <a:bodyPr>
            <a:noAutofit/>
          </a:bodyPr>
          <a:lstStyle/>
          <a:p>
            <a:r>
              <a:rPr lang="zh-TW" altLang="en-US" sz="8000" dirty="0" smtClean="0"/>
              <a:t>法案各版本</a:t>
            </a:r>
            <a:r>
              <a:rPr lang="en-US" altLang="zh-TW" sz="8000" dirty="0" smtClean="0"/>
              <a:t/>
            </a:r>
            <a:br>
              <a:rPr lang="en-US" altLang="zh-TW" sz="8000" dirty="0" smtClean="0"/>
            </a:br>
            <a:r>
              <a:rPr lang="zh-TW" altLang="en-US" sz="8000" dirty="0" smtClean="0"/>
              <a:t>介紹與分析</a:t>
            </a:r>
            <a:endParaRPr lang="zh-TW" altLang="en-US" sz="80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0" y="-603448"/>
            <a:ext cx="9144000" cy="7461448"/>
          </a:xfrm>
          <a:solidFill>
            <a:schemeClr val="bg1"/>
          </a:solidFill>
        </p:spPr>
        <p:txBody>
          <a:bodyPr/>
          <a:lstStyle/>
          <a:p>
            <a:endParaRPr lang="zh-TW" altLang="en-US" dirty="0"/>
          </a:p>
        </p:txBody>
      </p:sp>
      <p:sp>
        <p:nvSpPr>
          <p:cNvPr id="3" name="內容版面配置區 2"/>
          <p:cNvSpPr>
            <a:spLocks noGrp="1"/>
          </p:cNvSpPr>
          <p:nvPr>
            <p:ph idx="1"/>
          </p:nvPr>
        </p:nvSpPr>
        <p:spPr/>
        <p:txBody>
          <a:bodyPr/>
          <a:lstStyle/>
          <a:p>
            <a:endParaRPr lang="zh-TW" altLang="en-US" dirty="0"/>
          </a:p>
        </p:txBody>
      </p:sp>
      <p:pic>
        <p:nvPicPr>
          <p:cNvPr id="4" name="圖片 3"/>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0" y="360040"/>
            <a:ext cx="9144000" cy="6381328"/>
          </a:xfrm>
          <a:prstGeom prst="rect">
            <a:avLst/>
          </a:prstGeom>
          <a:noFill/>
          <a:ln>
            <a:noFill/>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版本簡介</a:t>
            </a:r>
            <a:endParaRPr lang="zh-TW" altLang="en-US" dirty="0"/>
          </a:p>
        </p:txBody>
      </p:sp>
      <p:sp>
        <p:nvSpPr>
          <p:cNvPr id="3" name="內容版面配置區 2"/>
          <p:cNvSpPr>
            <a:spLocks noGrp="1"/>
          </p:cNvSpPr>
          <p:nvPr>
            <p:ph idx="1"/>
          </p:nvPr>
        </p:nvSpPr>
        <p:spPr/>
        <p:txBody>
          <a:bodyPr/>
          <a:lstStyle/>
          <a:p>
            <a:r>
              <a:rPr lang="zh-TW" altLang="en-US" sz="3600" dirty="0" smtClean="0"/>
              <a:t>共八版本，由三政黨、一機關及民間提出</a:t>
            </a:r>
            <a:endParaRPr lang="en-US" altLang="zh-TW" sz="3600" dirty="0"/>
          </a:p>
          <a:p>
            <a:pPr lvl="1"/>
            <a:r>
              <a:rPr lang="zh-TW" altLang="en-US" sz="3200" dirty="0" smtClean="0"/>
              <a:t>台聯：台聯黨團版</a:t>
            </a:r>
            <a:endParaRPr lang="en-US" altLang="zh-TW" sz="3200" dirty="0"/>
          </a:p>
          <a:p>
            <a:pPr lvl="1"/>
            <a:r>
              <a:rPr lang="zh-TW" altLang="en-US" sz="3200" dirty="0" smtClean="0"/>
              <a:t>民進黨：民進黨團版、姚文智版、鄭麗君版、、李應元版</a:t>
            </a:r>
            <a:endParaRPr lang="en-US" altLang="zh-TW" sz="3200" dirty="0" smtClean="0"/>
          </a:p>
          <a:p>
            <a:pPr lvl="1"/>
            <a:r>
              <a:rPr lang="zh-TW" altLang="en-US" sz="3200" dirty="0"/>
              <a:t>民間</a:t>
            </a:r>
            <a:r>
              <a:rPr lang="zh-TW" altLang="en-US" sz="3200" dirty="0" smtClean="0"/>
              <a:t>：尤美女</a:t>
            </a:r>
            <a:r>
              <a:rPr lang="en-US" altLang="zh-TW" sz="3200" dirty="0" smtClean="0"/>
              <a:t>(</a:t>
            </a:r>
            <a:r>
              <a:rPr lang="zh-TW" altLang="en-US" sz="3200" dirty="0" smtClean="0"/>
              <a:t>民間</a:t>
            </a:r>
            <a:r>
              <a:rPr lang="en-US" altLang="zh-TW" sz="3200" dirty="0" smtClean="0"/>
              <a:t>)</a:t>
            </a:r>
            <a:r>
              <a:rPr lang="zh-TW" altLang="en-US" sz="3200" dirty="0" smtClean="0"/>
              <a:t>版</a:t>
            </a:r>
            <a:endParaRPr lang="en-US" altLang="zh-TW" sz="3200" dirty="0" smtClean="0"/>
          </a:p>
          <a:p>
            <a:pPr lvl="1"/>
            <a:r>
              <a:rPr lang="zh-TW" altLang="en-US" sz="3200" dirty="0"/>
              <a:t>國民黨：</a:t>
            </a:r>
            <a:r>
              <a:rPr lang="zh-TW" altLang="en-US" sz="3200" dirty="0" smtClean="0"/>
              <a:t>江啟臣版</a:t>
            </a:r>
            <a:endParaRPr lang="en-US" altLang="zh-TW" sz="3200" dirty="0" smtClean="0"/>
          </a:p>
          <a:p>
            <a:pPr lvl="1"/>
            <a:r>
              <a:rPr lang="zh-TW" altLang="en-US" sz="3200" dirty="0"/>
              <a:t>行政院</a:t>
            </a:r>
            <a:r>
              <a:rPr lang="zh-TW" altLang="en-US" sz="3200" dirty="0" smtClean="0"/>
              <a:t>：政院版</a:t>
            </a:r>
            <a:endParaRPr lang="en-US" altLang="zh-TW" sz="3200" dirty="0" smtClean="0"/>
          </a:p>
          <a:p>
            <a:endParaRPr lang="en-US" altLang="zh-TW" dirty="0"/>
          </a:p>
          <a:p>
            <a:endParaRPr lang="en-US" altLang="zh-TW" dirty="0" smtClean="0"/>
          </a:p>
          <a:p>
            <a:endParaRPr lang="en-US" altLang="zh-TW" dirty="0"/>
          </a:p>
          <a:p>
            <a:endParaRPr lang="zh-TW" alt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各版本差異核心</a:t>
            </a:r>
            <a:endParaRPr lang="zh-TW" altLang="en-US" dirty="0"/>
          </a:p>
        </p:txBody>
      </p:sp>
      <p:sp>
        <p:nvSpPr>
          <p:cNvPr id="3" name="內容版面配置區 2"/>
          <p:cNvSpPr>
            <a:spLocks noGrp="1"/>
          </p:cNvSpPr>
          <p:nvPr>
            <p:ph idx="1"/>
          </p:nvPr>
        </p:nvSpPr>
        <p:spPr>
          <a:xfrm>
            <a:off x="395536" y="1600200"/>
            <a:ext cx="8363272" cy="4925144"/>
          </a:xfrm>
        </p:spPr>
        <p:txBody>
          <a:bodyPr/>
          <a:lstStyle/>
          <a:p>
            <a:r>
              <a:rPr lang="zh-TW" altLang="en-US" sz="3600" dirty="0" smtClean="0"/>
              <a:t>名稱差異</a:t>
            </a:r>
            <a:endParaRPr lang="en-US" altLang="zh-TW" sz="3600" dirty="0" smtClean="0"/>
          </a:p>
          <a:p>
            <a:pPr lvl="1"/>
            <a:r>
              <a:rPr lang="zh-TW" altLang="en-US" sz="3200" dirty="0" smtClean="0"/>
              <a:t>用以指稱「台灣」與「中國」的名稱不一</a:t>
            </a:r>
            <a:endParaRPr lang="en-US" altLang="zh-TW" sz="3200" dirty="0"/>
          </a:p>
          <a:p>
            <a:r>
              <a:rPr lang="zh-TW" altLang="en-US" sz="3600" dirty="0" smtClean="0"/>
              <a:t>國會參與</a:t>
            </a:r>
            <a:endParaRPr lang="en-US" altLang="zh-TW" sz="3600" dirty="0" smtClean="0"/>
          </a:p>
          <a:p>
            <a:pPr lvl="1"/>
            <a:r>
              <a:rPr lang="zh-TW" altLang="en-US" sz="3200" dirty="0" smtClean="0"/>
              <a:t>事前、事中、事後的參與和審查權</a:t>
            </a:r>
            <a:endParaRPr lang="en-US" altLang="zh-TW" sz="3200" dirty="0"/>
          </a:p>
          <a:p>
            <a:r>
              <a:rPr lang="zh-TW" altLang="en-US" sz="3600" dirty="0" smtClean="0"/>
              <a:t>民間參與</a:t>
            </a:r>
            <a:endParaRPr lang="en-US" altLang="zh-TW" sz="3600" dirty="0" smtClean="0"/>
          </a:p>
          <a:p>
            <a:pPr lvl="1"/>
            <a:r>
              <a:rPr lang="zh-TW" altLang="en-US" sz="3200" dirty="0" smtClean="0"/>
              <a:t>人民可參與的管道為何以及其權利、涉及軍事或主權是否須舉辦公投</a:t>
            </a:r>
            <a:endParaRPr lang="en-US" altLang="zh-TW" sz="3200" dirty="0" smtClean="0"/>
          </a:p>
          <a:p>
            <a:endParaRPr lang="zh-TW" alt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dirty="0" smtClean="0"/>
              <a:t>台聯版</a:t>
            </a:r>
            <a:endParaRPr lang="zh-TW" altLang="en-US" dirty="0"/>
          </a:p>
        </p:txBody>
      </p:sp>
      <p:sp>
        <p:nvSpPr>
          <p:cNvPr id="3" name="內容版面配置區 2"/>
          <p:cNvSpPr>
            <a:spLocks noGrp="1"/>
          </p:cNvSpPr>
          <p:nvPr>
            <p:ph idx="1"/>
          </p:nvPr>
        </p:nvSpPr>
        <p:spPr/>
        <p:txBody>
          <a:bodyPr/>
          <a:lstStyle/>
          <a:p>
            <a:r>
              <a:rPr lang="zh-TW" altLang="en-US" dirty="0" smtClean="0"/>
              <a:t>名稱：</a:t>
            </a:r>
            <a:r>
              <a:rPr lang="zh-TW" altLang="en-US" i="1" dirty="0"/>
              <a:t>臺灣</a:t>
            </a:r>
            <a:r>
              <a:rPr lang="zh-TW" altLang="zh-TW" i="1" dirty="0" smtClean="0"/>
              <a:t>與</a:t>
            </a:r>
            <a:r>
              <a:rPr lang="zh-TW" altLang="zh-TW" i="1" dirty="0"/>
              <a:t>中國締結協議處理</a:t>
            </a:r>
            <a:r>
              <a:rPr lang="zh-TW" altLang="zh-TW" i="1" dirty="0" smtClean="0"/>
              <a:t>條例</a:t>
            </a:r>
            <a:endParaRPr lang="en-US" altLang="zh-TW" i="1" dirty="0" smtClean="0"/>
          </a:p>
          <a:p>
            <a:pPr lvl="1"/>
            <a:r>
              <a:rPr lang="zh-TW" altLang="en-US" dirty="0"/>
              <a:t>用詞</a:t>
            </a:r>
            <a:r>
              <a:rPr lang="zh-TW" altLang="en-US" dirty="0" smtClean="0"/>
              <a:t>為「臺灣」與「中國」「兩國」</a:t>
            </a:r>
            <a:endParaRPr lang="en-US" altLang="zh-TW" dirty="0" smtClean="0"/>
          </a:p>
          <a:p>
            <a:r>
              <a:rPr lang="zh-TW" altLang="en-US" dirty="0" smtClean="0"/>
              <a:t>國會參與：強</a:t>
            </a:r>
            <a:endParaRPr lang="en-US" altLang="zh-TW" dirty="0" smtClean="0"/>
          </a:p>
          <a:p>
            <a:pPr lvl="1"/>
            <a:r>
              <a:rPr lang="zh-TW" altLang="en-US" dirty="0" smtClean="0"/>
              <a:t>事前須向國會說明並協商，事中國會可派員談判，事後國會可逐條審議</a:t>
            </a:r>
            <a:endParaRPr lang="en-US" altLang="zh-TW" dirty="0" smtClean="0"/>
          </a:p>
          <a:p>
            <a:r>
              <a:rPr lang="zh-TW" altLang="en-US" dirty="0" smtClean="0"/>
              <a:t>民間參與：中</a:t>
            </a:r>
            <a:endParaRPr lang="en-US" altLang="zh-TW" dirty="0" smtClean="0"/>
          </a:p>
          <a:p>
            <a:pPr lvl="1"/>
            <a:r>
              <a:rPr lang="zh-TW" altLang="en-US" dirty="0" smtClean="0"/>
              <a:t>有公聽會，無聽證會，無特殊管道公民參與，涉及重大事項須交付公投</a:t>
            </a:r>
            <a:endParaRPr lang="en-US" altLang="zh-TW" dirty="0" smtClean="0"/>
          </a:p>
          <a:p>
            <a:endParaRPr lang="en-US" altLang="zh-TW" dirty="0" smtClean="0"/>
          </a:p>
          <a:p>
            <a:endParaRPr lang="zh-TW" alt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dirty="0" smtClean="0"/>
              <a:t>民進黨團版、姚文智版</a:t>
            </a:r>
            <a:endParaRPr lang="zh-TW" altLang="en-US" dirty="0"/>
          </a:p>
        </p:txBody>
      </p:sp>
      <p:sp>
        <p:nvSpPr>
          <p:cNvPr id="3" name="內容版面配置區 2"/>
          <p:cNvSpPr>
            <a:spLocks noGrp="1"/>
          </p:cNvSpPr>
          <p:nvPr>
            <p:ph idx="1"/>
          </p:nvPr>
        </p:nvSpPr>
        <p:spPr/>
        <p:txBody>
          <a:bodyPr/>
          <a:lstStyle/>
          <a:p>
            <a:r>
              <a:rPr lang="zh-TW" altLang="en-US" dirty="0" smtClean="0"/>
              <a:t>名稱：</a:t>
            </a:r>
            <a:r>
              <a:rPr lang="zh-TW" altLang="en-US" i="1" dirty="0" smtClean="0"/>
              <a:t>臺灣與中國締結協議處理條例草案</a:t>
            </a:r>
            <a:endParaRPr lang="en-US" altLang="zh-TW" i="1" dirty="0" smtClean="0"/>
          </a:p>
          <a:p>
            <a:pPr lvl="1"/>
            <a:r>
              <a:rPr lang="zh-TW" altLang="en-US" dirty="0"/>
              <a:t>用詞</a:t>
            </a:r>
            <a:r>
              <a:rPr lang="zh-TW" altLang="en-US" dirty="0" smtClean="0"/>
              <a:t>為「臺灣」與「中國」「兩國」</a:t>
            </a:r>
            <a:endParaRPr lang="en-US" altLang="zh-TW" dirty="0" smtClean="0"/>
          </a:p>
          <a:p>
            <a:r>
              <a:rPr lang="zh-TW" altLang="en-US" dirty="0" smtClean="0"/>
              <a:t>國會參與：中</a:t>
            </a:r>
            <a:endParaRPr lang="en-US" altLang="zh-TW" dirty="0" smtClean="0"/>
          </a:p>
          <a:p>
            <a:pPr lvl="1"/>
            <a:r>
              <a:rPr lang="zh-TW" altLang="en-US" dirty="0" smtClean="0"/>
              <a:t>涉及重大事項者事前須與國會說明，事中國會可派員談判，事後部分審議部分備查</a:t>
            </a:r>
            <a:endParaRPr lang="en-US" altLang="zh-TW" dirty="0" smtClean="0"/>
          </a:p>
          <a:p>
            <a:r>
              <a:rPr lang="zh-TW" altLang="en-US" dirty="0" smtClean="0"/>
              <a:t>民間參與：弱</a:t>
            </a:r>
            <a:endParaRPr lang="en-US" altLang="zh-TW" dirty="0" smtClean="0"/>
          </a:p>
          <a:p>
            <a:pPr lvl="1"/>
            <a:r>
              <a:rPr lang="zh-TW" altLang="en-US" dirty="0" smtClean="0"/>
              <a:t>無公聽會，無聽證會，無特殊管道公民參與，涉及重大事項須交付公投</a:t>
            </a:r>
            <a:endParaRPr lang="en-US" altLang="zh-TW" dirty="0" smtClean="0"/>
          </a:p>
          <a:p>
            <a:endParaRPr lang="en-US" altLang="zh-TW" dirty="0" smtClean="0"/>
          </a:p>
          <a:p>
            <a:endParaRPr lang="zh-TW" alt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dirty="0" smtClean="0"/>
              <a:t>鄭麗君版</a:t>
            </a:r>
            <a:endParaRPr lang="zh-TW" altLang="en-US" dirty="0"/>
          </a:p>
        </p:txBody>
      </p:sp>
      <p:sp>
        <p:nvSpPr>
          <p:cNvPr id="3" name="內容版面配置區 2"/>
          <p:cNvSpPr>
            <a:spLocks noGrp="1"/>
          </p:cNvSpPr>
          <p:nvPr>
            <p:ph idx="1"/>
          </p:nvPr>
        </p:nvSpPr>
        <p:spPr>
          <a:xfrm>
            <a:off x="395536" y="1600200"/>
            <a:ext cx="8363272" cy="4925144"/>
          </a:xfrm>
        </p:spPr>
        <p:txBody>
          <a:bodyPr/>
          <a:lstStyle/>
          <a:p>
            <a:r>
              <a:rPr lang="zh-TW" altLang="en-US" dirty="0" smtClean="0"/>
              <a:t>名稱：</a:t>
            </a:r>
            <a:r>
              <a:rPr lang="zh-TW" altLang="en-US" i="1" dirty="0" smtClean="0"/>
              <a:t>臺灣與中國簽署條約及協議處理條例</a:t>
            </a:r>
            <a:endParaRPr lang="en-US" altLang="zh-TW" i="1" dirty="0" smtClean="0"/>
          </a:p>
          <a:p>
            <a:pPr lvl="1"/>
            <a:r>
              <a:rPr lang="zh-TW" altLang="en-US" dirty="0"/>
              <a:t>用詞</a:t>
            </a:r>
            <a:r>
              <a:rPr lang="zh-TW" altLang="en-US" dirty="0" smtClean="0"/>
              <a:t>為「臺灣政府」與「中國政府」</a:t>
            </a:r>
            <a:endParaRPr lang="en-US" altLang="zh-TW" dirty="0" smtClean="0"/>
          </a:p>
          <a:p>
            <a:r>
              <a:rPr lang="zh-TW" altLang="en-US" dirty="0" smtClean="0"/>
              <a:t>國會參與：強</a:t>
            </a:r>
            <a:endParaRPr lang="en-US" altLang="zh-TW" dirty="0" smtClean="0"/>
          </a:p>
          <a:p>
            <a:pPr lvl="1"/>
            <a:r>
              <a:rPr lang="zh-TW" altLang="en-US" dirty="0" smtClean="0"/>
              <a:t>事前須向國會說明並協商，事中國會可派員談判，事後國會可逐條審議，可以秘密形式報告</a:t>
            </a:r>
            <a:endParaRPr lang="en-US" altLang="zh-TW" dirty="0" smtClean="0"/>
          </a:p>
          <a:p>
            <a:r>
              <a:rPr lang="zh-TW" altLang="en-US" dirty="0" smtClean="0"/>
              <a:t>民間參與：強</a:t>
            </a:r>
            <a:endParaRPr lang="en-US" altLang="zh-TW" dirty="0" smtClean="0"/>
          </a:p>
          <a:p>
            <a:pPr lvl="1"/>
            <a:r>
              <a:rPr lang="zh-TW" altLang="en-US" dirty="0" smtClean="0"/>
              <a:t>有公聽會，有聽證會，可由民調作為審議參考，涉及重大事項須交付公投</a:t>
            </a:r>
            <a:endParaRPr lang="en-US" altLang="zh-TW" dirty="0" smtClean="0"/>
          </a:p>
          <a:p>
            <a:endParaRPr lang="en-US" altLang="zh-TW" dirty="0" smtClean="0"/>
          </a:p>
          <a:p>
            <a:endParaRPr lang="zh-TW" alt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dirty="0" smtClean="0"/>
              <a:t>尤美女</a:t>
            </a:r>
            <a:r>
              <a:rPr lang="en-US" altLang="zh-TW" dirty="0" smtClean="0"/>
              <a:t>(</a:t>
            </a:r>
            <a:r>
              <a:rPr lang="zh-TW" altLang="en-US" dirty="0" smtClean="0"/>
              <a:t>民間</a:t>
            </a:r>
            <a:r>
              <a:rPr lang="en-US" altLang="zh-TW" dirty="0" smtClean="0"/>
              <a:t>)</a:t>
            </a:r>
            <a:r>
              <a:rPr lang="zh-TW" altLang="en-US" dirty="0" smtClean="0"/>
              <a:t>版</a:t>
            </a:r>
            <a:endParaRPr lang="zh-TW" altLang="en-US" dirty="0"/>
          </a:p>
        </p:txBody>
      </p:sp>
      <p:sp>
        <p:nvSpPr>
          <p:cNvPr id="3" name="內容版面配置區 2"/>
          <p:cNvSpPr>
            <a:spLocks noGrp="1"/>
          </p:cNvSpPr>
          <p:nvPr>
            <p:ph idx="1"/>
          </p:nvPr>
        </p:nvSpPr>
        <p:spPr>
          <a:xfrm>
            <a:off x="395536" y="1600200"/>
            <a:ext cx="8363272" cy="4925144"/>
          </a:xfrm>
        </p:spPr>
        <p:txBody>
          <a:bodyPr>
            <a:normAutofit/>
          </a:bodyPr>
          <a:lstStyle/>
          <a:p>
            <a:r>
              <a:rPr lang="zh-TW" altLang="en-US" dirty="0" smtClean="0"/>
              <a:t>名稱：</a:t>
            </a:r>
            <a:r>
              <a:rPr lang="zh-TW" altLang="en-US" i="1" dirty="0" smtClean="0"/>
              <a:t>兩岸協定締結條例草案</a:t>
            </a:r>
            <a:endParaRPr lang="en-US" altLang="zh-TW" i="1" dirty="0" smtClean="0"/>
          </a:p>
          <a:p>
            <a:pPr lvl="1"/>
            <a:r>
              <a:rPr lang="zh-TW" altLang="en-US" dirty="0"/>
              <a:t>用詞</a:t>
            </a:r>
            <a:r>
              <a:rPr lang="zh-TW" altLang="en-US" dirty="0" smtClean="0"/>
              <a:t>為「臺灣中華民國政府」與「大陸中華人民共和國政府」</a:t>
            </a:r>
            <a:endParaRPr lang="en-US" altLang="zh-TW" dirty="0" smtClean="0"/>
          </a:p>
          <a:p>
            <a:r>
              <a:rPr lang="zh-TW" altLang="en-US" dirty="0" smtClean="0"/>
              <a:t>國會參與：強</a:t>
            </a:r>
            <a:endParaRPr lang="en-US" altLang="zh-TW" dirty="0" smtClean="0"/>
          </a:p>
          <a:p>
            <a:pPr lvl="1"/>
            <a:r>
              <a:rPr lang="zh-TW" altLang="en-US" dirty="0" smtClean="0"/>
              <a:t>事前須向國會說明並協商，國會可附加條款，事中不可派員談判，事後部分審議部分備查</a:t>
            </a:r>
            <a:endParaRPr lang="en-US" altLang="zh-TW" dirty="0" smtClean="0"/>
          </a:p>
          <a:p>
            <a:r>
              <a:rPr lang="zh-TW" altLang="en-US" dirty="0" smtClean="0"/>
              <a:t>民間參與：強</a:t>
            </a:r>
            <a:endParaRPr lang="en-US" altLang="zh-TW" dirty="0" smtClean="0"/>
          </a:p>
          <a:p>
            <a:pPr lvl="1"/>
            <a:r>
              <a:rPr lang="zh-TW" altLang="en-US" dirty="0" smtClean="0"/>
              <a:t>有公聽會，有聽證會，行政院須公布影響評估報告，涉及重大事項須交付公投</a:t>
            </a:r>
            <a:endParaRPr lang="en-US" altLang="zh-TW" dirty="0" smtClean="0"/>
          </a:p>
          <a:p>
            <a:endParaRPr lang="en-US" altLang="zh-TW" dirty="0" smtClean="0"/>
          </a:p>
          <a:p>
            <a:endParaRPr lang="zh-TW" alt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dirty="0" smtClean="0"/>
              <a:t>李應元版</a:t>
            </a:r>
            <a:endParaRPr lang="zh-TW" altLang="en-US" dirty="0"/>
          </a:p>
        </p:txBody>
      </p:sp>
      <p:sp>
        <p:nvSpPr>
          <p:cNvPr id="3" name="內容版面配置區 2"/>
          <p:cNvSpPr>
            <a:spLocks noGrp="1"/>
          </p:cNvSpPr>
          <p:nvPr>
            <p:ph idx="1"/>
          </p:nvPr>
        </p:nvSpPr>
        <p:spPr>
          <a:xfrm>
            <a:off x="395536" y="1600200"/>
            <a:ext cx="8363272" cy="4925144"/>
          </a:xfrm>
        </p:spPr>
        <p:txBody>
          <a:bodyPr/>
          <a:lstStyle/>
          <a:p>
            <a:r>
              <a:rPr lang="zh-TW" altLang="en-US" dirty="0" smtClean="0"/>
              <a:t>名稱：</a:t>
            </a:r>
            <a:r>
              <a:rPr lang="zh-TW" altLang="en-US" i="1" dirty="0" smtClean="0"/>
              <a:t>兩岸協議監督條例</a:t>
            </a:r>
            <a:endParaRPr lang="en-US" altLang="zh-TW" i="1" dirty="0" smtClean="0"/>
          </a:p>
          <a:p>
            <a:pPr lvl="1"/>
            <a:r>
              <a:rPr lang="zh-TW" altLang="en-US" dirty="0"/>
              <a:t>用</a:t>
            </a:r>
            <a:r>
              <a:rPr lang="zh-TW" altLang="en-US" dirty="0" smtClean="0"/>
              <a:t>詞全以「兩岸」模糊帶過之</a:t>
            </a:r>
            <a:endParaRPr lang="en-US" altLang="zh-TW" dirty="0" smtClean="0"/>
          </a:p>
          <a:p>
            <a:r>
              <a:rPr lang="zh-TW" altLang="en-US" dirty="0" smtClean="0"/>
              <a:t>國會參與：中</a:t>
            </a:r>
            <a:endParaRPr lang="en-US" altLang="zh-TW" dirty="0" smtClean="0"/>
          </a:p>
          <a:p>
            <a:pPr lvl="1"/>
            <a:r>
              <a:rPr lang="zh-TW" altLang="en-US" dirty="0" smtClean="0"/>
              <a:t>事前須向國會說明並協商，事中國會不可派員談判，事後部分審議部分備查，可以秘密形式報告</a:t>
            </a:r>
            <a:endParaRPr lang="en-US" altLang="zh-TW" dirty="0" smtClean="0"/>
          </a:p>
          <a:p>
            <a:r>
              <a:rPr lang="zh-TW" altLang="en-US" dirty="0" smtClean="0"/>
              <a:t>民間參與：中</a:t>
            </a:r>
            <a:endParaRPr lang="en-US" altLang="zh-TW" dirty="0" smtClean="0"/>
          </a:p>
          <a:p>
            <a:pPr lvl="1"/>
            <a:r>
              <a:rPr lang="zh-TW" altLang="en-US" dirty="0" smtClean="0"/>
              <a:t>有公聽會，無聽證會，無特殊管道公民參與，涉及重大事項須交付公投</a:t>
            </a:r>
            <a:endParaRPr lang="en-US" altLang="zh-TW" dirty="0" smtClean="0"/>
          </a:p>
          <a:p>
            <a:endParaRPr lang="en-US" altLang="zh-TW" dirty="0" smtClean="0"/>
          </a:p>
          <a:p>
            <a:endParaRPr lang="zh-TW" alt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為何選擇兩岸協議監督條例？</a:t>
            </a:r>
            <a:endParaRPr lang="zh-TW" altLang="en-US" dirty="0"/>
          </a:p>
        </p:txBody>
      </p:sp>
      <p:sp>
        <p:nvSpPr>
          <p:cNvPr id="3" name="內容版面配置區 2"/>
          <p:cNvSpPr>
            <a:spLocks noGrp="1"/>
          </p:cNvSpPr>
          <p:nvPr>
            <p:ph idx="1"/>
          </p:nvPr>
        </p:nvSpPr>
        <p:spPr/>
        <p:txBody>
          <a:bodyPr/>
          <a:lstStyle/>
          <a:p>
            <a:r>
              <a:rPr lang="zh-TW" altLang="en-US" dirty="0" smtClean="0"/>
              <a:t>部分條文修正案難以比較</a:t>
            </a:r>
            <a:endParaRPr lang="en-US" altLang="zh-TW" dirty="0" smtClean="0"/>
          </a:p>
          <a:p>
            <a:r>
              <a:rPr lang="zh-TW" altLang="en-US" dirty="0"/>
              <a:t>全文</a:t>
            </a:r>
            <a:r>
              <a:rPr lang="zh-TW" altLang="en-US" dirty="0" smtClean="0"/>
              <a:t>主提案較</a:t>
            </a:r>
            <a:r>
              <a:rPr lang="zh-TW" altLang="en-US" dirty="0"/>
              <a:t>能顯現各提案不同立場</a:t>
            </a:r>
            <a:endParaRPr lang="en-US" altLang="zh-TW" dirty="0" smtClean="0"/>
          </a:p>
          <a:p>
            <a:endParaRPr lang="en-US" altLang="zh-TW" dirty="0" smtClean="0"/>
          </a:p>
          <a:p>
            <a:r>
              <a:rPr lang="zh-TW" altLang="en-US" dirty="0"/>
              <a:t>獲得老師允許後，選擇</a:t>
            </a:r>
            <a:r>
              <a:rPr lang="zh-TW" altLang="en-US" dirty="0" smtClean="0"/>
              <a:t>以全文主題法案版本作為</a:t>
            </a:r>
            <a:r>
              <a:rPr lang="zh-TW" altLang="en-US" dirty="0"/>
              <a:t>分析對象</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dirty="0" smtClean="0"/>
              <a:t>江啟臣版、政院版 </a:t>
            </a:r>
            <a:endParaRPr lang="zh-TW" altLang="en-US" dirty="0"/>
          </a:p>
        </p:txBody>
      </p:sp>
      <p:sp>
        <p:nvSpPr>
          <p:cNvPr id="3" name="內容版面配置區 2"/>
          <p:cNvSpPr>
            <a:spLocks noGrp="1"/>
          </p:cNvSpPr>
          <p:nvPr>
            <p:ph idx="1"/>
          </p:nvPr>
        </p:nvSpPr>
        <p:spPr>
          <a:xfrm>
            <a:off x="395536" y="1600200"/>
            <a:ext cx="8363272" cy="4925144"/>
          </a:xfrm>
        </p:spPr>
        <p:txBody>
          <a:bodyPr>
            <a:normAutofit lnSpcReduction="10000"/>
          </a:bodyPr>
          <a:lstStyle/>
          <a:p>
            <a:r>
              <a:rPr lang="zh-TW" altLang="en-US" dirty="0" smtClean="0"/>
              <a:t>名稱：</a:t>
            </a:r>
            <a:r>
              <a:rPr lang="zh-TW" altLang="en-US" i="1" dirty="0" smtClean="0"/>
              <a:t>臺灣地區與大陸地區協議簽署監督條例</a:t>
            </a:r>
            <a:endParaRPr lang="en-US" altLang="zh-TW" i="1" dirty="0" smtClean="0"/>
          </a:p>
          <a:p>
            <a:pPr lvl="1"/>
            <a:r>
              <a:rPr lang="zh-TW" altLang="en-US" dirty="0"/>
              <a:t>用</a:t>
            </a:r>
            <a:r>
              <a:rPr lang="zh-TW" altLang="en-US" dirty="0" smtClean="0"/>
              <a:t>詞為「台灣地區」與「大陸地區」</a:t>
            </a:r>
            <a:endParaRPr lang="en-US" altLang="zh-TW" dirty="0" smtClean="0"/>
          </a:p>
          <a:p>
            <a:r>
              <a:rPr lang="zh-TW" altLang="en-US" dirty="0" smtClean="0"/>
              <a:t>國會參與：弱</a:t>
            </a:r>
            <a:endParaRPr lang="en-US" altLang="zh-TW" dirty="0" smtClean="0"/>
          </a:p>
          <a:p>
            <a:pPr lvl="1"/>
            <a:r>
              <a:rPr lang="zh-TW" altLang="en-US" dirty="0" smtClean="0"/>
              <a:t>事前須向國會說明但毋須協商，事中國會不可派員談判，事後備查，可以秘密形式報告</a:t>
            </a:r>
            <a:endParaRPr lang="en-US" altLang="zh-TW" dirty="0" smtClean="0"/>
          </a:p>
          <a:p>
            <a:r>
              <a:rPr lang="zh-TW" altLang="en-US" dirty="0" smtClean="0"/>
              <a:t>民間參與：中</a:t>
            </a:r>
            <a:endParaRPr lang="en-US" altLang="zh-TW" dirty="0" smtClean="0"/>
          </a:p>
          <a:p>
            <a:pPr lvl="1"/>
            <a:r>
              <a:rPr lang="zh-TW" altLang="en-US" dirty="0" smtClean="0"/>
              <a:t>有公聽會，無聽證會，無特殊管道公民參與</a:t>
            </a:r>
            <a:r>
              <a:rPr lang="en-US" altLang="zh-TW" dirty="0" smtClean="0"/>
              <a:t>(</a:t>
            </a:r>
            <a:r>
              <a:rPr lang="zh-TW" altLang="en-US" dirty="0" smtClean="0"/>
              <a:t>江啟臣版有民間諮詢會議</a:t>
            </a:r>
            <a:r>
              <a:rPr lang="en-US" altLang="zh-TW" dirty="0" smtClean="0"/>
              <a:t>)</a:t>
            </a:r>
            <a:r>
              <a:rPr lang="zh-TW" altLang="en-US" dirty="0" smtClean="0"/>
              <a:t>，涉及重大事項須交付公投</a:t>
            </a:r>
            <a:endParaRPr lang="en-US" altLang="zh-TW" dirty="0" smtClean="0"/>
          </a:p>
          <a:p>
            <a:endParaRPr lang="en-US" altLang="zh-TW" dirty="0" smtClean="0"/>
          </a:p>
          <a:p>
            <a:endParaRPr lang="zh-TW" alt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0" y="-603448"/>
            <a:ext cx="9144000" cy="7461448"/>
          </a:xfrm>
          <a:solidFill>
            <a:schemeClr val="bg1"/>
          </a:solidFill>
        </p:spPr>
        <p:txBody>
          <a:bodyPr/>
          <a:lstStyle/>
          <a:p>
            <a:endParaRPr lang="zh-TW" altLang="en-US" dirty="0"/>
          </a:p>
        </p:txBody>
      </p:sp>
      <p:sp>
        <p:nvSpPr>
          <p:cNvPr id="3" name="內容版面配置區 2"/>
          <p:cNvSpPr>
            <a:spLocks noGrp="1"/>
          </p:cNvSpPr>
          <p:nvPr>
            <p:ph idx="1"/>
          </p:nvPr>
        </p:nvSpPr>
        <p:spPr/>
        <p:txBody>
          <a:bodyPr/>
          <a:lstStyle/>
          <a:p>
            <a:endParaRPr lang="zh-TW" altLang="en-US" dirty="0"/>
          </a:p>
        </p:txBody>
      </p:sp>
      <p:pic>
        <p:nvPicPr>
          <p:cNvPr id="4" name="圖片 3"/>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0" y="360040"/>
            <a:ext cx="9144000" cy="6381328"/>
          </a:xfrm>
          <a:prstGeom prst="rect">
            <a:avLst/>
          </a:prstGeom>
          <a:noFill/>
          <a:ln>
            <a:noFill/>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版本比較與分析</a:t>
            </a:r>
            <a:endParaRPr lang="zh-TW" altLang="en-US" dirty="0"/>
          </a:p>
        </p:txBody>
      </p:sp>
      <p:sp>
        <p:nvSpPr>
          <p:cNvPr id="3" name="內容版面配置區 2"/>
          <p:cNvSpPr>
            <a:spLocks noGrp="1"/>
          </p:cNvSpPr>
          <p:nvPr>
            <p:ph idx="1"/>
          </p:nvPr>
        </p:nvSpPr>
        <p:spPr>
          <a:xfrm>
            <a:off x="457200" y="1412776"/>
            <a:ext cx="8229600" cy="5257800"/>
          </a:xfrm>
        </p:spPr>
        <p:txBody>
          <a:bodyPr>
            <a:normAutofit lnSpcReduction="10000"/>
          </a:bodyPr>
          <a:lstStyle/>
          <a:p>
            <a:r>
              <a:rPr lang="zh-TW" altLang="en-US" dirty="0" smtClean="0"/>
              <a:t>台灣主體意識強度：</a:t>
            </a:r>
            <a:endParaRPr lang="en-US" altLang="zh-TW" dirty="0" smtClean="0"/>
          </a:p>
          <a:p>
            <a:pPr lvl="1"/>
            <a:r>
              <a:rPr lang="zh-TW" altLang="en-US" dirty="0" smtClean="0"/>
              <a:t>台灣與中國：台聯版、民進黨版、姚文智版</a:t>
            </a:r>
            <a:endParaRPr lang="en-US" altLang="zh-TW" dirty="0" smtClean="0"/>
          </a:p>
          <a:p>
            <a:pPr lvl="1"/>
            <a:r>
              <a:rPr lang="zh-TW" altLang="en-US" dirty="0" smtClean="0"/>
              <a:t>臺灣政府與中國政府：鄭麗君版</a:t>
            </a:r>
            <a:endParaRPr lang="en-US" altLang="zh-TW" dirty="0" smtClean="0"/>
          </a:p>
          <a:p>
            <a:pPr lvl="1"/>
            <a:r>
              <a:rPr lang="zh-TW" altLang="en-US" dirty="0" smtClean="0"/>
              <a:t>臺灣中華民國政府與大陸中華人民共和國政府：尤美女</a:t>
            </a:r>
            <a:r>
              <a:rPr lang="en-US" altLang="zh-TW" dirty="0" smtClean="0"/>
              <a:t>(</a:t>
            </a:r>
            <a:r>
              <a:rPr lang="zh-TW" altLang="en-US" dirty="0" smtClean="0"/>
              <a:t>民間</a:t>
            </a:r>
            <a:r>
              <a:rPr lang="en-US" altLang="zh-TW" dirty="0" smtClean="0"/>
              <a:t>)</a:t>
            </a:r>
            <a:r>
              <a:rPr lang="zh-TW" altLang="en-US" dirty="0" smtClean="0"/>
              <a:t>版</a:t>
            </a:r>
            <a:endParaRPr lang="en-US" altLang="zh-TW" dirty="0" smtClean="0"/>
          </a:p>
          <a:p>
            <a:pPr lvl="1"/>
            <a:r>
              <a:rPr lang="zh-TW" altLang="en-US" dirty="0" smtClean="0"/>
              <a:t>兩岸：李應元版</a:t>
            </a:r>
            <a:endParaRPr lang="en-US" altLang="zh-TW" dirty="0" smtClean="0"/>
          </a:p>
          <a:p>
            <a:pPr lvl="1"/>
            <a:r>
              <a:rPr lang="zh-TW" altLang="en-US" dirty="0" smtClean="0"/>
              <a:t>台灣地區與大陸地區：江啟臣版、政院版</a:t>
            </a:r>
            <a:endParaRPr lang="en-US" altLang="zh-TW" dirty="0" smtClean="0"/>
          </a:p>
          <a:p>
            <a:r>
              <a:rPr lang="zh-TW" altLang="en-US" dirty="0" smtClean="0"/>
              <a:t>國會參與強度：</a:t>
            </a:r>
            <a:endParaRPr lang="en-US" altLang="zh-TW" dirty="0" smtClean="0"/>
          </a:p>
          <a:p>
            <a:pPr lvl="1"/>
            <a:r>
              <a:rPr lang="zh-TW" altLang="en-US" dirty="0" smtClean="0"/>
              <a:t>強：台聯版、鄭麗君版、尤美女版</a:t>
            </a:r>
            <a:endParaRPr lang="en-US" altLang="zh-TW" dirty="0" smtClean="0"/>
          </a:p>
          <a:p>
            <a:pPr lvl="1"/>
            <a:r>
              <a:rPr lang="zh-TW" altLang="en-US" dirty="0" smtClean="0"/>
              <a:t>中：民進黨、姚文智版、李應元版、</a:t>
            </a:r>
            <a:endParaRPr lang="en-US" altLang="zh-TW" dirty="0" smtClean="0"/>
          </a:p>
          <a:p>
            <a:pPr lvl="1"/>
            <a:r>
              <a:rPr lang="zh-TW" altLang="en-US" dirty="0" smtClean="0"/>
              <a:t>弱：江啟臣版、政院版</a:t>
            </a:r>
            <a:endParaRPr lang="en-US" altLang="zh-TW" dirty="0" smtClean="0"/>
          </a:p>
          <a:p>
            <a:endParaRPr lang="en-US" altLang="zh-TW" dirty="0" smtClean="0"/>
          </a:p>
          <a:p>
            <a:endParaRPr lang="en-US" altLang="zh-TW" dirty="0" smtClean="0"/>
          </a:p>
          <a:p>
            <a:endParaRPr lang="zh-TW" alt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版本比較與分析</a:t>
            </a:r>
            <a:endParaRPr lang="zh-TW" altLang="en-US" dirty="0"/>
          </a:p>
        </p:txBody>
      </p:sp>
      <p:sp>
        <p:nvSpPr>
          <p:cNvPr id="3" name="內容版面配置區 2"/>
          <p:cNvSpPr>
            <a:spLocks noGrp="1"/>
          </p:cNvSpPr>
          <p:nvPr>
            <p:ph idx="1"/>
          </p:nvPr>
        </p:nvSpPr>
        <p:spPr/>
        <p:txBody>
          <a:bodyPr/>
          <a:lstStyle/>
          <a:p>
            <a:r>
              <a:rPr lang="zh-TW" altLang="en-US" dirty="0" smtClean="0"/>
              <a:t>民間參與強度：</a:t>
            </a:r>
            <a:endParaRPr lang="en-US" altLang="zh-TW" dirty="0" smtClean="0"/>
          </a:p>
          <a:p>
            <a:pPr lvl="1"/>
            <a:r>
              <a:rPr lang="zh-TW" altLang="en-US" dirty="0" smtClean="0"/>
              <a:t>強：鄭麗君版、尤美女版</a:t>
            </a:r>
            <a:endParaRPr lang="en-US" altLang="zh-TW" dirty="0" smtClean="0"/>
          </a:p>
          <a:p>
            <a:pPr lvl="1"/>
            <a:r>
              <a:rPr lang="zh-TW" altLang="en-US" dirty="0" smtClean="0"/>
              <a:t>中：民進黨團版、姚文智版、、李應元版、江啟臣版、政院版</a:t>
            </a:r>
            <a:endParaRPr lang="en-US" altLang="zh-TW" dirty="0" smtClean="0"/>
          </a:p>
          <a:p>
            <a:pPr lvl="1"/>
            <a:r>
              <a:rPr lang="zh-TW" altLang="en-US" dirty="0" smtClean="0"/>
              <a:t>弱：台聯版</a:t>
            </a:r>
            <a:endParaRPr lang="en-US" altLang="zh-TW" dirty="0" smtClean="0"/>
          </a:p>
          <a:p>
            <a:endParaRPr lang="en-US" altLang="zh-TW" dirty="0" smtClean="0"/>
          </a:p>
          <a:p>
            <a:r>
              <a:rPr lang="zh-TW" altLang="en-US" dirty="0" smtClean="0"/>
              <a:t>總結而言，在台灣意識強度與國會參與強度上，可看見明顯的政黨屬性影響</a:t>
            </a:r>
            <a:endParaRPr lang="en-US" altLang="zh-TW" dirty="0" smtClean="0"/>
          </a:p>
          <a:p>
            <a:pPr lvl="1"/>
            <a:r>
              <a:rPr lang="zh-TW" altLang="en-US" dirty="0" smtClean="0"/>
              <a:t>民間參與強度則較不明顯</a:t>
            </a:r>
            <a:endParaRPr lang="en-US" altLang="zh-TW" dirty="0" smtClean="0"/>
          </a:p>
          <a:p>
            <a:endParaRPr lang="en-US" altLang="zh-TW" dirty="0" smtClean="0"/>
          </a:p>
          <a:p>
            <a:endParaRPr lang="en-US" altLang="zh-TW" dirty="0" smtClean="0"/>
          </a:p>
          <a:p>
            <a:endParaRPr lang="en-US" altLang="zh-TW" dirty="0" smtClean="0"/>
          </a:p>
          <a:p>
            <a:endParaRPr lang="en-US" altLang="zh-TW" dirty="0" smtClean="0"/>
          </a:p>
          <a:p>
            <a:endParaRPr lang="zh-TW" alt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委員個人信念</a:t>
            </a:r>
            <a:endParaRPr lang="zh-TW" altLang="en-US" dirty="0"/>
          </a:p>
        </p:txBody>
      </p:sp>
      <p:sp>
        <p:nvSpPr>
          <p:cNvPr id="3" name="內容版面配置區 2"/>
          <p:cNvSpPr>
            <a:spLocks noGrp="1"/>
          </p:cNvSpPr>
          <p:nvPr>
            <p:ph idx="1"/>
          </p:nvPr>
        </p:nvSpPr>
        <p:spPr/>
        <p:txBody>
          <a:bodyPr/>
          <a:lstStyle/>
          <a:p>
            <a:r>
              <a:rPr lang="zh-TW" altLang="en-US" dirty="0" smtClean="0"/>
              <a:t>江啟臣與李應元</a:t>
            </a:r>
            <a:endParaRPr lang="en-US" altLang="zh-TW" dirty="0" smtClean="0"/>
          </a:p>
          <a:p>
            <a:pPr lvl="1"/>
            <a:r>
              <a:rPr lang="zh-TW" altLang="en-US" dirty="0" smtClean="0"/>
              <a:t>皆曾提出條約締結法的草案</a:t>
            </a:r>
            <a:endParaRPr lang="en-US" altLang="zh-TW" dirty="0" smtClean="0"/>
          </a:p>
          <a:p>
            <a:pPr lvl="1"/>
            <a:r>
              <a:rPr lang="zh-TW" altLang="en-US" dirty="0" smtClean="0"/>
              <a:t>皆將該法部分條文納入兩岸協議監督條例草案中</a:t>
            </a:r>
            <a:endParaRPr lang="en-US" altLang="zh-TW" dirty="0" smtClean="0"/>
          </a:p>
          <a:p>
            <a:r>
              <a:rPr lang="zh-TW" altLang="en-US" dirty="0" smtClean="0"/>
              <a:t>鄭麗君與尤美女</a:t>
            </a:r>
            <a:endParaRPr lang="en-US" altLang="zh-TW" dirty="0" smtClean="0"/>
          </a:p>
          <a:p>
            <a:pPr lvl="1"/>
            <a:r>
              <a:rPr lang="zh-TW" altLang="en-US" dirty="0" smtClean="0"/>
              <a:t>與公民社會較為靠近，皆較重視公民參與</a:t>
            </a:r>
            <a:endParaRPr lang="en-US" altLang="zh-TW" dirty="0" smtClean="0"/>
          </a:p>
          <a:p>
            <a:endParaRPr lang="en-US" altLang="zh-TW" dirty="0" smtClean="0"/>
          </a:p>
          <a:p>
            <a:r>
              <a:rPr lang="zh-TW" altLang="en-US" dirty="0" smtClean="0"/>
              <a:t>政院版</a:t>
            </a:r>
            <a:endParaRPr lang="en-US" altLang="zh-TW" dirty="0" smtClean="0"/>
          </a:p>
          <a:p>
            <a:pPr lvl="1"/>
            <a:r>
              <a:rPr lang="zh-TW" altLang="en-US" dirty="0" smtClean="0"/>
              <a:t>較重視最大化行政權</a:t>
            </a:r>
            <a:endParaRPr lang="en-US" altLang="zh-TW" dirty="0" smtClean="0"/>
          </a:p>
          <a:p>
            <a:endParaRPr lang="en-US" altLang="zh-TW" dirty="0" smtClean="0"/>
          </a:p>
          <a:p>
            <a:endParaRPr lang="en-US" altLang="zh-TW" dirty="0" smtClean="0"/>
          </a:p>
          <a:p>
            <a:endParaRPr lang="zh-TW" alt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18048"/>
            <a:ext cx="8229600" cy="1143000"/>
          </a:xfrm>
        </p:spPr>
        <p:txBody>
          <a:bodyPr>
            <a:noAutofit/>
          </a:bodyPr>
          <a:lstStyle/>
          <a:p>
            <a:r>
              <a:rPr lang="zh-TW" altLang="en-US" sz="8000" dirty="0" smtClean="0"/>
              <a:t>專業度評估</a:t>
            </a:r>
            <a:endParaRPr lang="zh-TW" altLang="en-US" sz="80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評估總論</a:t>
            </a:r>
            <a:endParaRPr lang="zh-TW" altLang="en-US" dirty="0"/>
          </a:p>
        </p:txBody>
      </p:sp>
      <p:sp>
        <p:nvSpPr>
          <p:cNvPr id="3" name="內容版面配置區 2"/>
          <p:cNvSpPr>
            <a:spLocks noGrp="1"/>
          </p:cNvSpPr>
          <p:nvPr>
            <p:ph idx="1"/>
          </p:nvPr>
        </p:nvSpPr>
        <p:spPr/>
        <p:txBody>
          <a:bodyPr/>
          <a:lstStyle/>
          <a:p>
            <a:r>
              <a:rPr lang="zh-TW" altLang="en-US" dirty="0" smtClean="0"/>
              <a:t>經詢問老師後，討論此個案的專業度評估</a:t>
            </a:r>
            <a:endParaRPr lang="en-US" altLang="zh-TW" dirty="0" smtClean="0"/>
          </a:p>
          <a:p>
            <a:endParaRPr lang="en-US" altLang="zh-TW" dirty="0" smtClean="0"/>
          </a:p>
          <a:p>
            <a:r>
              <a:rPr lang="zh-TW" altLang="en-US" dirty="0" smtClean="0"/>
              <a:t>分為量化指標與質化指標</a:t>
            </a:r>
            <a:endParaRPr lang="en-US" altLang="zh-TW" dirty="0" smtClean="0"/>
          </a:p>
          <a:p>
            <a:pPr lvl="1"/>
            <a:r>
              <a:rPr lang="zh-TW" altLang="en-US" dirty="0" smtClean="0"/>
              <a:t>量化指標：委員個人過往表現</a:t>
            </a:r>
            <a:endParaRPr lang="en-US" altLang="zh-TW" dirty="0"/>
          </a:p>
          <a:p>
            <a:pPr lvl="1"/>
            <a:r>
              <a:rPr lang="zh-TW" altLang="en-US" dirty="0" smtClean="0"/>
              <a:t>質化指標：以法理為中心的探討</a:t>
            </a:r>
            <a:endParaRPr lang="en-US" altLang="zh-TW" dirty="0" smtClean="0"/>
          </a:p>
          <a:p>
            <a:pPr lvl="2"/>
            <a:r>
              <a:rPr lang="zh-TW" altLang="en-US" dirty="0"/>
              <a:t>憲法</a:t>
            </a:r>
            <a:r>
              <a:rPr lang="zh-TW" altLang="en-US" dirty="0" smtClean="0"/>
              <a:t>學</a:t>
            </a:r>
            <a:endParaRPr lang="en-US" altLang="zh-TW" dirty="0" smtClean="0"/>
          </a:p>
          <a:p>
            <a:pPr lvl="2"/>
            <a:r>
              <a:rPr lang="zh-TW" altLang="en-US" dirty="0" smtClean="0"/>
              <a:t>兩岸關係</a:t>
            </a:r>
            <a:endParaRPr lang="zh-TW" alt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量化指標</a:t>
            </a:r>
            <a:endParaRPr lang="zh-TW" altLang="en-US" dirty="0"/>
          </a:p>
        </p:txBody>
      </p:sp>
      <p:graphicFrame>
        <p:nvGraphicFramePr>
          <p:cNvPr id="4" name="內容版面配置區 3"/>
          <p:cNvGraphicFramePr>
            <a:graphicFrameLocks noGrp="1"/>
          </p:cNvGraphicFramePr>
          <p:nvPr>
            <p:ph idx="1"/>
          </p:nvPr>
        </p:nvGraphicFramePr>
        <p:xfrm>
          <a:off x="395536" y="1600200"/>
          <a:ext cx="8435280" cy="3470910"/>
        </p:xfrm>
        <a:graphic>
          <a:graphicData uri="http://schemas.openxmlformats.org/drawingml/2006/table">
            <a:tbl>
              <a:tblPr firstRow="1" bandRow="1">
                <a:tableStyleId>{073A0DAA-6AF3-43AB-8588-CEC1D06C72B9}</a:tableStyleId>
              </a:tblPr>
              <a:tblGrid>
                <a:gridCol w="1405880"/>
                <a:gridCol w="1405880"/>
                <a:gridCol w="1405880"/>
                <a:gridCol w="1405880"/>
                <a:gridCol w="1405880"/>
                <a:gridCol w="1405880"/>
              </a:tblGrid>
              <a:tr h="370840">
                <a:tc>
                  <a:txBody>
                    <a:bodyPr/>
                    <a:lstStyle/>
                    <a:p>
                      <a:pPr algn="ctr" fontAlgn="ctr"/>
                      <a:r>
                        <a:rPr lang="zh-TW" altLang="en-US" sz="3200" u="none" strike="noStrike" dirty="0">
                          <a:latin typeface="王漢宗細黑體繁" pitchFamily="2" charset="-120"/>
                          <a:ea typeface="王漢宗細黑體繁" pitchFamily="2" charset="-120"/>
                        </a:rPr>
                        <a:t>　</a:t>
                      </a:r>
                      <a:endParaRPr lang="zh-TW" altLang="en-US" sz="3200" b="0" i="0" u="none" strike="noStrike" dirty="0">
                        <a:solidFill>
                          <a:srgbClr val="000000"/>
                        </a:solidFill>
                        <a:latin typeface="王漢宗細黑體繁" pitchFamily="2" charset="-120"/>
                        <a:ea typeface="王漢宗細黑體繁" pitchFamily="2" charset="-120"/>
                      </a:endParaRPr>
                    </a:p>
                  </a:txBody>
                  <a:tcPr marL="9525" marR="9525" marT="9525" marB="0" anchor="ctr"/>
                </a:tc>
                <a:tc>
                  <a:txBody>
                    <a:bodyPr/>
                    <a:lstStyle/>
                    <a:p>
                      <a:pPr algn="ctr" fontAlgn="ctr"/>
                      <a:r>
                        <a:rPr lang="zh-TW" altLang="en-US" sz="3200" u="none" strike="noStrike" dirty="0" smtClean="0">
                          <a:latin typeface="王漢宗細黑體繁" pitchFamily="2" charset="-120"/>
                          <a:ea typeface="王漢宗細黑體繁" pitchFamily="2" charset="-120"/>
                        </a:rPr>
                        <a:t>主提案</a:t>
                      </a:r>
                      <a:endParaRPr lang="zh-TW" altLang="en-US" sz="3200" b="0" i="0" u="none" strike="noStrike" dirty="0">
                        <a:solidFill>
                          <a:srgbClr val="000000"/>
                        </a:solidFill>
                        <a:latin typeface="王漢宗細黑體繁" pitchFamily="2" charset="-120"/>
                        <a:ea typeface="王漢宗細黑體繁" pitchFamily="2" charset="-120"/>
                      </a:endParaRPr>
                    </a:p>
                  </a:txBody>
                  <a:tcPr marL="9525" marR="9525" marT="9525" marB="0" anchor="ctr"/>
                </a:tc>
                <a:tc>
                  <a:txBody>
                    <a:bodyPr/>
                    <a:lstStyle/>
                    <a:p>
                      <a:pPr algn="ctr" fontAlgn="ctr"/>
                      <a:r>
                        <a:rPr lang="zh-TW" altLang="en-US" sz="3200" u="none" strike="noStrike" dirty="0">
                          <a:latin typeface="王漢宗細黑體繁" pitchFamily="2" charset="-120"/>
                          <a:ea typeface="王漢宗細黑體繁" pitchFamily="2" charset="-120"/>
                        </a:rPr>
                        <a:t>全文</a:t>
                      </a:r>
                      <a:r>
                        <a:rPr lang="zh-TW" altLang="en-US" sz="3200" u="none" strike="noStrike" dirty="0" smtClean="0">
                          <a:latin typeface="王漢宗細黑體繁" pitchFamily="2" charset="-120"/>
                          <a:ea typeface="王漢宗細黑體繁" pitchFamily="2" charset="-120"/>
                        </a:rPr>
                        <a:t>主提案</a:t>
                      </a:r>
                      <a:endParaRPr lang="zh-TW" altLang="en-US" sz="3200" b="0" i="0" u="none" strike="noStrike" dirty="0">
                        <a:solidFill>
                          <a:srgbClr val="000000"/>
                        </a:solidFill>
                        <a:latin typeface="王漢宗細黑體繁" pitchFamily="2" charset="-120"/>
                        <a:ea typeface="王漢宗細黑體繁" pitchFamily="2" charset="-120"/>
                      </a:endParaRPr>
                    </a:p>
                  </a:txBody>
                  <a:tcPr marL="9525" marR="9525" marT="9525" marB="0" anchor="ctr"/>
                </a:tc>
                <a:tc>
                  <a:txBody>
                    <a:bodyPr/>
                    <a:lstStyle/>
                    <a:p>
                      <a:pPr algn="ctr" fontAlgn="ctr"/>
                      <a:r>
                        <a:rPr lang="zh-TW" altLang="en-US" sz="3200" u="none" strike="noStrike" dirty="0">
                          <a:latin typeface="王漢宗細黑體繁" pitchFamily="2" charset="-120"/>
                          <a:ea typeface="王漢宗細黑體繁" pitchFamily="2" charset="-120"/>
                        </a:rPr>
                        <a:t>修正案</a:t>
                      </a:r>
                      <a:endParaRPr lang="zh-TW" altLang="en-US" sz="3200" b="0" i="0" u="none" strike="noStrike" dirty="0">
                        <a:solidFill>
                          <a:srgbClr val="000000"/>
                        </a:solidFill>
                        <a:latin typeface="王漢宗細黑體繁" pitchFamily="2" charset="-120"/>
                        <a:ea typeface="王漢宗細黑體繁" pitchFamily="2" charset="-120"/>
                      </a:endParaRPr>
                    </a:p>
                  </a:txBody>
                  <a:tcPr marL="9525" marR="9525" marT="9525" marB="0" anchor="ctr"/>
                </a:tc>
                <a:tc>
                  <a:txBody>
                    <a:bodyPr/>
                    <a:lstStyle/>
                    <a:p>
                      <a:pPr algn="ctr" fontAlgn="ctr"/>
                      <a:r>
                        <a:rPr lang="zh-TW" altLang="en-US" sz="2400" u="none" strike="noStrike" dirty="0">
                          <a:latin typeface="王漢宗細黑體繁" pitchFamily="2" charset="-120"/>
                          <a:ea typeface="王漢宗細黑體繁" pitchFamily="2" charset="-120"/>
                        </a:rPr>
                        <a:t>臨時提案</a:t>
                      </a:r>
                      <a:endParaRPr lang="zh-TW" altLang="en-US" sz="2400" b="0" i="0" u="none" strike="noStrike" dirty="0">
                        <a:solidFill>
                          <a:srgbClr val="000000"/>
                        </a:solidFill>
                        <a:latin typeface="王漢宗細黑體繁" pitchFamily="2" charset="-120"/>
                        <a:ea typeface="王漢宗細黑體繁" pitchFamily="2" charset="-120"/>
                      </a:endParaRPr>
                    </a:p>
                  </a:txBody>
                  <a:tcPr marL="9525" marR="9525" marT="9525" marB="0" anchor="ctr"/>
                </a:tc>
                <a:tc>
                  <a:txBody>
                    <a:bodyPr/>
                    <a:lstStyle/>
                    <a:p>
                      <a:pPr algn="ctr" fontAlgn="ctr"/>
                      <a:r>
                        <a:rPr lang="zh-TW" altLang="en-US" sz="2400" u="none" strike="noStrike" dirty="0">
                          <a:latin typeface="王漢宗細黑體繁" pitchFamily="2" charset="-120"/>
                          <a:ea typeface="王漢宗細黑體繁" pitchFamily="2" charset="-120"/>
                        </a:rPr>
                        <a:t>書面質詢</a:t>
                      </a:r>
                      <a:endParaRPr lang="zh-TW" altLang="en-US" sz="2400" b="0" i="0" u="none" strike="noStrike" dirty="0">
                        <a:solidFill>
                          <a:srgbClr val="000000"/>
                        </a:solidFill>
                        <a:latin typeface="王漢宗細黑體繁" pitchFamily="2" charset="-120"/>
                        <a:ea typeface="王漢宗細黑體繁" pitchFamily="2" charset="-120"/>
                      </a:endParaRPr>
                    </a:p>
                  </a:txBody>
                  <a:tcPr marL="9525" marR="9525" marT="9525" marB="0" anchor="ctr"/>
                </a:tc>
              </a:tr>
              <a:tr h="370840">
                <a:tc>
                  <a:txBody>
                    <a:bodyPr/>
                    <a:lstStyle/>
                    <a:p>
                      <a:pPr algn="ctr" fontAlgn="ctr"/>
                      <a:r>
                        <a:rPr lang="zh-TW" altLang="en-US" sz="3200" u="none" strike="noStrike">
                          <a:latin typeface="王漢宗細黑體繁" pitchFamily="2" charset="-120"/>
                          <a:ea typeface="王漢宗細黑體繁" pitchFamily="2" charset="-120"/>
                        </a:rPr>
                        <a:t>尤美女</a:t>
                      </a:r>
                      <a:endParaRPr lang="zh-TW" altLang="en-US" sz="3200" b="0" i="0" u="none" strike="noStrike">
                        <a:solidFill>
                          <a:srgbClr val="000000"/>
                        </a:solidFill>
                        <a:latin typeface="王漢宗細黑體繁" pitchFamily="2" charset="-120"/>
                        <a:ea typeface="王漢宗細黑體繁" pitchFamily="2" charset="-120"/>
                      </a:endParaRPr>
                    </a:p>
                  </a:txBody>
                  <a:tcPr marL="9525" marR="9525" marT="9525" marB="0" anchor="ctr"/>
                </a:tc>
                <a:tc>
                  <a:txBody>
                    <a:bodyPr/>
                    <a:lstStyle/>
                    <a:p>
                      <a:pPr algn="ctr" fontAlgn="ctr"/>
                      <a:r>
                        <a:rPr lang="en-US" altLang="zh-TW" sz="3200" u="none" strike="noStrike" dirty="0">
                          <a:latin typeface="王漢宗細黑體繁" pitchFamily="2" charset="-120"/>
                          <a:ea typeface="王漢宗細黑體繁" pitchFamily="2" charset="-120"/>
                        </a:rPr>
                        <a:t>3/80</a:t>
                      </a:r>
                      <a:endParaRPr lang="en-US" altLang="zh-TW" sz="3200" b="0" i="0" u="none" strike="noStrike" dirty="0">
                        <a:solidFill>
                          <a:srgbClr val="000000"/>
                        </a:solidFill>
                        <a:latin typeface="王漢宗細黑體繁" pitchFamily="2" charset="-120"/>
                        <a:ea typeface="王漢宗細黑體繁" pitchFamily="2" charset="-120"/>
                      </a:endParaRPr>
                    </a:p>
                  </a:txBody>
                  <a:tcPr marL="9525" marR="9525" marT="9525" marB="0" anchor="ctr"/>
                </a:tc>
                <a:tc>
                  <a:txBody>
                    <a:bodyPr/>
                    <a:lstStyle/>
                    <a:p>
                      <a:pPr algn="ctr" fontAlgn="ctr"/>
                      <a:r>
                        <a:rPr lang="en-US" altLang="zh-TW" sz="3200" u="none" strike="noStrike" dirty="0">
                          <a:latin typeface="王漢宗細黑體繁" pitchFamily="2" charset="-120"/>
                          <a:ea typeface="王漢宗細黑體繁" pitchFamily="2" charset="-120"/>
                        </a:rPr>
                        <a:t>1/21</a:t>
                      </a:r>
                      <a:endParaRPr lang="en-US" altLang="zh-TW" sz="3200" b="0" i="0" u="none" strike="noStrike" dirty="0">
                        <a:solidFill>
                          <a:srgbClr val="000000"/>
                        </a:solidFill>
                        <a:latin typeface="王漢宗細黑體繁" pitchFamily="2" charset="-120"/>
                        <a:ea typeface="王漢宗細黑體繁" pitchFamily="2" charset="-120"/>
                      </a:endParaRPr>
                    </a:p>
                  </a:txBody>
                  <a:tcPr marL="9525" marR="9525" marT="9525" marB="0" anchor="ctr"/>
                </a:tc>
                <a:tc>
                  <a:txBody>
                    <a:bodyPr/>
                    <a:lstStyle/>
                    <a:p>
                      <a:pPr algn="ctr" fontAlgn="ctr"/>
                      <a:r>
                        <a:rPr lang="en-US" altLang="zh-TW" sz="3200" u="none" strike="noStrike" dirty="0">
                          <a:latin typeface="王漢宗細黑體繁" pitchFamily="2" charset="-120"/>
                          <a:ea typeface="王漢宗細黑體繁" pitchFamily="2" charset="-120"/>
                        </a:rPr>
                        <a:t>2/59</a:t>
                      </a:r>
                      <a:endParaRPr lang="en-US" altLang="zh-TW" sz="3200" b="0" i="0" u="none" strike="noStrike" dirty="0">
                        <a:solidFill>
                          <a:srgbClr val="000000"/>
                        </a:solidFill>
                        <a:latin typeface="王漢宗細黑體繁" pitchFamily="2" charset="-120"/>
                        <a:ea typeface="王漢宗細黑體繁" pitchFamily="2" charset="-120"/>
                      </a:endParaRPr>
                    </a:p>
                  </a:txBody>
                  <a:tcPr marL="9525" marR="9525" marT="9525" marB="0" anchor="ctr"/>
                </a:tc>
                <a:tc>
                  <a:txBody>
                    <a:bodyPr/>
                    <a:lstStyle/>
                    <a:p>
                      <a:pPr algn="ctr" fontAlgn="ctr"/>
                      <a:r>
                        <a:rPr lang="en-US" altLang="zh-TW" sz="3200" u="none" strike="noStrike" dirty="0">
                          <a:latin typeface="王漢宗細黑體繁" pitchFamily="2" charset="-120"/>
                          <a:ea typeface="王漢宗細黑體繁" pitchFamily="2" charset="-120"/>
                        </a:rPr>
                        <a:t>4/33</a:t>
                      </a:r>
                      <a:endParaRPr lang="en-US" altLang="zh-TW" sz="3200" b="0" i="0" u="none" strike="noStrike" dirty="0">
                        <a:solidFill>
                          <a:srgbClr val="000000"/>
                        </a:solidFill>
                        <a:latin typeface="王漢宗細黑體繁" pitchFamily="2" charset="-120"/>
                        <a:ea typeface="王漢宗細黑體繁" pitchFamily="2" charset="-120"/>
                      </a:endParaRPr>
                    </a:p>
                  </a:txBody>
                  <a:tcPr marL="9525" marR="9525" marT="9525" marB="0" anchor="ctr"/>
                </a:tc>
                <a:tc>
                  <a:txBody>
                    <a:bodyPr/>
                    <a:lstStyle/>
                    <a:p>
                      <a:pPr algn="ctr" fontAlgn="ctr"/>
                      <a:r>
                        <a:rPr lang="en-US" altLang="zh-TW" sz="3200" u="none" strike="noStrike" dirty="0">
                          <a:latin typeface="王漢宗細黑體繁" pitchFamily="2" charset="-120"/>
                          <a:ea typeface="王漢宗細黑體繁" pitchFamily="2" charset="-120"/>
                        </a:rPr>
                        <a:t>0/3</a:t>
                      </a:r>
                      <a:endParaRPr lang="en-US" altLang="zh-TW" sz="3200" b="0" i="0" u="none" strike="noStrike" dirty="0">
                        <a:solidFill>
                          <a:srgbClr val="000000"/>
                        </a:solidFill>
                        <a:latin typeface="王漢宗細黑體繁" pitchFamily="2" charset="-120"/>
                        <a:ea typeface="王漢宗細黑體繁" pitchFamily="2" charset="-120"/>
                      </a:endParaRPr>
                    </a:p>
                  </a:txBody>
                  <a:tcPr marL="9525" marR="9525" marT="9525" marB="0" anchor="ctr"/>
                </a:tc>
              </a:tr>
              <a:tr h="370840">
                <a:tc>
                  <a:txBody>
                    <a:bodyPr/>
                    <a:lstStyle/>
                    <a:p>
                      <a:pPr algn="ctr" fontAlgn="ctr"/>
                      <a:r>
                        <a:rPr lang="zh-TW" altLang="en-US" sz="3200" u="none" strike="noStrike">
                          <a:latin typeface="王漢宗細黑體繁" pitchFamily="2" charset="-120"/>
                          <a:ea typeface="王漢宗細黑體繁" pitchFamily="2" charset="-120"/>
                        </a:rPr>
                        <a:t>江啟臣</a:t>
                      </a:r>
                      <a:endParaRPr lang="zh-TW" altLang="en-US" sz="3200" b="0" i="0" u="none" strike="noStrike">
                        <a:solidFill>
                          <a:srgbClr val="000000"/>
                        </a:solidFill>
                        <a:latin typeface="王漢宗細黑體繁" pitchFamily="2" charset="-120"/>
                        <a:ea typeface="王漢宗細黑體繁" pitchFamily="2" charset="-120"/>
                      </a:endParaRPr>
                    </a:p>
                  </a:txBody>
                  <a:tcPr marL="9525" marR="9525" marT="9525" marB="0" anchor="ctr"/>
                </a:tc>
                <a:tc>
                  <a:txBody>
                    <a:bodyPr/>
                    <a:lstStyle/>
                    <a:p>
                      <a:pPr algn="ctr" fontAlgn="ctr"/>
                      <a:r>
                        <a:rPr lang="en-US" altLang="zh-TW" sz="3200" u="none" strike="noStrike" dirty="0">
                          <a:latin typeface="王漢宗細黑體繁" pitchFamily="2" charset="-120"/>
                          <a:ea typeface="王漢宗細黑體繁" pitchFamily="2" charset="-120"/>
                        </a:rPr>
                        <a:t>2/26</a:t>
                      </a:r>
                      <a:endParaRPr lang="en-US" altLang="zh-TW" sz="3200" b="0" i="0" u="none" strike="noStrike" dirty="0">
                        <a:solidFill>
                          <a:srgbClr val="000000"/>
                        </a:solidFill>
                        <a:latin typeface="王漢宗細黑體繁" pitchFamily="2" charset="-120"/>
                        <a:ea typeface="王漢宗細黑體繁" pitchFamily="2" charset="-120"/>
                      </a:endParaRPr>
                    </a:p>
                  </a:txBody>
                  <a:tcPr marL="9525" marR="9525" marT="9525" marB="0" anchor="ctr"/>
                </a:tc>
                <a:tc>
                  <a:txBody>
                    <a:bodyPr/>
                    <a:lstStyle/>
                    <a:p>
                      <a:pPr algn="ctr" fontAlgn="ctr"/>
                      <a:r>
                        <a:rPr lang="en-US" altLang="zh-TW" sz="3200" u="none" strike="noStrike" dirty="0">
                          <a:latin typeface="王漢宗細黑體繁" pitchFamily="2" charset="-120"/>
                          <a:ea typeface="王漢宗細黑體繁" pitchFamily="2" charset="-120"/>
                        </a:rPr>
                        <a:t>2/3</a:t>
                      </a:r>
                      <a:endParaRPr lang="en-US" altLang="zh-TW" sz="3200" b="0" i="0" u="none" strike="noStrike" dirty="0">
                        <a:solidFill>
                          <a:srgbClr val="000000"/>
                        </a:solidFill>
                        <a:latin typeface="王漢宗細黑體繁" pitchFamily="2" charset="-120"/>
                        <a:ea typeface="王漢宗細黑體繁" pitchFamily="2" charset="-120"/>
                      </a:endParaRPr>
                    </a:p>
                  </a:txBody>
                  <a:tcPr marL="9525" marR="9525" marT="9525" marB="0" anchor="ctr"/>
                </a:tc>
                <a:tc>
                  <a:txBody>
                    <a:bodyPr/>
                    <a:lstStyle/>
                    <a:p>
                      <a:pPr algn="ctr" fontAlgn="ctr"/>
                      <a:r>
                        <a:rPr lang="en-US" altLang="zh-TW" sz="3200" u="none" strike="noStrike" dirty="0">
                          <a:latin typeface="王漢宗細黑體繁" pitchFamily="2" charset="-120"/>
                          <a:ea typeface="王漢宗細黑體繁" pitchFamily="2" charset="-120"/>
                        </a:rPr>
                        <a:t>0/23</a:t>
                      </a:r>
                      <a:endParaRPr lang="en-US" altLang="zh-TW" sz="3200" b="0" i="0" u="none" strike="noStrike" dirty="0">
                        <a:solidFill>
                          <a:srgbClr val="000000"/>
                        </a:solidFill>
                        <a:latin typeface="王漢宗細黑體繁" pitchFamily="2" charset="-120"/>
                        <a:ea typeface="王漢宗細黑體繁" pitchFamily="2" charset="-120"/>
                      </a:endParaRPr>
                    </a:p>
                  </a:txBody>
                  <a:tcPr marL="9525" marR="9525" marT="9525" marB="0" anchor="ctr"/>
                </a:tc>
                <a:tc>
                  <a:txBody>
                    <a:bodyPr/>
                    <a:lstStyle/>
                    <a:p>
                      <a:pPr algn="ctr" fontAlgn="ctr"/>
                      <a:r>
                        <a:rPr lang="en-US" altLang="zh-TW" sz="3200" u="none" strike="noStrike" dirty="0">
                          <a:latin typeface="王漢宗細黑體繁" pitchFamily="2" charset="-120"/>
                          <a:ea typeface="王漢宗細黑體繁" pitchFamily="2" charset="-120"/>
                        </a:rPr>
                        <a:t>2/105</a:t>
                      </a:r>
                      <a:endParaRPr lang="en-US" altLang="zh-TW" sz="3200" b="0" i="0" u="none" strike="noStrike" dirty="0">
                        <a:solidFill>
                          <a:srgbClr val="000000"/>
                        </a:solidFill>
                        <a:latin typeface="王漢宗細黑體繁" pitchFamily="2" charset="-120"/>
                        <a:ea typeface="王漢宗細黑體繁" pitchFamily="2" charset="-120"/>
                      </a:endParaRPr>
                    </a:p>
                  </a:txBody>
                  <a:tcPr marL="9525" marR="9525" marT="9525" marB="0" anchor="ctr"/>
                </a:tc>
                <a:tc>
                  <a:txBody>
                    <a:bodyPr/>
                    <a:lstStyle/>
                    <a:p>
                      <a:pPr algn="ctr" fontAlgn="ctr"/>
                      <a:r>
                        <a:rPr lang="en-US" altLang="zh-TW" sz="3200" u="none" strike="noStrike" dirty="0">
                          <a:latin typeface="王漢宗細黑體繁" pitchFamily="2" charset="-120"/>
                          <a:ea typeface="王漢宗細黑體繁" pitchFamily="2" charset="-120"/>
                        </a:rPr>
                        <a:t>0/0</a:t>
                      </a:r>
                      <a:endParaRPr lang="en-US" altLang="zh-TW" sz="3200" b="0" i="0" u="none" strike="noStrike" dirty="0">
                        <a:solidFill>
                          <a:srgbClr val="000000"/>
                        </a:solidFill>
                        <a:latin typeface="王漢宗細黑體繁" pitchFamily="2" charset="-120"/>
                        <a:ea typeface="王漢宗細黑體繁" pitchFamily="2" charset="-120"/>
                      </a:endParaRPr>
                    </a:p>
                  </a:txBody>
                  <a:tcPr marL="9525" marR="9525" marT="9525" marB="0" anchor="ctr"/>
                </a:tc>
              </a:tr>
              <a:tr h="370840">
                <a:tc>
                  <a:txBody>
                    <a:bodyPr/>
                    <a:lstStyle/>
                    <a:p>
                      <a:pPr algn="ctr" fontAlgn="ctr"/>
                      <a:r>
                        <a:rPr lang="zh-TW" altLang="en-US" sz="3200" u="none" strike="noStrike">
                          <a:latin typeface="王漢宗細黑體繁" pitchFamily="2" charset="-120"/>
                          <a:ea typeface="王漢宗細黑體繁" pitchFamily="2" charset="-120"/>
                        </a:rPr>
                        <a:t>李應元</a:t>
                      </a:r>
                      <a:endParaRPr lang="zh-TW" altLang="en-US" sz="3200" b="0" i="0" u="none" strike="noStrike">
                        <a:solidFill>
                          <a:srgbClr val="000000"/>
                        </a:solidFill>
                        <a:latin typeface="王漢宗細黑體繁" pitchFamily="2" charset="-120"/>
                        <a:ea typeface="王漢宗細黑體繁" pitchFamily="2" charset="-120"/>
                      </a:endParaRPr>
                    </a:p>
                  </a:txBody>
                  <a:tcPr marL="9525" marR="9525" marT="9525" marB="0" anchor="ctr"/>
                </a:tc>
                <a:tc>
                  <a:txBody>
                    <a:bodyPr/>
                    <a:lstStyle/>
                    <a:p>
                      <a:pPr algn="ctr" fontAlgn="ctr"/>
                      <a:r>
                        <a:rPr lang="en-US" altLang="zh-TW" sz="3200" u="none" strike="noStrike" dirty="0">
                          <a:latin typeface="王漢宗細黑體繁" pitchFamily="2" charset="-120"/>
                          <a:ea typeface="王漢宗細黑體繁" pitchFamily="2" charset="-120"/>
                        </a:rPr>
                        <a:t>2/80</a:t>
                      </a:r>
                      <a:endParaRPr lang="en-US" altLang="zh-TW" sz="3200" b="0" i="0" u="none" strike="noStrike" dirty="0">
                        <a:solidFill>
                          <a:srgbClr val="000000"/>
                        </a:solidFill>
                        <a:latin typeface="王漢宗細黑體繁" pitchFamily="2" charset="-120"/>
                        <a:ea typeface="王漢宗細黑體繁" pitchFamily="2" charset="-120"/>
                      </a:endParaRPr>
                    </a:p>
                  </a:txBody>
                  <a:tcPr marL="9525" marR="9525" marT="9525" marB="0" anchor="ctr"/>
                </a:tc>
                <a:tc>
                  <a:txBody>
                    <a:bodyPr/>
                    <a:lstStyle/>
                    <a:p>
                      <a:pPr algn="ctr" fontAlgn="ctr"/>
                      <a:r>
                        <a:rPr lang="en-US" altLang="zh-TW" sz="3200" u="none" strike="noStrike" dirty="0">
                          <a:latin typeface="王漢宗細黑體繁" pitchFamily="2" charset="-120"/>
                          <a:ea typeface="王漢宗細黑體繁" pitchFamily="2" charset="-120"/>
                        </a:rPr>
                        <a:t>1/5</a:t>
                      </a:r>
                      <a:endParaRPr lang="en-US" altLang="zh-TW" sz="3200" b="0" i="0" u="none" strike="noStrike" dirty="0">
                        <a:solidFill>
                          <a:srgbClr val="000000"/>
                        </a:solidFill>
                        <a:latin typeface="王漢宗細黑體繁" pitchFamily="2" charset="-120"/>
                        <a:ea typeface="王漢宗細黑體繁" pitchFamily="2" charset="-120"/>
                      </a:endParaRPr>
                    </a:p>
                  </a:txBody>
                  <a:tcPr marL="9525" marR="9525" marT="9525" marB="0" anchor="ctr"/>
                </a:tc>
                <a:tc>
                  <a:txBody>
                    <a:bodyPr/>
                    <a:lstStyle/>
                    <a:p>
                      <a:pPr algn="ctr" fontAlgn="ctr"/>
                      <a:r>
                        <a:rPr lang="en-US" altLang="zh-TW" sz="3200" u="none" strike="noStrike" dirty="0">
                          <a:latin typeface="王漢宗細黑體繁" pitchFamily="2" charset="-120"/>
                          <a:ea typeface="王漢宗細黑體繁" pitchFamily="2" charset="-120"/>
                        </a:rPr>
                        <a:t>1/75</a:t>
                      </a:r>
                      <a:endParaRPr lang="en-US" altLang="zh-TW" sz="3200" b="0" i="0" u="none" strike="noStrike" dirty="0">
                        <a:solidFill>
                          <a:srgbClr val="000000"/>
                        </a:solidFill>
                        <a:latin typeface="王漢宗細黑體繁" pitchFamily="2" charset="-120"/>
                        <a:ea typeface="王漢宗細黑體繁" pitchFamily="2" charset="-120"/>
                      </a:endParaRPr>
                    </a:p>
                  </a:txBody>
                  <a:tcPr marL="9525" marR="9525" marT="9525" marB="0" anchor="ctr"/>
                </a:tc>
                <a:tc>
                  <a:txBody>
                    <a:bodyPr/>
                    <a:lstStyle/>
                    <a:p>
                      <a:pPr algn="ctr" fontAlgn="ctr"/>
                      <a:r>
                        <a:rPr lang="en-US" altLang="zh-TW" sz="3200" u="none" strike="noStrike" dirty="0">
                          <a:latin typeface="王漢宗細黑體繁" pitchFamily="2" charset="-120"/>
                          <a:ea typeface="王漢宗細黑體繁" pitchFamily="2" charset="-120"/>
                        </a:rPr>
                        <a:t>0/3</a:t>
                      </a:r>
                      <a:endParaRPr lang="en-US" altLang="zh-TW" sz="3200" b="0" i="0" u="none" strike="noStrike" dirty="0">
                        <a:solidFill>
                          <a:srgbClr val="000000"/>
                        </a:solidFill>
                        <a:latin typeface="王漢宗細黑體繁" pitchFamily="2" charset="-120"/>
                        <a:ea typeface="王漢宗細黑體繁" pitchFamily="2" charset="-120"/>
                      </a:endParaRPr>
                    </a:p>
                  </a:txBody>
                  <a:tcPr marL="9525" marR="9525" marT="9525" marB="0" anchor="ctr"/>
                </a:tc>
                <a:tc>
                  <a:txBody>
                    <a:bodyPr/>
                    <a:lstStyle/>
                    <a:p>
                      <a:pPr algn="ctr" fontAlgn="ctr"/>
                      <a:r>
                        <a:rPr lang="en-US" altLang="zh-TW" sz="3200" u="none" strike="noStrike" dirty="0">
                          <a:latin typeface="王漢宗細黑體繁" pitchFamily="2" charset="-120"/>
                          <a:ea typeface="王漢宗細黑體繁" pitchFamily="2" charset="-120"/>
                        </a:rPr>
                        <a:t>9/170</a:t>
                      </a:r>
                      <a:endParaRPr lang="en-US" altLang="zh-TW" sz="3200" b="0" i="0" u="none" strike="noStrike" dirty="0">
                        <a:solidFill>
                          <a:srgbClr val="000000"/>
                        </a:solidFill>
                        <a:latin typeface="王漢宗細黑體繁" pitchFamily="2" charset="-120"/>
                        <a:ea typeface="王漢宗細黑體繁" pitchFamily="2" charset="-120"/>
                      </a:endParaRPr>
                    </a:p>
                  </a:txBody>
                  <a:tcPr marL="9525" marR="9525" marT="9525" marB="0" anchor="ctr"/>
                </a:tc>
              </a:tr>
              <a:tr h="370840">
                <a:tc>
                  <a:txBody>
                    <a:bodyPr/>
                    <a:lstStyle/>
                    <a:p>
                      <a:pPr algn="ctr" fontAlgn="ctr"/>
                      <a:r>
                        <a:rPr lang="zh-TW" altLang="en-US" sz="3200" u="none" strike="noStrike" dirty="0">
                          <a:latin typeface="王漢宗細黑體繁" pitchFamily="2" charset="-120"/>
                          <a:ea typeface="王漢宗細黑體繁" pitchFamily="2" charset="-120"/>
                        </a:rPr>
                        <a:t>姚文智</a:t>
                      </a:r>
                      <a:endParaRPr lang="zh-TW" altLang="en-US" sz="3200" b="0" i="0" u="none" strike="noStrike" dirty="0">
                        <a:solidFill>
                          <a:srgbClr val="000000"/>
                        </a:solidFill>
                        <a:latin typeface="王漢宗細黑體繁" pitchFamily="2" charset="-120"/>
                        <a:ea typeface="王漢宗細黑體繁" pitchFamily="2" charset="-120"/>
                      </a:endParaRPr>
                    </a:p>
                  </a:txBody>
                  <a:tcPr marL="9525" marR="9525" marT="9525" marB="0" anchor="ctr"/>
                </a:tc>
                <a:tc>
                  <a:txBody>
                    <a:bodyPr/>
                    <a:lstStyle/>
                    <a:p>
                      <a:pPr algn="ctr" fontAlgn="ctr"/>
                      <a:r>
                        <a:rPr lang="en-US" altLang="zh-TW" sz="3200" u="none" strike="noStrike" dirty="0" smtClean="0">
                          <a:latin typeface="王漢宗細黑體繁" pitchFamily="2" charset="-120"/>
                          <a:ea typeface="王漢宗細黑體繁" pitchFamily="2" charset="-120"/>
                        </a:rPr>
                        <a:t>2/51</a:t>
                      </a:r>
                      <a:endParaRPr lang="en-US" altLang="zh-TW" sz="3200" b="0" i="0" u="none" strike="noStrike" dirty="0">
                        <a:solidFill>
                          <a:srgbClr val="000000"/>
                        </a:solidFill>
                        <a:latin typeface="王漢宗細黑體繁" pitchFamily="2" charset="-120"/>
                        <a:ea typeface="王漢宗細黑體繁" pitchFamily="2" charset="-120"/>
                      </a:endParaRPr>
                    </a:p>
                  </a:txBody>
                  <a:tcPr marL="9525" marR="9525" marT="9525" marB="0" anchor="ctr"/>
                </a:tc>
                <a:tc>
                  <a:txBody>
                    <a:bodyPr/>
                    <a:lstStyle/>
                    <a:p>
                      <a:pPr algn="ctr" fontAlgn="ctr"/>
                      <a:r>
                        <a:rPr lang="en-US" altLang="zh-TW" sz="3200" u="none" strike="noStrike" dirty="0">
                          <a:latin typeface="王漢宗細黑體繁" pitchFamily="2" charset="-120"/>
                          <a:ea typeface="王漢宗細黑體繁" pitchFamily="2" charset="-120"/>
                        </a:rPr>
                        <a:t>1/5</a:t>
                      </a:r>
                      <a:endParaRPr lang="en-US" altLang="zh-TW" sz="3200" b="0" i="0" u="none" strike="noStrike" dirty="0">
                        <a:solidFill>
                          <a:srgbClr val="000000"/>
                        </a:solidFill>
                        <a:latin typeface="王漢宗細黑體繁" pitchFamily="2" charset="-120"/>
                        <a:ea typeface="王漢宗細黑體繁" pitchFamily="2" charset="-120"/>
                      </a:endParaRPr>
                    </a:p>
                  </a:txBody>
                  <a:tcPr marL="9525" marR="9525" marT="9525" marB="0" anchor="ctr"/>
                </a:tc>
                <a:tc>
                  <a:txBody>
                    <a:bodyPr/>
                    <a:lstStyle/>
                    <a:p>
                      <a:pPr algn="ctr" fontAlgn="ctr"/>
                      <a:r>
                        <a:rPr lang="en-US" altLang="zh-TW" sz="3200" u="none" strike="noStrike" dirty="0">
                          <a:latin typeface="王漢宗細黑體繁" pitchFamily="2" charset="-120"/>
                          <a:ea typeface="王漢宗細黑體繁" pitchFamily="2" charset="-120"/>
                        </a:rPr>
                        <a:t>1/46</a:t>
                      </a:r>
                      <a:endParaRPr lang="en-US" altLang="zh-TW" sz="3200" b="0" i="0" u="none" strike="noStrike" dirty="0">
                        <a:solidFill>
                          <a:srgbClr val="000000"/>
                        </a:solidFill>
                        <a:latin typeface="王漢宗細黑體繁" pitchFamily="2" charset="-120"/>
                        <a:ea typeface="王漢宗細黑體繁" pitchFamily="2" charset="-120"/>
                      </a:endParaRPr>
                    </a:p>
                  </a:txBody>
                  <a:tcPr marL="9525" marR="9525" marT="9525" marB="0" anchor="ctr"/>
                </a:tc>
                <a:tc>
                  <a:txBody>
                    <a:bodyPr/>
                    <a:lstStyle/>
                    <a:p>
                      <a:pPr algn="ctr" fontAlgn="ctr"/>
                      <a:r>
                        <a:rPr lang="en-US" altLang="zh-TW" sz="3200" u="none" strike="noStrike" dirty="0">
                          <a:latin typeface="王漢宗細黑體繁" pitchFamily="2" charset="-120"/>
                          <a:ea typeface="王漢宗細黑體繁" pitchFamily="2" charset="-120"/>
                        </a:rPr>
                        <a:t>4/24</a:t>
                      </a:r>
                      <a:endParaRPr lang="en-US" altLang="zh-TW" sz="3200" b="0" i="0" u="none" strike="noStrike" dirty="0">
                        <a:solidFill>
                          <a:srgbClr val="000000"/>
                        </a:solidFill>
                        <a:latin typeface="王漢宗細黑體繁" pitchFamily="2" charset="-120"/>
                        <a:ea typeface="王漢宗細黑體繁" pitchFamily="2" charset="-120"/>
                      </a:endParaRPr>
                    </a:p>
                  </a:txBody>
                  <a:tcPr marL="9525" marR="9525" marT="9525" marB="0" anchor="ctr"/>
                </a:tc>
                <a:tc>
                  <a:txBody>
                    <a:bodyPr/>
                    <a:lstStyle/>
                    <a:p>
                      <a:pPr algn="ctr" fontAlgn="ctr"/>
                      <a:r>
                        <a:rPr lang="en-US" altLang="zh-TW" sz="3200" u="none" strike="noStrike" dirty="0">
                          <a:latin typeface="王漢宗細黑體繁" pitchFamily="2" charset="-120"/>
                          <a:ea typeface="王漢宗細黑體繁" pitchFamily="2" charset="-120"/>
                        </a:rPr>
                        <a:t>1/46</a:t>
                      </a:r>
                      <a:endParaRPr lang="en-US" altLang="zh-TW" sz="3200" b="0" i="0" u="none" strike="noStrike" dirty="0">
                        <a:solidFill>
                          <a:srgbClr val="000000"/>
                        </a:solidFill>
                        <a:latin typeface="王漢宗細黑體繁" pitchFamily="2" charset="-120"/>
                        <a:ea typeface="王漢宗細黑體繁" pitchFamily="2" charset="-120"/>
                      </a:endParaRPr>
                    </a:p>
                  </a:txBody>
                  <a:tcPr marL="9525" marR="9525" marT="9525" marB="0" anchor="ctr"/>
                </a:tc>
              </a:tr>
              <a:tr h="370840">
                <a:tc>
                  <a:txBody>
                    <a:bodyPr/>
                    <a:lstStyle/>
                    <a:p>
                      <a:pPr algn="ctr" fontAlgn="ctr"/>
                      <a:r>
                        <a:rPr lang="zh-TW" altLang="en-US" sz="3200" u="none" strike="noStrike">
                          <a:latin typeface="王漢宗細黑體繁" pitchFamily="2" charset="-120"/>
                          <a:ea typeface="王漢宗細黑體繁" pitchFamily="2" charset="-120"/>
                        </a:rPr>
                        <a:t>鄭麗君</a:t>
                      </a:r>
                      <a:endParaRPr lang="zh-TW" altLang="en-US" sz="3200" b="0" i="0" u="none" strike="noStrike">
                        <a:solidFill>
                          <a:srgbClr val="000000"/>
                        </a:solidFill>
                        <a:latin typeface="王漢宗細黑體繁" pitchFamily="2" charset="-120"/>
                        <a:ea typeface="王漢宗細黑體繁" pitchFamily="2" charset="-120"/>
                      </a:endParaRPr>
                    </a:p>
                  </a:txBody>
                  <a:tcPr marL="9525" marR="9525" marT="9525" marB="0" anchor="ctr"/>
                </a:tc>
                <a:tc>
                  <a:txBody>
                    <a:bodyPr/>
                    <a:lstStyle/>
                    <a:p>
                      <a:pPr algn="ctr" fontAlgn="ctr"/>
                      <a:r>
                        <a:rPr lang="en-US" altLang="zh-TW" sz="3200" u="none" strike="noStrike">
                          <a:latin typeface="王漢宗細黑體繁" pitchFamily="2" charset="-120"/>
                          <a:ea typeface="王漢宗細黑體繁" pitchFamily="2" charset="-120"/>
                        </a:rPr>
                        <a:t>1/35</a:t>
                      </a:r>
                      <a:endParaRPr lang="en-US" altLang="zh-TW" sz="3200" b="0" i="0" u="none" strike="noStrike">
                        <a:solidFill>
                          <a:srgbClr val="000000"/>
                        </a:solidFill>
                        <a:latin typeface="王漢宗細黑體繁" pitchFamily="2" charset="-120"/>
                        <a:ea typeface="王漢宗細黑體繁" pitchFamily="2" charset="-120"/>
                      </a:endParaRPr>
                    </a:p>
                  </a:txBody>
                  <a:tcPr marL="9525" marR="9525" marT="9525" marB="0" anchor="ctr"/>
                </a:tc>
                <a:tc>
                  <a:txBody>
                    <a:bodyPr/>
                    <a:lstStyle/>
                    <a:p>
                      <a:pPr algn="ctr" fontAlgn="ctr"/>
                      <a:r>
                        <a:rPr lang="en-US" altLang="zh-TW" sz="3200" u="none" strike="noStrike">
                          <a:latin typeface="王漢宗細黑體繁" pitchFamily="2" charset="-120"/>
                          <a:ea typeface="王漢宗細黑體繁" pitchFamily="2" charset="-120"/>
                        </a:rPr>
                        <a:t>1/4</a:t>
                      </a:r>
                      <a:endParaRPr lang="en-US" altLang="zh-TW" sz="3200" b="0" i="0" u="none" strike="noStrike">
                        <a:solidFill>
                          <a:srgbClr val="000000"/>
                        </a:solidFill>
                        <a:latin typeface="王漢宗細黑體繁" pitchFamily="2" charset="-120"/>
                        <a:ea typeface="王漢宗細黑體繁" pitchFamily="2" charset="-120"/>
                      </a:endParaRPr>
                    </a:p>
                  </a:txBody>
                  <a:tcPr marL="9525" marR="9525" marT="9525" marB="0" anchor="ctr"/>
                </a:tc>
                <a:tc>
                  <a:txBody>
                    <a:bodyPr/>
                    <a:lstStyle/>
                    <a:p>
                      <a:pPr algn="ctr" fontAlgn="ctr"/>
                      <a:r>
                        <a:rPr lang="en-US" altLang="zh-TW" sz="3200" u="none" strike="noStrike" dirty="0">
                          <a:latin typeface="王漢宗細黑體繁" pitchFamily="2" charset="-120"/>
                          <a:ea typeface="王漢宗細黑體繁" pitchFamily="2" charset="-120"/>
                        </a:rPr>
                        <a:t>0/31</a:t>
                      </a:r>
                      <a:endParaRPr lang="en-US" altLang="zh-TW" sz="3200" b="0" i="0" u="none" strike="noStrike" dirty="0">
                        <a:solidFill>
                          <a:srgbClr val="000000"/>
                        </a:solidFill>
                        <a:latin typeface="王漢宗細黑體繁" pitchFamily="2" charset="-120"/>
                        <a:ea typeface="王漢宗細黑體繁" pitchFamily="2" charset="-120"/>
                      </a:endParaRPr>
                    </a:p>
                  </a:txBody>
                  <a:tcPr marL="9525" marR="9525" marT="9525" marB="0" anchor="ctr"/>
                </a:tc>
                <a:tc>
                  <a:txBody>
                    <a:bodyPr/>
                    <a:lstStyle/>
                    <a:p>
                      <a:pPr algn="ctr" fontAlgn="ctr"/>
                      <a:r>
                        <a:rPr lang="en-US" altLang="zh-TW" sz="3200" u="none" strike="noStrike" dirty="0">
                          <a:latin typeface="王漢宗細黑體繁" pitchFamily="2" charset="-120"/>
                          <a:ea typeface="王漢宗細黑體繁" pitchFamily="2" charset="-120"/>
                        </a:rPr>
                        <a:t>0/52</a:t>
                      </a:r>
                      <a:endParaRPr lang="en-US" altLang="zh-TW" sz="3200" b="0" i="0" u="none" strike="noStrike" dirty="0">
                        <a:solidFill>
                          <a:srgbClr val="000000"/>
                        </a:solidFill>
                        <a:latin typeface="王漢宗細黑體繁" pitchFamily="2" charset="-120"/>
                        <a:ea typeface="王漢宗細黑體繁" pitchFamily="2" charset="-120"/>
                      </a:endParaRPr>
                    </a:p>
                  </a:txBody>
                  <a:tcPr marL="9525" marR="9525" marT="9525" marB="0" anchor="ctr"/>
                </a:tc>
                <a:tc>
                  <a:txBody>
                    <a:bodyPr/>
                    <a:lstStyle/>
                    <a:p>
                      <a:pPr algn="ctr" fontAlgn="ctr"/>
                      <a:r>
                        <a:rPr lang="en-US" altLang="zh-TW" sz="3200" u="none" strike="noStrike" dirty="0">
                          <a:latin typeface="王漢宗細黑體繁" pitchFamily="2" charset="-120"/>
                          <a:ea typeface="王漢宗細黑體繁" pitchFamily="2" charset="-120"/>
                        </a:rPr>
                        <a:t>0/6</a:t>
                      </a:r>
                      <a:endParaRPr lang="en-US" altLang="zh-TW" sz="3200" b="0" i="0" u="none" strike="noStrike" dirty="0">
                        <a:solidFill>
                          <a:srgbClr val="000000"/>
                        </a:solidFill>
                        <a:latin typeface="王漢宗細黑體繁" pitchFamily="2" charset="-120"/>
                        <a:ea typeface="王漢宗細黑體繁" pitchFamily="2" charset="-120"/>
                      </a:endParaRPr>
                    </a:p>
                  </a:txBody>
                  <a:tcPr marL="9525" marR="9525" marT="9525" marB="0" anchor="ctr"/>
                </a:tc>
              </a:tr>
            </a:tbl>
          </a:graphicData>
        </a:graphic>
      </p:graphicFrame>
      <p:sp>
        <p:nvSpPr>
          <p:cNvPr id="5" name="內容版面配置區 2"/>
          <p:cNvSpPr txBox="1">
            <a:spLocks/>
          </p:cNvSpPr>
          <p:nvPr/>
        </p:nvSpPr>
        <p:spPr>
          <a:xfrm>
            <a:off x="457200" y="1600200"/>
            <a:ext cx="8229600" cy="4925144"/>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lang="en-US" altLang="zh-TW" sz="3200" dirty="0" smtClean="0">
              <a:solidFill>
                <a:schemeClr val="bg1"/>
              </a:solidFill>
              <a:latin typeface="王漢宗細黑體繁" pitchFamily="2" charset="-120"/>
              <a:ea typeface="王漢宗細黑體繁" pitchFamily="2" charset="-12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altLang="zh-TW" sz="3200" b="0" i="0" u="none" strike="noStrike" kern="1200" cap="none" spc="0" normalizeH="0" baseline="0" noProof="0" dirty="0" smtClean="0">
              <a:ln>
                <a:noFill/>
              </a:ln>
              <a:solidFill>
                <a:schemeClr val="bg1"/>
              </a:solidFill>
              <a:effectLst/>
              <a:uLnTx/>
              <a:uFillTx/>
              <a:latin typeface="王漢宗細黑體繁" pitchFamily="2" charset="-120"/>
              <a:ea typeface="王漢宗細黑體繁" pitchFamily="2" charset="-120"/>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lang="en-US" altLang="zh-TW" sz="3200" dirty="0" smtClean="0">
              <a:solidFill>
                <a:schemeClr val="bg1"/>
              </a:solidFill>
              <a:latin typeface="王漢宗細黑體繁" pitchFamily="2" charset="-120"/>
              <a:ea typeface="王漢宗細黑體繁" pitchFamily="2" charset="-12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altLang="zh-TW" sz="3200" b="0" i="0" u="none" strike="noStrike" kern="1200" cap="none" spc="0" normalizeH="0" baseline="0" noProof="0" dirty="0" smtClean="0">
              <a:ln>
                <a:noFill/>
              </a:ln>
              <a:solidFill>
                <a:schemeClr val="bg1"/>
              </a:solidFill>
              <a:effectLst/>
              <a:uLnTx/>
              <a:uFillTx/>
              <a:latin typeface="王漢宗細黑體繁" pitchFamily="2" charset="-120"/>
              <a:ea typeface="王漢宗細黑體繁" pitchFamily="2" charset="-120"/>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lang="en-US" altLang="zh-TW" sz="3200" dirty="0" smtClean="0">
              <a:solidFill>
                <a:schemeClr val="bg1"/>
              </a:solidFill>
              <a:latin typeface="王漢宗細黑體繁" pitchFamily="2" charset="-120"/>
              <a:ea typeface="王漢宗細黑體繁" pitchFamily="2" charset="-12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altLang="zh-TW" sz="3200" b="0" i="0" u="none" strike="noStrike" kern="1200" cap="none" spc="0" normalizeH="0" baseline="0" noProof="0" dirty="0" smtClean="0">
              <a:ln>
                <a:noFill/>
              </a:ln>
              <a:solidFill>
                <a:schemeClr val="bg1"/>
              </a:solidFill>
              <a:effectLst/>
              <a:uLnTx/>
              <a:uFillTx/>
              <a:latin typeface="王漢宗細黑體繁" pitchFamily="2" charset="-120"/>
              <a:ea typeface="王漢宗細黑體繁" pitchFamily="2" charset="-120"/>
              <a:cs typeface="+mn-cs"/>
            </a:endParaRPr>
          </a:p>
          <a:p>
            <a:pPr marL="342900" lvl="0" indent="-342900">
              <a:spcBef>
                <a:spcPct val="20000"/>
              </a:spcBef>
            </a:pPr>
            <a:endParaRPr lang="en-US" altLang="zh-TW" sz="2400" dirty="0" smtClean="0">
              <a:solidFill>
                <a:schemeClr val="bg1"/>
              </a:solidFill>
              <a:latin typeface="王漢宗細黑體繁" pitchFamily="2" charset="-120"/>
              <a:ea typeface="王漢宗細黑體繁" pitchFamily="2" charset="-120"/>
            </a:endParaRPr>
          </a:p>
          <a:p>
            <a:pPr marL="342900" lvl="0" indent="-342900">
              <a:spcBef>
                <a:spcPct val="20000"/>
              </a:spcBef>
            </a:pPr>
            <a:r>
              <a:rPr lang="zh-TW" altLang="en-US" sz="2400" dirty="0" smtClean="0">
                <a:solidFill>
                  <a:schemeClr val="bg1"/>
                </a:solidFill>
                <a:latin typeface="王漢宗細黑體繁" pitchFamily="2" charset="-120"/>
                <a:ea typeface="王漢宗細黑體繁" pitchFamily="2" charset="-120"/>
              </a:rPr>
              <a:t>圖中數字：</a:t>
            </a:r>
            <a:r>
              <a:rPr lang="en-US" altLang="zh-TW" sz="2400" dirty="0" smtClean="0">
                <a:solidFill>
                  <a:schemeClr val="bg1"/>
                </a:solidFill>
                <a:latin typeface="王漢宗細黑體繁" pitchFamily="2" charset="-120"/>
                <a:ea typeface="王漢宗細黑體繁" pitchFamily="2" charset="-120"/>
              </a:rPr>
              <a:t>(</a:t>
            </a:r>
            <a:r>
              <a:rPr lang="zh-TW" altLang="en-US" sz="2400" dirty="0" smtClean="0">
                <a:solidFill>
                  <a:schemeClr val="bg1"/>
                </a:solidFill>
                <a:latin typeface="王漢宗細黑體繁" pitchFamily="2" charset="-120"/>
                <a:ea typeface="王漢宗細黑體繁" pitchFamily="2" charset="-120"/>
              </a:rPr>
              <a:t>與兩岸政策或簽屬經貿協定相關者</a:t>
            </a:r>
            <a:r>
              <a:rPr lang="en-US" altLang="zh-TW" sz="2400" dirty="0" smtClean="0">
                <a:solidFill>
                  <a:schemeClr val="bg1"/>
                </a:solidFill>
                <a:latin typeface="王漢宗細黑體繁" pitchFamily="2" charset="-120"/>
                <a:ea typeface="王漢宗細黑體繁" pitchFamily="2" charset="-120"/>
              </a:rPr>
              <a:t>/</a:t>
            </a:r>
            <a:r>
              <a:rPr lang="zh-TW" altLang="en-US" sz="2400" dirty="0" smtClean="0">
                <a:solidFill>
                  <a:schemeClr val="bg1"/>
                </a:solidFill>
                <a:latin typeface="王漢宗細黑體繁" pitchFamily="2" charset="-120"/>
                <a:ea typeface="王漢宗細黑體繁" pitchFamily="2" charset="-120"/>
              </a:rPr>
              <a:t>總數量</a:t>
            </a:r>
            <a:r>
              <a:rPr lang="en-US" altLang="zh-TW" sz="2400" dirty="0" smtClean="0">
                <a:solidFill>
                  <a:schemeClr val="bg1"/>
                </a:solidFill>
                <a:latin typeface="王漢宗細黑體繁" pitchFamily="2" charset="-120"/>
                <a:ea typeface="王漢宗細黑體繁" pitchFamily="2" charset="-120"/>
              </a:rPr>
              <a:t>)</a:t>
            </a:r>
            <a:endParaRPr kumimoji="0" lang="zh-TW" altLang="en-US" sz="2400" b="0" i="0" u="none" strike="noStrike" kern="1200" cap="none" spc="0" normalizeH="0" baseline="0" noProof="0" dirty="0" smtClean="0">
              <a:ln>
                <a:noFill/>
              </a:ln>
              <a:solidFill>
                <a:schemeClr val="bg1"/>
              </a:solidFill>
              <a:effectLst/>
              <a:uLnTx/>
              <a:uFillTx/>
              <a:latin typeface="王漢宗細黑體繁" pitchFamily="2" charset="-120"/>
              <a:ea typeface="王漢宗細黑體繁" pitchFamily="2" charset="-120"/>
              <a:cs typeface="+mn-cs"/>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質化指標</a:t>
            </a:r>
            <a:endParaRPr lang="zh-TW" altLang="en-US" dirty="0"/>
          </a:p>
        </p:txBody>
      </p:sp>
      <p:sp>
        <p:nvSpPr>
          <p:cNvPr id="3" name="內容版面配置區 2"/>
          <p:cNvSpPr>
            <a:spLocks noGrp="1"/>
          </p:cNvSpPr>
          <p:nvPr>
            <p:ph idx="1"/>
          </p:nvPr>
        </p:nvSpPr>
        <p:spPr/>
        <p:txBody>
          <a:bodyPr/>
          <a:lstStyle/>
          <a:p>
            <a:r>
              <a:rPr lang="zh-TW" altLang="en-US" dirty="0" smtClean="0"/>
              <a:t>探討何者最符合法理</a:t>
            </a:r>
            <a:endParaRPr lang="en-US" altLang="zh-TW" dirty="0" smtClean="0"/>
          </a:p>
          <a:p>
            <a:endParaRPr lang="en-US" altLang="zh-TW" dirty="0" smtClean="0"/>
          </a:p>
          <a:p>
            <a:r>
              <a:rPr lang="zh-TW" altLang="en-US" dirty="0" smtClean="0"/>
              <a:t>分為三個問題探討：</a:t>
            </a:r>
            <a:endParaRPr lang="en-US" altLang="zh-TW" dirty="0" smtClean="0"/>
          </a:p>
          <a:p>
            <a:pPr lvl="1"/>
            <a:r>
              <a:rPr lang="zh-TW" altLang="en-US" dirty="0" smtClean="0"/>
              <a:t>條約簽定是否屬於行政特權？</a:t>
            </a:r>
            <a:endParaRPr lang="en-US" altLang="zh-TW" dirty="0" smtClean="0"/>
          </a:p>
          <a:p>
            <a:pPr lvl="1"/>
            <a:r>
              <a:rPr lang="zh-TW" altLang="en-US" dirty="0" smtClean="0"/>
              <a:t>立法權監督條約簽定的強度界線為何？</a:t>
            </a:r>
            <a:endParaRPr lang="en-US" altLang="zh-TW" dirty="0" smtClean="0"/>
          </a:p>
          <a:p>
            <a:pPr lvl="1"/>
            <a:r>
              <a:rPr lang="zh-TW" altLang="en-US" dirty="0" smtClean="0"/>
              <a:t>兩岸協議與主權變更應如何理解？</a:t>
            </a:r>
            <a:endParaRPr lang="en-US" altLang="zh-TW" dirty="0" smtClean="0"/>
          </a:p>
          <a:p>
            <a:endParaRPr lang="en-US" altLang="zh-TW" dirty="0" smtClean="0"/>
          </a:p>
          <a:p>
            <a:endParaRPr lang="en-US" altLang="zh-TW" dirty="0" smtClean="0"/>
          </a:p>
          <a:p>
            <a:endParaRPr lang="zh-TW" alt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23528" y="274638"/>
            <a:ext cx="8507288" cy="1143000"/>
          </a:xfrm>
        </p:spPr>
        <p:txBody>
          <a:bodyPr>
            <a:normAutofit/>
          </a:bodyPr>
          <a:lstStyle/>
          <a:p>
            <a:r>
              <a:rPr lang="zh-TW" altLang="en-US" dirty="0" smtClean="0"/>
              <a:t>條約簽定是否屬於行政保留權？</a:t>
            </a:r>
            <a:endParaRPr lang="zh-TW" altLang="en-US" dirty="0"/>
          </a:p>
        </p:txBody>
      </p:sp>
      <p:sp>
        <p:nvSpPr>
          <p:cNvPr id="3" name="內容版面配置區 2"/>
          <p:cNvSpPr>
            <a:spLocks noGrp="1"/>
          </p:cNvSpPr>
          <p:nvPr>
            <p:ph idx="1"/>
          </p:nvPr>
        </p:nvSpPr>
        <p:spPr>
          <a:xfrm>
            <a:off x="457200" y="1600200"/>
            <a:ext cx="8229600" cy="5257800"/>
          </a:xfrm>
        </p:spPr>
        <p:txBody>
          <a:bodyPr>
            <a:normAutofit/>
          </a:bodyPr>
          <a:lstStyle/>
          <a:p>
            <a:r>
              <a:rPr lang="zh-TW" altLang="en-US" dirty="0" smtClean="0"/>
              <a:t>憲法第</a:t>
            </a:r>
            <a:r>
              <a:rPr lang="en-US" altLang="zh-TW" dirty="0" smtClean="0"/>
              <a:t>63</a:t>
            </a:r>
            <a:r>
              <a:rPr lang="zh-TW" altLang="en-US" dirty="0" smtClean="0"/>
              <a:t>條：立法院有議決條約案之權</a:t>
            </a:r>
            <a:endParaRPr lang="en-US" altLang="zh-TW" dirty="0" smtClean="0"/>
          </a:p>
          <a:p>
            <a:r>
              <a:rPr lang="zh-TW" altLang="en-US" dirty="0" smtClean="0"/>
              <a:t>釋字</a:t>
            </a:r>
            <a:r>
              <a:rPr lang="en-US" altLang="zh-TW" dirty="0" smtClean="0"/>
              <a:t>329</a:t>
            </a:r>
            <a:r>
              <a:rPr lang="zh-TW" altLang="en-US" dirty="0" smtClean="0"/>
              <a:t>號</a:t>
            </a:r>
            <a:endParaRPr lang="en-US" altLang="zh-TW" dirty="0" smtClean="0"/>
          </a:p>
          <a:p>
            <a:pPr lvl="1"/>
            <a:r>
              <a:rPr lang="zh-TW" altLang="en-US" dirty="0" smtClean="0"/>
              <a:t>條約定義：內容直接涉及國防、外交、財政、經濟等之國家重要事項或直接涉及人民之權利義務且具有法律上效力者而言。</a:t>
            </a:r>
            <a:endParaRPr lang="en-US" altLang="zh-TW" dirty="0" smtClean="0"/>
          </a:p>
          <a:p>
            <a:pPr lvl="1"/>
            <a:r>
              <a:rPr lang="zh-TW" altLang="en-US" dirty="0" smtClean="0"/>
              <a:t>何者須送審議：除經法律授權或事先經立法院同意簽訂，或其內容與國內法律相同（例如協定內容係重複法律之規定，或已將協定內容訂定於法律）者外，亦應送立法院審議</a:t>
            </a:r>
            <a:endParaRPr lang="en-US" altLang="zh-TW" dirty="0" smtClean="0"/>
          </a:p>
          <a:p>
            <a:pPr lvl="2"/>
            <a:r>
              <a:rPr lang="zh-TW" altLang="en-US" dirty="0" smtClean="0"/>
              <a:t>簡單來講就是除非跟現行法律一樣不然就要送審議啦ㄏㄏㄏ</a:t>
            </a:r>
            <a:endParaRPr lang="en-US" altLang="zh-TW" dirty="0" smtClean="0"/>
          </a:p>
          <a:p>
            <a:endParaRPr lang="en-US" altLang="zh-TW" dirty="0" smtClean="0"/>
          </a:p>
          <a:p>
            <a:endParaRPr lang="en-US" altLang="zh-TW" dirty="0" smtClean="0"/>
          </a:p>
          <a:p>
            <a:endParaRPr lang="en-US" altLang="zh-TW" dirty="0" smtClean="0"/>
          </a:p>
          <a:p>
            <a:endParaRPr lang="en-US" altLang="zh-TW" dirty="0" smtClean="0"/>
          </a:p>
          <a:p>
            <a:endParaRPr lang="en-US" altLang="zh-TW" dirty="0" smtClean="0"/>
          </a:p>
          <a:p>
            <a:endParaRPr lang="en-US" altLang="zh-TW" dirty="0" smtClean="0"/>
          </a:p>
          <a:p>
            <a:endParaRPr lang="zh-TW" alt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為何選擇兩岸協議監督條例？</a:t>
            </a:r>
            <a:endParaRPr lang="zh-TW" altLang="en-US" dirty="0"/>
          </a:p>
        </p:txBody>
      </p:sp>
      <p:sp>
        <p:nvSpPr>
          <p:cNvPr id="3" name="內容版面配置區 2"/>
          <p:cNvSpPr>
            <a:spLocks noGrp="1"/>
          </p:cNvSpPr>
          <p:nvPr>
            <p:ph idx="1"/>
          </p:nvPr>
        </p:nvSpPr>
        <p:spPr/>
        <p:txBody>
          <a:bodyPr/>
          <a:lstStyle/>
          <a:p>
            <a:r>
              <a:rPr lang="zh-TW" altLang="en-US" dirty="0" smtClean="0"/>
              <a:t>全文主提法案量前三多：</a:t>
            </a:r>
            <a:endParaRPr lang="en-US" altLang="zh-TW" dirty="0" smtClean="0"/>
          </a:p>
          <a:p>
            <a:pPr lvl="1"/>
            <a:r>
              <a:rPr lang="zh-TW" altLang="en-US" dirty="0" smtClean="0"/>
              <a:t>長期照護服務法</a:t>
            </a:r>
            <a:r>
              <a:rPr lang="en-US" altLang="zh-TW" dirty="0" smtClean="0"/>
              <a:t>(12)</a:t>
            </a:r>
          </a:p>
          <a:p>
            <a:pPr lvl="1"/>
            <a:r>
              <a:rPr lang="zh-TW" altLang="en-US" dirty="0" smtClean="0"/>
              <a:t>醫療糾紛處理及醫療事故補償法草案、政黨法、兩岸協議監督條例</a:t>
            </a:r>
            <a:r>
              <a:rPr lang="en-US" altLang="zh-TW" dirty="0" smtClean="0"/>
              <a:t>(8)</a:t>
            </a:r>
          </a:p>
          <a:p>
            <a:pPr lvl="1"/>
            <a:endParaRPr lang="en-US" altLang="zh-TW" dirty="0"/>
          </a:p>
          <a:p>
            <a:r>
              <a:rPr lang="zh-TW" altLang="en-US" dirty="0" smtClean="0"/>
              <a:t>選擇以兩岸協議監督條例作為分析對象</a:t>
            </a:r>
            <a:endParaRPr lang="en-US" altLang="zh-TW" dirty="0" smtClean="0"/>
          </a:p>
          <a:p>
            <a:pPr lvl="1"/>
            <a:r>
              <a:rPr lang="zh-TW" altLang="en-US" dirty="0"/>
              <a:t>各版本立場出入頗</a:t>
            </a:r>
            <a:r>
              <a:rPr lang="zh-TW" altLang="en-US" dirty="0" smtClean="0"/>
              <a:t>大</a:t>
            </a:r>
            <a:endParaRPr lang="en-US" altLang="zh-TW" dirty="0" smtClean="0"/>
          </a:p>
          <a:p>
            <a:pPr lvl="1"/>
            <a:r>
              <a:rPr lang="zh-TW" altLang="en-US" dirty="0" smtClean="0"/>
              <a:t>政黨色彩濃厚，適於分析</a:t>
            </a:r>
            <a:endParaRPr lang="en-US" altLang="zh-TW" dirty="0" smtClean="0"/>
          </a:p>
          <a:p>
            <a:endParaRPr lang="en-US" altLang="zh-TW" dirty="0"/>
          </a:p>
          <a:p>
            <a:endParaRPr lang="en-US" altLang="zh-TW" dirty="0" smtClean="0"/>
          </a:p>
          <a:p>
            <a:endParaRPr lang="zh-TW" alt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23528" y="274638"/>
            <a:ext cx="8507288" cy="1143000"/>
          </a:xfrm>
        </p:spPr>
        <p:txBody>
          <a:bodyPr>
            <a:normAutofit fontScale="90000"/>
          </a:bodyPr>
          <a:lstStyle/>
          <a:p>
            <a:r>
              <a:rPr lang="zh-TW" altLang="en-US" dirty="0" smtClean="0"/>
              <a:t>立法權監督條約簽定的強度界線為何？</a:t>
            </a:r>
            <a:endParaRPr lang="zh-TW" altLang="en-US" dirty="0"/>
          </a:p>
        </p:txBody>
      </p:sp>
      <p:sp>
        <p:nvSpPr>
          <p:cNvPr id="3" name="內容版面配置區 2"/>
          <p:cNvSpPr>
            <a:spLocks noGrp="1"/>
          </p:cNvSpPr>
          <p:nvPr>
            <p:ph idx="1"/>
          </p:nvPr>
        </p:nvSpPr>
        <p:spPr/>
        <p:txBody>
          <a:bodyPr>
            <a:normAutofit fontScale="92500" lnSpcReduction="20000"/>
          </a:bodyPr>
          <a:lstStyle/>
          <a:p>
            <a:r>
              <a:rPr lang="zh-TW" altLang="en-US" dirty="0" smtClean="0"/>
              <a:t>須區分「</a:t>
            </a:r>
            <a:r>
              <a:rPr lang="zh-TW" altLang="zh-TW" dirty="0" smtClean="0"/>
              <a:t>主導協商談判過程的權力</a:t>
            </a:r>
            <a:r>
              <a:rPr lang="en-US" altLang="zh-TW" dirty="0" smtClean="0"/>
              <a:t>(</a:t>
            </a:r>
            <a:r>
              <a:rPr lang="zh-TW" altLang="zh-TW" dirty="0" smtClean="0"/>
              <a:t>締約權</a:t>
            </a:r>
            <a:r>
              <a:rPr lang="en-US" altLang="zh-TW" dirty="0" smtClean="0"/>
              <a:t>)</a:t>
            </a:r>
            <a:r>
              <a:rPr lang="zh-TW" altLang="zh-TW" dirty="0" smtClean="0"/>
              <a:t>」與「實體事務內容的決策權力</a:t>
            </a:r>
            <a:r>
              <a:rPr lang="en-US" altLang="zh-TW" dirty="0" smtClean="0"/>
              <a:t>(</a:t>
            </a:r>
            <a:r>
              <a:rPr lang="zh-TW" altLang="en-US" dirty="0" smtClean="0"/>
              <a:t>實體政策形成權</a:t>
            </a:r>
            <a:r>
              <a:rPr lang="en-US" altLang="zh-TW" dirty="0" smtClean="0"/>
              <a:t>)</a:t>
            </a:r>
            <a:r>
              <a:rPr lang="zh-TW" altLang="en-US" dirty="0" smtClean="0"/>
              <a:t>」</a:t>
            </a:r>
            <a:endParaRPr lang="en-US" altLang="zh-TW" dirty="0" smtClean="0"/>
          </a:p>
          <a:p>
            <a:pPr lvl="1"/>
            <a:r>
              <a:rPr lang="zh-TW" altLang="en-US" sz="3000" dirty="0" smtClean="0"/>
              <a:t>前者屬總統專屬職權，後者立法院有所權力</a:t>
            </a:r>
            <a:endParaRPr lang="en-US" altLang="zh-TW" sz="3000" dirty="0" smtClean="0"/>
          </a:p>
          <a:p>
            <a:pPr lvl="6"/>
            <a:endParaRPr lang="en-US" altLang="zh-TW" dirty="0" smtClean="0"/>
          </a:p>
          <a:p>
            <a:r>
              <a:rPr lang="zh-TW" altLang="en-US" dirty="0" smtClean="0"/>
              <a:t>立法權的角色：監督行政權</a:t>
            </a:r>
            <a:endParaRPr lang="en-US" altLang="zh-TW" dirty="0" smtClean="0"/>
          </a:p>
          <a:p>
            <a:pPr lvl="1"/>
            <a:r>
              <a:rPr lang="zh-TW" altLang="en-US" sz="3000" dirty="0" smtClean="0"/>
              <a:t>非取而代之：不應直接取代行政權而行談判</a:t>
            </a:r>
            <a:endParaRPr lang="en-US" altLang="zh-TW" sz="3000" dirty="0" smtClean="0"/>
          </a:p>
          <a:p>
            <a:pPr lvl="1"/>
            <a:r>
              <a:rPr lang="zh-TW" altLang="en-US" sz="3000" dirty="0" smtClean="0"/>
              <a:t>尊重總統覆議權：不應在締約程序中便有拘束行政機關的法律效力</a:t>
            </a:r>
            <a:endParaRPr lang="en-US" altLang="zh-TW" sz="3000" dirty="0" smtClean="0"/>
          </a:p>
          <a:p>
            <a:pPr lvl="8"/>
            <a:endParaRPr lang="en-US" altLang="zh-TW" dirty="0" smtClean="0"/>
          </a:p>
          <a:p>
            <a:r>
              <a:rPr lang="zh-TW" altLang="en-US" dirty="0" smtClean="0"/>
              <a:t>附加條款為國會意見的表示權，行政部門若違反條約並不當然無效</a:t>
            </a:r>
            <a:endParaRPr lang="en-US" altLang="zh-TW" dirty="0" smtClean="0"/>
          </a:p>
          <a:p>
            <a:endParaRPr lang="en-US" altLang="zh-TW" b="1" dirty="0" smtClean="0"/>
          </a:p>
          <a:p>
            <a:endParaRPr lang="en-US" altLang="zh-TW" b="1" dirty="0" smtClean="0"/>
          </a:p>
          <a:p>
            <a:endParaRPr lang="zh-TW" alt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兩岸協議與主權變更應如何理解？</a:t>
            </a:r>
            <a:endParaRPr lang="zh-TW" altLang="en-US" dirty="0"/>
          </a:p>
        </p:txBody>
      </p:sp>
      <p:sp>
        <p:nvSpPr>
          <p:cNvPr id="3" name="內容版面配置區 2"/>
          <p:cNvSpPr>
            <a:spLocks noGrp="1"/>
          </p:cNvSpPr>
          <p:nvPr>
            <p:ph idx="1"/>
          </p:nvPr>
        </p:nvSpPr>
        <p:spPr>
          <a:xfrm>
            <a:off x="457200" y="1600200"/>
            <a:ext cx="8229600" cy="5429200"/>
          </a:xfrm>
        </p:spPr>
        <p:txBody>
          <a:bodyPr>
            <a:normAutofit/>
          </a:bodyPr>
          <a:lstStyle/>
          <a:p>
            <a:r>
              <a:rPr lang="zh-TW" altLang="en-US" dirty="0" smtClean="0"/>
              <a:t>中華民國憲法規定，擁有大陸與台灣主權</a:t>
            </a:r>
            <a:endParaRPr lang="en-US" altLang="zh-TW" dirty="0" smtClean="0"/>
          </a:p>
          <a:p>
            <a:pPr lvl="1"/>
            <a:r>
              <a:rPr lang="zh-TW" altLang="en-US" dirty="0" smtClean="0"/>
              <a:t>然而，無論修憲還是總統選舉皆唯有自有地區享有投票權</a:t>
            </a:r>
            <a:endParaRPr lang="en-US" altLang="zh-TW" dirty="0" smtClean="0"/>
          </a:p>
          <a:p>
            <a:pPr lvl="1"/>
            <a:r>
              <a:rPr lang="zh-TW" altLang="en-US" dirty="0" smtClean="0"/>
              <a:t>實質主權者為自由地區公民</a:t>
            </a:r>
            <a:endParaRPr lang="en-US" altLang="zh-TW" dirty="0" smtClean="0"/>
          </a:p>
          <a:p>
            <a:pPr lvl="7"/>
            <a:endParaRPr lang="en-US" altLang="zh-TW" dirty="0" smtClean="0"/>
          </a:p>
          <a:p>
            <a:r>
              <a:rPr lang="zh-TW" altLang="en-US" dirty="0" smtClean="0"/>
              <a:t>總統權力來自主權者，若有變更主權者地位事項不得任意決定</a:t>
            </a:r>
            <a:endParaRPr lang="en-US" altLang="zh-TW" dirty="0" smtClean="0"/>
          </a:p>
          <a:p>
            <a:pPr lvl="1"/>
            <a:r>
              <a:rPr lang="zh-TW" altLang="en-US" dirty="0" smtClean="0"/>
              <a:t>涉及兩岸定位與國防有變更主權者地位之可能</a:t>
            </a:r>
            <a:endParaRPr lang="en-US" altLang="zh-TW" dirty="0" smtClean="0"/>
          </a:p>
          <a:p>
            <a:pPr lvl="1"/>
            <a:r>
              <a:rPr lang="zh-TW" altLang="en-US" dirty="0" smtClean="0"/>
              <a:t>總統僅處理主權者委辦事務，不得變更主權者</a:t>
            </a:r>
            <a:endParaRPr lang="en-US" altLang="zh-TW" dirty="0" smtClean="0"/>
          </a:p>
          <a:p>
            <a:pPr lvl="1"/>
            <a:r>
              <a:rPr lang="zh-TW" altLang="en-US" dirty="0" smtClean="0"/>
              <a:t>可決定主權者邊界的為主權者，故應交付公投</a:t>
            </a:r>
            <a:endParaRPr lang="en-US" altLang="zh-TW" dirty="0" smtClean="0"/>
          </a:p>
          <a:p>
            <a:endParaRPr lang="en-US" altLang="zh-TW" dirty="0" smtClean="0"/>
          </a:p>
          <a:p>
            <a:endParaRPr lang="zh-TW" alt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結論</a:t>
            </a:r>
            <a:endParaRPr lang="zh-TW" altLang="en-US" dirty="0"/>
          </a:p>
        </p:txBody>
      </p:sp>
      <p:sp>
        <p:nvSpPr>
          <p:cNvPr id="3" name="內容版面配置區 2"/>
          <p:cNvSpPr>
            <a:spLocks noGrp="1"/>
          </p:cNvSpPr>
          <p:nvPr>
            <p:ph idx="1"/>
          </p:nvPr>
        </p:nvSpPr>
        <p:spPr/>
        <p:txBody>
          <a:bodyPr/>
          <a:lstStyle/>
          <a:p>
            <a:r>
              <a:rPr lang="zh-TW" altLang="en-US" dirty="0" smtClean="0"/>
              <a:t>評估指標：行政權保留、監督強度、涉及主權者變更之程序</a:t>
            </a:r>
            <a:endParaRPr lang="en-US" altLang="zh-TW" dirty="0" smtClean="0"/>
          </a:p>
          <a:p>
            <a:pPr lvl="1"/>
            <a:r>
              <a:rPr lang="zh-TW" altLang="en-US" dirty="0" smtClean="0"/>
              <a:t>行政權保留：越低越好</a:t>
            </a:r>
            <a:endParaRPr lang="en-US" altLang="zh-TW" dirty="0" smtClean="0"/>
          </a:p>
          <a:p>
            <a:pPr lvl="1"/>
            <a:r>
              <a:rPr lang="zh-TW" altLang="en-US" dirty="0" smtClean="0"/>
              <a:t>監督強度：事前審查應嚴謹、事中應寬鬆、事後應適中</a:t>
            </a:r>
            <a:endParaRPr lang="en-US" altLang="zh-TW" dirty="0" smtClean="0"/>
          </a:p>
          <a:p>
            <a:pPr lvl="1"/>
            <a:r>
              <a:rPr lang="zh-TW" altLang="en-US" dirty="0" smtClean="0"/>
              <a:t>涉及主權變更之程序：應為公民投票</a:t>
            </a:r>
            <a:endParaRPr lang="en-US" altLang="zh-TW" dirty="0" smtClean="0"/>
          </a:p>
          <a:p>
            <a:endParaRPr lang="en-US" altLang="zh-TW" dirty="0" smtClean="0"/>
          </a:p>
          <a:p>
            <a:endParaRPr lang="en-US" altLang="zh-TW" dirty="0" smtClean="0"/>
          </a:p>
          <a:p>
            <a:endParaRPr lang="en-US" altLang="zh-TW" dirty="0" smtClean="0"/>
          </a:p>
          <a:p>
            <a:endParaRPr lang="en-US" altLang="zh-TW" dirty="0" smtClean="0"/>
          </a:p>
          <a:p>
            <a:endParaRPr lang="zh-TW" alt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graphicFrame>
        <p:nvGraphicFramePr>
          <p:cNvPr id="4" name="內容版面配置區 3"/>
          <p:cNvGraphicFramePr>
            <a:graphicFrameLocks noGrp="1"/>
          </p:cNvGraphicFramePr>
          <p:nvPr>
            <p:ph idx="1"/>
          </p:nvPr>
        </p:nvGraphicFramePr>
        <p:xfrm>
          <a:off x="251523" y="692696"/>
          <a:ext cx="8640954" cy="5375870"/>
        </p:xfrm>
        <a:graphic>
          <a:graphicData uri="http://schemas.openxmlformats.org/drawingml/2006/table">
            <a:tbl>
              <a:tblPr firstRow="1" bandRow="1">
                <a:tableStyleId>{073A0DAA-6AF3-43AB-8588-CEC1D06C72B9}</a:tableStyleId>
              </a:tblPr>
              <a:tblGrid>
                <a:gridCol w="960106"/>
                <a:gridCol w="960106"/>
                <a:gridCol w="960106"/>
                <a:gridCol w="960106"/>
                <a:gridCol w="960106"/>
                <a:gridCol w="960106"/>
                <a:gridCol w="960106"/>
                <a:gridCol w="960106"/>
                <a:gridCol w="960106"/>
              </a:tblGrid>
              <a:tr h="769673">
                <a:tc>
                  <a:txBody>
                    <a:bodyPr/>
                    <a:lstStyle/>
                    <a:p>
                      <a:pPr algn="ctr" fontAlgn="ctr"/>
                      <a:r>
                        <a:rPr lang="zh-TW" altLang="en-US" sz="2000" u="none" strike="noStrike" dirty="0">
                          <a:latin typeface="王漢宗超明體繁" pitchFamily="18" charset="-120"/>
                          <a:ea typeface="王漢宗超明體繁" pitchFamily="18" charset="-120"/>
                        </a:rPr>
                        <a:t>　</a:t>
                      </a:r>
                      <a:endParaRPr lang="zh-TW" altLang="en-US" sz="2000" b="0" i="0" u="none" strike="noStrike" dirty="0">
                        <a:solidFill>
                          <a:srgbClr val="000000"/>
                        </a:solidFill>
                        <a:latin typeface="王漢宗超明體繁" pitchFamily="18" charset="-120"/>
                        <a:ea typeface="王漢宗超明體繁" pitchFamily="18" charset="-120"/>
                      </a:endParaRPr>
                    </a:p>
                  </a:txBody>
                  <a:tcPr marL="9525" marR="9525" marT="9525" marB="0" anchor="ctr"/>
                </a:tc>
                <a:tc>
                  <a:txBody>
                    <a:bodyPr/>
                    <a:lstStyle/>
                    <a:p>
                      <a:pPr algn="ctr" fontAlgn="ctr"/>
                      <a:r>
                        <a:rPr lang="zh-TW" altLang="en-US" sz="2000" u="none" strike="noStrike">
                          <a:latin typeface="王漢宗超明體繁" pitchFamily="18" charset="-120"/>
                          <a:ea typeface="王漢宗超明體繁" pitchFamily="18" charset="-120"/>
                        </a:rPr>
                        <a:t>台聯版</a:t>
                      </a:r>
                      <a:endParaRPr lang="zh-TW" altLang="en-US" sz="2000" b="0" i="0" u="none" strike="noStrike">
                        <a:solidFill>
                          <a:srgbClr val="000000"/>
                        </a:solidFill>
                        <a:latin typeface="王漢宗超明體繁" pitchFamily="18" charset="-120"/>
                        <a:ea typeface="王漢宗超明體繁" pitchFamily="18" charset="-120"/>
                      </a:endParaRPr>
                    </a:p>
                  </a:txBody>
                  <a:tcPr marL="9525" marR="9525" marT="9525" marB="0" anchor="ctr"/>
                </a:tc>
                <a:tc>
                  <a:txBody>
                    <a:bodyPr/>
                    <a:lstStyle/>
                    <a:p>
                      <a:pPr algn="ctr" fontAlgn="ctr"/>
                      <a:r>
                        <a:rPr lang="zh-TW" altLang="en-US" sz="2000" u="none" strike="noStrike" dirty="0">
                          <a:latin typeface="王漢宗超明體繁" pitchFamily="18" charset="-120"/>
                          <a:ea typeface="王漢宗超明體繁" pitchFamily="18" charset="-120"/>
                        </a:rPr>
                        <a:t>民進黨版</a:t>
                      </a:r>
                      <a:endParaRPr lang="zh-TW" altLang="en-US" sz="2000" b="0" i="0" u="none" strike="noStrike" dirty="0">
                        <a:solidFill>
                          <a:srgbClr val="000000"/>
                        </a:solidFill>
                        <a:latin typeface="王漢宗超明體繁" pitchFamily="18" charset="-120"/>
                        <a:ea typeface="王漢宗超明體繁" pitchFamily="18" charset="-120"/>
                      </a:endParaRPr>
                    </a:p>
                  </a:txBody>
                  <a:tcPr marL="9525" marR="9525" marT="9525" marB="0" anchor="ctr"/>
                </a:tc>
                <a:tc>
                  <a:txBody>
                    <a:bodyPr/>
                    <a:lstStyle/>
                    <a:p>
                      <a:pPr algn="ctr" fontAlgn="ctr"/>
                      <a:r>
                        <a:rPr lang="zh-TW" altLang="en-US" sz="2000" u="none" strike="noStrike" dirty="0">
                          <a:latin typeface="王漢宗超明體繁" pitchFamily="18" charset="-120"/>
                          <a:ea typeface="王漢宗超明體繁" pitchFamily="18" charset="-120"/>
                        </a:rPr>
                        <a:t>姚文智版</a:t>
                      </a:r>
                      <a:endParaRPr lang="zh-TW" altLang="en-US" sz="2000" b="0" i="0" u="none" strike="noStrike" dirty="0">
                        <a:solidFill>
                          <a:srgbClr val="000000"/>
                        </a:solidFill>
                        <a:latin typeface="王漢宗超明體繁" pitchFamily="18" charset="-120"/>
                        <a:ea typeface="王漢宗超明體繁" pitchFamily="18" charset="-120"/>
                      </a:endParaRPr>
                    </a:p>
                  </a:txBody>
                  <a:tcPr marL="9525" marR="9525" marT="9525" marB="0" anchor="ctr"/>
                </a:tc>
                <a:tc>
                  <a:txBody>
                    <a:bodyPr/>
                    <a:lstStyle/>
                    <a:p>
                      <a:pPr algn="ctr" fontAlgn="ctr"/>
                      <a:r>
                        <a:rPr lang="zh-TW" altLang="en-US" sz="2000" u="none" strike="noStrike">
                          <a:latin typeface="王漢宗超明體繁" pitchFamily="18" charset="-120"/>
                          <a:ea typeface="王漢宗超明體繁" pitchFamily="18" charset="-120"/>
                        </a:rPr>
                        <a:t>鄭麗君版</a:t>
                      </a:r>
                      <a:endParaRPr lang="zh-TW" altLang="en-US" sz="2000" b="0" i="0" u="none" strike="noStrike">
                        <a:solidFill>
                          <a:srgbClr val="000000"/>
                        </a:solidFill>
                        <a:latin typeface="王漢宗超明體繁" pitchFamily="18" charset="-120"/>
                        <a:ea typeface="王漢宗超明體繁" pitchFamily="18" charset="-120"/>
                      </a:endParaRPr>
                    </a:p>
                  </a:txBody>
                  <a:tcPr marL="9525" marR="9525" marT="9525" marB="0" anchor="ctr"/>
                </a:tc>
                <a:tc>
                  <a:txBody>
                    <a:bodyPr/>
                    <a:lstStyle/>
                    <a:p>
                      <a:pPr algn="ctr" fontAlgn="ctr"/>
                      <a:r>
                        <a:rPr lang="zh-TW" altLang="en-US" sz="2000" u="none" strike="noStrike" dirty="0">
                          <a:latin typeface="王漢宗超明體繁" pitchFamily="18" charset="-120"/>
                          <a:ea typeface="王漢宗超明體繁" pitchFamily="18" charset="-120"/>
                        </a:rPr>
                        <a:t>尤美女</a:t>
                      </a:r>
                      <a:r>
                        <a:rPr lang="en-US" altLang="zh-TW" sz="2000" u="none" strike="noStrike" dirty="0">
                          <a:latin typeface="王漢宗超明體繁" pitchFamily="18" charset="-120"/>
                          <a:ea typeface="王漢宗超明體繁" pitchFamily="18" charset="-120"/>
                        </a:rPr>
                        <a:t>(</a:t>
                      </a:r>
                      <a:r>
                        <a:rPr lang="zh-TW" altLang="en-US" sz="2000" u="none" strike="noStrike" dirty="0">
                          <a:latin typeface="王漢宗超明體繁" pitchFamily="18" charset="-120"/>
                          <a:ea typeface="王漢宗超明體繁" pitchFamily="18" charset="-120"/>
                        </a:rPr>
                        <a:t>民間</a:t>
                      </a:r>
                      <a:r>
                        <a:rPr lang="en-US" altLang="zh-TW" sz="2000" u="none" strike="noStrike" dirty="0">
                          <a:latin typeface="王漢宗超明體繁" pitchFamily="18" charset="-120"/>
                          <a:ea typeface="王漢宗超明體繁" pitchFamily="18" charset="-120"/>
                        </a:rPr>
                        <a:t>)</a:t>
                      </a:r>
                      <a:endParaRPr lang="en-US" altLang="zh-TW" sz="2000" b="0" i="0" u="none" strike="noStrike" dirty="0">
                        <a:solidFill>
                          <a:srgbClr val="000000"/>
                        </a:solidFill>
                        <a:latin typeface="王漢宗超明體繁" pitchFamily="18" charset="-120"/>
                        <a:ea typeface="王漢宗超明體繁" pitchFamily="18" charset="-120"/>
                      </a:endParaRPr>
                    </a:p>
                  </a:txBody>
                  <a:tcPr marL="9525" marR="9525" marT="9525" marB="0" anchor="ctr"/>
                </a:tc>
                <a:tc>
                  <a:txBody>
                    <a:bodyPr/>
                    <a:lstStyle/>
                    <a:p>
                      <a:pPr algn="ctr" fontAlgn="ctr"/>
                      <a:r>
                        <a:rPr lang="zh-TW" altLang="en-US" sz="2000" u="none" strike="noStrike" dirty="0" smtClean="0">
                          <a:latin typeface="王漢宗超明體繁" pitchFamily="18" charset="-120"/>
                          <a:ea typeface="王漢宗超明體繁" pitchFamily="18" charset="-120"/>
                        </a:rPr>
                        <a:t>李應元版</a:t>
                      </a:r>
                      <a:endParaRPr lang="zh-TW" altLang="en-US" sz="2000" b="0" i="0" u="none" strike="noStrike" dirty="0">
                        <a:solidFill>
                          <a:srgbClr val="000000"/>
                        </a:solidFill>
                        <a:latin typeface="王漢宗超明體繁" pitchFamily="18" charset="-120"/>
                        <a:ea typeface="王漢宗超明體繁" pitchFamily="18" charset="-120"/>
                      </a:endParaRPr>
                    </a:p>
                  </a:txBody>
                  <a:tcPr marL="9525" marR="9525" marT="9525" marB="0" anchor="ctr"/>
                </a:tc>
                <a:tc>
                  <a:txBody>
                    <a:bodyPr/>
                    <a:lstStyle/>
                    <a:p>
                      <a:pPr algn="ctr" fontAlgn="ctr"/>
                      <a:r>
                        <a:rPr lang="zh-TW" altLang="en-US" sz="2000" u="none" strike="noStrike" dirty="0" smtClean="0">
                          <a:latin typeface="王漢宗超明體繁" pitchFamily="18" charset="-120"/>
                          <a:ea typeface="王漢宗超明體繁" pitchFamily="18" charset="-120"/>
                        </a:rPr>
                        <a:t>江啟臣版</a:t>
                      </a:r>
                      <a:endParaRPr lang="zh-TW" altLang="en-US" sz="2000" b="0" i="0" u="none" strike="noStrike" dirty="0">
                        <a:solidFill>
                          <a:srgbClr val="000000"/>
                        </a:solidFill>
                        <a:latin typeface="王漢宗超明體繁" pitchFamily="18" charset="-120"/>
                        <a:ea typeface="王漢宗超明體繁" pitchFamily="18" charset="-120"/>
                      </a:endParaRPr>
                    </a:p>
                  </a:txBody>
                  <a:tcPr marL="9525" marR="9525" marT="9525" marB="0" anchor="ctr"/>
                </a:tc>
                <a:tc>
                  <a:txBody>
                    <a:bodyPr/>
                    <a:lstStyle/>
                    <a:p>
                      <a:pPr algn="ctr" fontAlgn="ctr"/>
                      <a:r>
                        <a:rPr lang="zh-TW" altLang="en-US" sz="2000" u="none" strike="noStrike" dirty="0" smtClean="0">
                          <a:latin typeface="王漢宗超明體繁" pitchFamily="18" charset="-120"/>
                          <a:ea typeface="王漢宗超明體繁" pitchFamily="18" charset="-120"/>
                        </a:rPr>
                        <a:t>行政院版</a:t>
                      </a:r>
                      <a:endParaRPr lang="zh-TW" altLang="en-US" sz="2000" b="0" i="0" u="none" strike="noStrike" dirty="0">
                        <a:solidFill>
                          <a:srgbClr val="000000"/>
                        </a:solidFill>
                        <a:latin typeface="王漢宗超明體繁" pitchFamily="18" charset="-120"/>
                        <a:ea typeface="王漢宗超明體繁" pitchFamily="18" charset="-120"/>
                      </a:endParaRPr>
                    </a:p>
                  </a:txBody>
                  <a:tcPr marL="9525" marR="9525" marT="9525" marB="0" anchor="ctr"/>
                </a:tc>
              </a:tr>
              <a:tr h="1148589">
                <a:tc>
                  <a:txBody>
                    <a:bodyPr/>
                    <a:lstStyle/>
                    <a:p>
                      <a:pPr algn="ctr" fontAlgn="ctr"/>
                      <a:r>
                        <a:rPr lang="zh-TW" altLang="en-US" sz="2000" u="none" strike="noStrike" dirty="0">
                          <a:latin typeface="王漢宗超明體繁" pitchFamily="18" charset="-120"/>
                          <a:ea typeface="王漢宗超明體繁" pitchFamily="18" charset="-120"/>
                        </a:rPr>
                        <a:t>行政權</a:t>
                      </a:r>
                      <a:r>
                        <a:rPr lang="zh-TW" altLang="en-US" sz="2000" u="none" strike="noStrike" dirty="0" smtClean="0">
                          <a:latin typeface="王漢宗超明體繁" pitchFamily="18" charset="-120"/>
                          <a:ea typeface="王漢宗超明體繁" pitchFamily="18" charset="-120"/>
                        </a:rPr>
                        <a:t>保留</a:t>
                      </a:r>
                      <a:r>
                        <a:rPr lang="en-US" altLang="zh-TW" sz="2000" u="none" strike="noStrike" dirty="0" smtClean="0">
                          <a:latin typeface="王漢宗超明體繁" pitchFamily="18" charset="-120"/>
                          <a:ea typeface="王漢宗超明體繁" pitchFamily="18" charset="-120"/>
                        </a:rPr>
                        <a:t/>
                      </a:r>
                      <a:br>
                        <a:rPr lang="en-US" altLang="zh-TW" sz="2000" u="none" strike="noStrike" dirty="0" smtClean="0">
                          <a:latin typeface="王漢宗超明體繁" pitchFamily="18" charset="-120"/>
                          <a:ea typeface="王漢宗超明體繁" pitchFamily="18" charset="-120"/>
                        </a:rPr>
                      </a:br>
                      <a:r>
                        <a:rPr lang="zh-TW" altLang="en-US" sz="2000" u="none" strike="noStrike" dirty="0" smtClean="0">
                          <a:latin typeface="王漢宗超明體繁" pitchFamily="18" charset="-120"/>
                          <a:ea typeface="王漢宗超明體繁" pitchFamily="18" charset="-120"/>
                        </a:rPr>
                        <a:t>程度</a:t>
                      </a:r>
                      <a:endParaRPr lang="zh-TW" altLang="en-US" sz="2000" b="0" i="0" u="none" strike="noStrike" dirty="0">
                        <a:solidFill>
                          <a:srgbClr val="000000"/>
                        </a:solidFill>
                        <a:latin typeface="王漢宗超明體繁" pitchFamily="18" charset="-120"/>
                        <a:ea typeface="王漢宗超明體繁" pitchFamily="18" charset="-120"/>
                      </a:endParaRPr>
                    </a:p>
                  </a:txBody>
                  <a:tcPr marL="9525" marR="9525" marT="9525" marB="0" anchor="ctr"/>
                </a:tc>
                <a:tc>
                  <a:txBody>
                    <a:bodyPr/>
                    <a:lstStyle/>
                    <a:p>
                      <a:pPr algn="ctr" fontAlgn="ctr"/>
                      <a:r>
                        <a:rPr lang="zh-TW" altLang="en-US" sz="2000" u="none" strike="noStrike" dirty="0">
                          <a:latin typeface="王漢宗超明體繁" pitchFamily="18" charset="-120"/>
                          <a:ea typeface="王漢宗超明體繁" pitchFamily="18" charset="-120"/>
                        </a:rPr>
                        <a:t>低</a:t>
                      </a:r>
                      <a:endParaRPr lang="zh-TW" altLang="en-US" sz="2000" b="0" i="0" u="none" strike="noStrike" dirty="0">
                        <a:solidFill>
                          <a:srgbClr val="000000"/>
                        </a:solidFill>
                        <a:latin typeface="王漢宗超明體繁" pitchFamily="18" charset="-120"/>
                        <a:ea typeface="王漢宗超明體繁" pitchFamily="18" charset="-120"/>
                      </a:endParaRPr>
                    </a:p>
                  </a:txBody>
                  <a:tcPr marL="9525" marR="9525" marT="9525" marB="0" anchor="ctr"/>
                </a:tc>
                <a:tc>
                  <a:txBody>
                    <a:bodyPr/>
                    <a:lstStyle/>
                    <a:p>
                      <a:pPr algn="ctr" fontAlgn="ctr"/>
                      <a:r>
                        <a:rPr lang="zh-TW" altLang="en-US" sz="2000" u="none" strike="noStrike" dirty="0">
                          <a:latin typeface="王漢宗超明體繁" pitchFamily="18" charset="-120"/>
                          <a:ea typeface="王漢宗超明體繁" pitchFamily="18" charset="-120"/>
                        </a:rPr>
                        <a:t>高</a:t>
                      </a:r>
                      <a:endParaRPr lang="zh-TW" altLang="en-US" sz="2000" b="0" i="0" u="none" strike="noStrike" dirty="0">
                        <a:solidFill>
                          <a:srgbClr val="000000"/>
                        </a:solidFill>
                        <a:latin typeface="王漢宗超明體繁" pitchFamily="18" charset="-120"/>
                        <a:ea typeface="王漢宗超明體繁" pitchFamily="18" charset="-120"/>
                      </a:endParaRPr>
                    </a:p>
                  </a:txBody>
                  <a:tcPr marL="9525" marR="9525" marT="9525" marB="0" anchor="ctr"/>
                </a:tc>
                <a:tc>
                  <a:txBody>
                    <a:bodyPr/>
                    <a:lstStyle/>
                    <a:p>
                      <a:pPr algn="ctr" fontAlgn="ctr"/>
                      <a:r>
                        <a:rPr lang="zh-TW" altLang="en-US" sz="2000" u="none" strike="noStrike" dirty="0">
                          <a:latin typeface="王漢宗超明體繁" pitchFamily="18" charset="-120"/>
                          <a:ea typeface="王漢宗超明體繁" pitchFamily="18" charset="-120"/>
                        </a:rPr>
                        <a:t>高</a:t>
                      </a:r>
                      <a:endParaRPr lang="zh-TW" altLang="en-US" sz="2000" b="0" i="0" u="none" strike="noStrike" dirty="0">
                        <a:solidFill>
                          <a:srgbClr val="000000"/>
                        </a:solidFill>
                        <a:latin typeface="王漢宗超明體繁" pitchFamily="18" charset="-120"/>
                        <a:ea typeface="王漢宗超明體繁" pitchFamily="18" charset="-120"/>
                      </a:endParaRPr>
                    </a:p>
                  </a:txBody>
                  <a:tcPr marL="9525" marR="9525" marT="9525" marB="0" anchor="ctr"/>
                </a:tc>
                <a:tc>
                  <a:txBody>
                    <a:bodyPr/>
                    <a:lstStyle/>
                    <a:p>
                      <a:pPr algn="ctr" fontAlgn="ctr"/>
                      <a:r>
                        <a:rPr lang="zh-TW" altLang="en-US" sz="2000" u="none" strike="noStrike" dirty="0">
                          <a:latin typeface="王漢宗超明體繁" pitchFamily="18" charset="-120"/>
                          <a:ea typeface="王漢宗超明體繁" pitchFamily="18" charset="-120"/>
                        </a:rPr>
                        <a:t>低</a:t>
                      </a:r>
                      <a:endParaRPr lang="zh-TW" altLang="en-US" sz="2000" b="0" i="0" u="none" strike="noStrike" dirty="0">
                        <a:solidFill>
                          <a:srgbClr val="000000"/>
                        </a:solidFill>
                        <a:latin typeface="王漢宗超明體繁" pitchFamily="18" charset="-120"/>
                        <a:ea typeface="王漢宗超明體繁" pitchFamily="18" charset="-120"/>
                      </a:endParaRPr>
                    </a:p>
                  </a:txBody>
                  <a:tcPr marL="9525" marR="9525" marT="9525" marB="0" anchor="ctr"/>
                </a:tc>
                <a:tc>
                  <a:txBody>
                    <a:bodyPr/>
                    <a:lstStyle/>
                    <a:p>
                      <a:pPr algn="ctr" fontAlgn="ctr"/>
                      <a:r>
                        <a:rPr lang="zh-TW" altLang="en-US" sz="2000" u="none" strike="noStrike" dirty="0">
                          <a:latin typeface="王漢宗超明體繁" pitchFamily="18" charset="-120"/>
                          <a:ea typeface="王漢宗超明體繁" pitchFamily="18" charset="-120"/>
                        </a:rPr>
                        <a:t>低</a:t>
                      </a:r>
                      <a:endParaRPr lang="zh-TW" altLang="en-US" sz="2000" b="0" i="0" u="none" strike="noStrike" dirty="0">
                        <a:solidFill>
                          <a:srgbClr val="000000"/>
                        </a:solidFill>
                        <a:latin typeface="王漢宗超明體繁" pitchFamily="18" charset="-120"/>
                        <a:ea typeface="王漢宗超明體繁" pitchFamily="18" charset="-120"/>
                      </a:endParaRPr>
                    </a:p>
                  </a:txBody>
                  <a:tcPr marL="9525" marR="9525" marT="9525" marB="0" anchor="ctr"/>
                </a:tc>
                <a:tc>
                  <a:txBody>
                    <a:bodyPr/>
                    <a:lstStyle/>
                    <a:p>
                      <a:pPr algn="ctr" fontAlgn="ctr"/>
                      <a:r>
                        <a:rPr lang="zh-TW" altLang="en-US" sz="2000" u="none" strike="noStrike" dirty="0">
                          <a:latin typeface="王漢宗超明體繁" pitchFamily="18" charset="-120"/>
                          <a:ea typeface="王漢宗超明體繁" pitchFamily="18" charset="-120"/>
                        </a:rPr>
                        <a:t>低</a:t>
                      </a:r>
                      <a:endParaRPr lang="zh-TW" altLang="en-US" sz="2000" b="0" i="0" u="none" strike="noStrike" dirty="0">
                        <a:solidFill>
                          <a:srgbClr val="000000"/>
                        </a:solidFill>
                        <a:latin typeface="王漢宗超明體繁" pitchFamily="18" charset="-120"/>
                        <a:ea typeface="王漢宗超明體繁" pitchFamily="18" charset="-120"/>
                      </a:endParaRPr>
                    </a:p>
                  </a:txBody>
                  <a:tcPr marL="9525" marR="9525" marT="9525" marB="0" anchor="ctr"/>
                </a:tc>
                <a:tc>
                  <a:txBody>
                    <a:bodyPr/>
                    <a:lstStyle/>
                    <a:p>
                      <a:pPr algn="ctr" fontAlgn="ctr"/>
                      <a:r>
                        <a:rPr lang="zh-TW" altLang="en-US" sz="2000" u="none" strike="noStrike">
                          <a:latin typeface="王漢宗超明體繁" pitchFamily="18" charset="-120"/>
                          <a:ea typeface="王漢宗超明體繁" pitchFamily="18" charset="-120"/>
                        </a:rPr>
                        <a:t>中</a:t>
                      </a:r>
                      <a:endParaRPr lang="zh-TW" altLang="en-US" sz="2000" b="0" i="0" u="none" strike="noStrike">
                        <a:solidFill>
                          <a:srgbClr val="000000"/>
                        </a:solidFill>
                        <a:latin typeface="王漢宗超明體繁" pitchFamily="18" charset="-120"/>
                        <a:ea typeface="王漢宗超明體繁" pitchFamily="18" charset="-120"/>
                      </a:endParaRPr>
                    </a:p>
                  </a:txBody>
                  <a:tcPr marL="9525" marR="9525" marT="9525" marB="0" anchor="ctr"/>
                </a:tc>
                <a:tc>
                  <a:txBody>
                    <a:bodyPr/>
                    <a:lstStyle/>
                    <a:p>
                      <a:pPr algn="ctr" fontAlgn="ctr"/>
                      <a:r>
                        <a:rPr lang="zh-TW" altLang="en-US" sz="2000" u="none" strike="noStrike">
                          <a:latin typeface="王漢宗超明體繁" pitchFamily="18" charset="-120"/>
                          <a:ea typeface="王漢宗超明體繁" pitchFamily="18" charset="-120"/>
                        </a:rPr>
                        <a:t>中</a:t>
                      </a:r>
                      <a:endParaRPr lang="zh-TW" altLang="en-US" sz="2000" b="0" i="0" u="none" strike="noStrike">
                        <a:solidFill>
                          <a:srgbClr val="000000"/>
                        </a:solidFill>
                        <a:latin typeface="王漢宗超明體繁" pitchFamily="18" charset="-120"/>
                        <a:ea typeface="王漢宗超明體繁" pitchFamily="18" charset="-120"/>
                      </a:endParaRPr>
                    </a:p>
                  </a:txBody>
                  <a:tcPr marL="9525" marR="9525" marT="9525" marB="0" anchor="ctr"/>
                </a:tc>
              </a:tr>
              <a:tr h="769673">
                <a:tc>
                  <a:txBody>
                    <a:bodyPr/>
                    <a:lstStyle/>
                    <a:p>
                      <a:pPr algn="ctr" fontAlgn="ctr"/>
                      <a:r>
                        <a:rPr lang="zh-TW" altLang="en-US" sz="2000" u="none" strike="noStrike" dirty="0" smtClean="0">
                          <a:latin typeface="王漢宗超明體繁" pitchFamily="18" charset="-120"/>
                          <a:ea typeface="王漢宗超明體繁" pitchFamily="18" charset="-120"/>
                        </a:rPr>
                        <a:t>監督</a:t>
                      </a:r>
                      <a:r>
                        <a:rPr lang="en-US" altLang="zh-TW" sz="2000" u="none" strike="noStrike" dirty="0" smtClean="0">
                          <a:latin typeface="王漢宗超明體繁" pitchFamily="18" charset="-120"/>
                          <a:ea typeface="王漢宗超明體繁" pitchFamily="18" charset="-120"/>
                        </a:rPr>
                        <a:t/>
                      </a:r>
                      <a:br>
                        <a:rPr lang="en-US" altLang="zh-TW" sz="2000" u="none" strike="noStrike" dirty="0" smtClean="0">
                          <a:latin typeface="王漢宗超明體繁" pitchFamily="18" charset="-120"/>
                          <a:ea typeface="王漢宗超明體繁" pitchFamily="18" charset="-120"/>
                        </a:rPr>
                      </a:br>
                      <a:r>
                        <a:rPr lang="zh-TW" altLang="en-US" sz="2000" u="none" strike="noStrike" dirty="0" smtClean="0">
                          <a:latin typeface="王漢宗超明體繁" pitchFamily="18" charset="-120"/>
                          <a:ea typeface="王漢宗超明體繁" pitchFamily="18" charset="-120"/>
                        </a:rPr>
                        <a:t>強度</a:t>
                      </a:r>
                      <a:endParaRPr lang="zh-TW" altLang="en-US" sz="2000" b="0" i="0" u="none" strike="noStrike" dirty="0">
                        <a:solidFill>
                          <a:srgbClr val="000000"/>
                        </a:solidFill>
                        <a:latin typeface="王漢宗超明體繁" pitchFamily="18" charset="-120"/>
                        <a:ea typeface="王漢宗超明體繁" pitchFamily="18" charset="-120"/>
                      </a:endParaRPr>
                    </a:p>
                  </a:txBody>
                  <a:tcPr marL="9525" marR="9525" marT="9525" marB="0" anchor="ctr"/>
                </a:tc>
                <a:tc>
                  <a:txBody>
                    <a:bodyPr/>
                    <a:lstStyle/>
                    <a:p>
                      <a:pPr algn="ctr" fontAlgn="ctr"/>
                      <a:r>
                        <a:rPr lang="zh-TW" altLang="en-US" sz="2000" u="none" strike="noStrike" dirty="0">
                          <a:latin typeface="王漢宗超明體繁" pitchFamily="18" charset="-120"/>
                          <a:ea typeface="王漢宗超明體繁" pitchFamily="18" charset="-120"/>
                        </a:rPr>
                        <a:t>有</a:t>
                      </a:r>
                      <a:r>
                        <a:rPr lang="en-US" altLang="zh-TW" sz="2000" u="none" strike="noStrike" dirty="0">
                          <a:latin typeface="王漢宗超明體繁" pitchFamily="18" charset="-120"/>
                          <a:ea typeface="王漢宗超明體繁" pitchFamily="18" charset="-120"/>
                        </a:rPr>
                        <a:t>/</a:t>
                      </a:r>
                      <a:r>
                        <a:rPr lang="zh-TW" altLang="en-US" sz="2000" u="none" strike="noStrike" dirty="0">
                          <a:latin typeface="王漢宗超明體繁" pitchFamily="18" charset="-120"/>
                          <a:ea typeface="王漢宗超明體繁" pitchFamily="18" charset="-120"/>
                        </a:rPr>
                        <a:t>有</a:t>
                      </a:r>
                      <a:r>
                        <a:rPr lang="en-US" altLang="zh-TW" sz="2000" u="none" strike="noStrike" dirty="0">
                          <a:latin typeface="王漢宗超明體繁" pitchFamily="18" charset="-120"/>
                          <a:ea typeface="王漢宗超明體繁" pitchFamily="18" charset="-120"/>
                        </a:rPr>
                        <a:t>/</a:t>
                      </a:r>
                      <a:r>
                        <a:rPr lang="zh-TW" altLang="en-US" sz="2000" u="none" strike="noStrike" dirty="0">
                          <a:latin typeface="王漢宗超明體繁" pitchFamily="18" charset="-120"/>
                          <a:ea typeface="王漢宗超明體繁" pitchFamily="18" charset="-120"/>
                        </a:rPr>
                        <a:t>強</a:t>
                      </a:r>
                      <a:endParaRPr lang="zh-TW" altLang="en-US" sz="2000" b="0" i="0" u="none" strike="noStrike" dirty="0">
                        <a:solidFill>
                          <a:srgbClr val="000000"/>
                        </a:solidFill>
                        <a:latin typeface="王漢宗超明體繁" pitchFamily="18" charset="-120"/>
                        <a:ea typeface="王漢宗超明體繁" pitchFamily="18" charset="-120"/>
                      </a:endParaRPr>
                    </a:p>
                  </a:txBody>
                  <a:tcPr marL="9525" marR="9525" marT="9525" marB="0" anchor="ctr"/>
                </a:tc>
                <a:tc>
                  <a:txBody>
                    <a:bodyPr/>
                    <a:lstStyle/>
                    <a:p>
                      <a:pPr algn="ctr" fontAlgn="ctr"/>
                      <a:r>
                        <a:rPr lang="zh-TW" altLang="en-US" sz="2000" u="none" strike="noStrike" dirty="0">
                          <a:latin typeface="王漢宗超明體繁" pitchFamily="18" charset="-120"/>
                          <a:ea typeface="王漢宗超明體繁" pitchFamily="18" charset="-120"/>
                        </a:rPr>
                        <a:t>無</a:t>
                      </a:r>
                      <a:r>
                        <a:rPr lang="en-US" altLang="zh-TW" sz="2000" u="none" strike="noStrike" dirty="0">
                          <a:latin typeface="王漢宗超明體繁" pitchFamily="18" charset="-120"/>
                          <a:ea typeface="王漢宗超明體繁" pitchFamily="18" charset="-120"/>
                        </a:rPr>
                        <a:t>/</a:t>
                      </a:r>
                      <a:r>
                        <a:rPr lang="zh-TW" altLang="en-US" sz="2000" u="none" strike="noStrike" dirty="0">
                          <a:latin typeface="王漢宗超明體繁" pitchFamily="18" charset="-120"/>
                          <a:ea typeface="王漢宗超明體繁" pitchFamily="18" charset="-120"/>
                        </a:rPr>
                        <a:t>有</a:t>
                      </a:r>
                      <a:r>
                        <a:rPr lang="en-US" altLang="zh-TW" sz="2000" u="none" strike="noStrike" dirty="0" smtClean="0">
                          <a:latin typeface="王漢宗超明體繁" pitchFamily="18" charset="-120"/>
                          <a:ea typeface="王漢宗超明體繁" pitchFamily="18" charset="-120"/>
                        </a:rPr>
                        <a:t>/</a:t>
                      </a:r>
                      <a:r>
                        <a:rPr lang="zh-TW" altLang="en-US" sz="2000" u="none" strike="noStrike" dirty="0" smtClean="0">
                          <a:latin typeface="王漢宗超明體繁" pitchFamily="18" charset="-120"/>
                          <a:ea typeface="王漢宗超明體繁" pitchFamily="18" charset="-120"/>
                        </a:rPr>
                        <a:t>中</a:t>
                      </a:r>
                      <a:endParaRPr lang="zh-TW" altLang="en-US" sz="2000" b="0" i="0" u="none" strike="noStrike" dirty="0">
                        <a:solidFill>
                          <a:srgbClr val="000000"/>
                        </a:solidFill>
                        <a:latin typeface="王漢宗超明體繁" pitchFamily="18" charset="-120"/>
                        <a:ea typeface="王漢宗超明體繁" pitchFamily="18" charset="-120"/>
                      </a:endParaRPr>
                    </a:p>
                  </a:txBody>
                  <a:tcPr marL="9525" marR="9525" marT="9525" marB="0" anchor="ctr"/>
                </a:tc>
                <a:tc>
                  <a:txBody>
                    <a:bodyPr/>
                    <a:lstStyle/>
                    <a:p>
                      <a:pPr algn="ctr" fontAlgn="ctr"/>
                      <a:r>
                        <a:rPr lang="zh-TW" altLang="en-US" sz="2000" u="none" strike="noStrike" dirty="0">
                          <a:latin typeface="王漢宗超明體繁" pitchFamily="18" charset="-120"/>
                          <a:ea typeface="王漢宗超明體繁" pitchFamily="18" charset="-120"/>
                        </a:rPr>
                        <a:t>無</a:t>
                      </a:r>
                      <a:r>
                        <a:rPr lang="en-US" altLang="zh-TW" sz="2000" u="none" strike="noStrike" dirty="0">
                          <a:latin typeface="王漢宗超明體繁" pitchFamily="18" charset="-120"/>
                          <a:ea typeface="王漢宗超明體繁" pitchFamily="18" charset="-120"/>
                        </a:rPr>
                        <a:t>/</a:t>
                      </a:r>
                      <a:r>
                        <a:rPr lang="zh-TW" altLang="en-US" sz="2000" u="none" strike="noStrike" dirty="0">
                          <a:latin typeface="王漢宗超明體繁" pitchFamily="18" charset="-120"/>
                          <a:ea typeface="王漢宗超明體繁" pitchFamily="18" charset="-120"/>
                        </a:rPr>
                        <a:t>有</a:t>
                      </a:r>
                      <a:r>
                        <a:rPr lang="en-US" altLang="zh-TW" sz="2000" u="none" strike="noStrike" dirty="0" smtClean="0">
                          <a:latin typeface="王漢宗超明體繁" pitchFamily="18" charset="-120"/>
                          <a:ea typeface="王漢宗超明體繁" pitchFamily="18" charset="-120"/>
                        </a:rPr>
                        <a:t>/</a:t>
                      </a:r>
                      <a:r>
                        <a:rPr lang="zh-TW" altLang="en-US" sz="2000" u="none" strike="noStrike" dirty="0" smtClean="0">
                          <a:latin typeface="王漢宗超明體繁" pitchFamily="18" charset="-120"/>
                          <a:ea typeface="王漢宗超明體繁" pitchFamily="18" charset="-120"/>
                        </a:rPr>
                        <a:t>中</a:t>
                      </a:r>
                      <a:endParaRPr lang="zh-TW" altLang="en-US" sz="2000" b="0" i="0" u="none" strike="noStrike" dirty="0">
                        <a:solidFill>
                          <a:srgbClr val="000000"/>
                        </a:solidFill>
                        <a:latin typeface="王漢宗超明體繁" pitchFamily="18" charset="-120"/>
                        <a:ea typeface="王漢宗超明體繁" pitchFamily="18" charset="-120"/>
                      </a:endParaRPr>
                    </a:p>
                  </a:txBody>
                  <a:tcPr marL="9525" marR="9525" marT="9525" marB="0" anchor="ctr"/>
                </a:tc>
                <a:tc>
                  <a:txBody>
                    <a:bodyPr/>
                    <a:lstStyle/>
                    <a:p>
                      <a:pPr algn="ctr" fontAlgn="ctr"/>
                      <a:r>
                        <a:rPr lang="zh-TW" altLang="en-US" sz="2000" u="none" strike="noStrike" dirty="0">
                          <a:latin typeface="王漢宗超明體繁" pitchFamily="18" charset="-120"/>
                          <a:ea typeface="王漢宗超明體繁" pitchFamily="18" charset="-120"/>
                        </a:rPr>
                        <a:t>有</a:t>
                      </a:r>
                      <a:r>
                        <a:rPr lang="en-US" altLang="zh-TW" sz="2000" u="none" strike="noStrike" dirty="0">
                          <a:latin typeface="王漢宗超明體繁" pitchFamily="18" charset="-120"/>
                          <a:ea typeface="王漢宗超明體繁" pitchFamily="18" charset="-120"/>
                        </a:rPr>
                        <a:t>/</a:t>
                      </a:r>
                      <a:r>
                        <a:rPr lang="zh-TW" altLang="en-US" sz="2000" u="none" strike="noStrike" dirty="0">
                          <a:latin typeface="王漢宗超明體繁" pitchFamily="18" charset="-120"/>
                          <a:ea typeface="王漢宗超明體繁" pitchFamily="18" charset="-120"/>
                        </a:rPr>
                        <a:t>有</a:t>
                      </a:r>
                      <a:r>
                        <a:rPr lang="en-US" altLang="zh-TW" sz="2000" u="none" strike="noStrike" dirty="0">
                          <a:latin typeface="王漢宗超明體繁" pitchFamily="18" charset="-120"/>
                          <a:ea typeface="王漢宗超明體繁" pitchFamily="18" charset="-120"/>
                        </a:rPr>
                        <a:t>/</a:t>
                      </a:r>
                      <a:r>
                        <a:rPr lang="zh-TW" altLang="en-US" sz="2000" u="none" strike="noStrike" dirty="0">
                          <a:latin typeface="王漢宗超明體繁" pitchFamily="18" charset="-120"/>
                          <a:ea typeface="王漢宗超明體繁" pitchFamily="18" charset="-120"/>
                        </a:rPr>
                        <a:t>強</a:t>
                      </a:r>
                      <a:endParaRPr lang="zh-TW" altLang="en-US" sz="2000" b="0" i="0" u="none" strike="noStrike" dirty="0">
                        <a:solidFill>
                          <a:srgbClr val="000000"/>
                        </a:solidFill>
                        <a:latin typeface="王漢宗超明體繁" pitchFamily="18" charset="-120"/>
                        <a:ea typeface="王漢宗超明體繁" pitchFamily="18" charset="-120"/>
                      </a:endParaRPr>
                    </a:p>
                  </a:txBody>
                  <a:tcPr marL="9525" marR="9525" marT="9525" marB="0" anchor="ctr"/>
                </a:tc>
                <a:tc>
                  <a:txBody>
                    <a:bodyPr/>
                    <a:lstStyle/>
                    <a:p>
                      <a:pPr algn="ctr" fontAlgn="ctr"/>
                      <a:r>
                        <a:rPr lang="zh-TW" altLang="en-US" sz="2000" u="none" strike="noStrike" dirty="0">
                          <a:latin typeface="王漢宗超明體繁" pitchFamily="18" charset="-120"/>
                          <a:ea typeface="王漢宗超明體繁" pitchFamily="18" charset="-120"/>
                        </a:rPr>
                        <a:t>有</a:t>
                      </a:r>
                      <a:r>
                        <a:rPr lang="en-US" altLang="zh-TW" sz="2000" u="none" strike="noStrike" dirty="0">
                          <a:latin typeface="王漢宗超明體繁" pitchFamily="18" charset="-120"/>
                          <a:ea typeface="王漢宗超明體繁" pitchFamily="18" charset="-120"/>
                        </a:rPr>
                        <a:t>/</a:t>
                      </a:r>
                      <a:r>
                        <a:rPr lang="zh-TW" altLang="en-US" sz="2000" u="none" strike="noStrike" dirty="0">
                          <a:latin typeface="王漢宗超明體繁" pitchFamily="18" charset="-120"/>
                          <a:ea typeface="王漢宗超明體繁" pitchFamily="18" charset="-120"/>
                        </a:rPr>
                        <a:t>無</a:t>
                      </a:r>
                      <a:r>
                        <a:rPr lang="en-US" altLang="zh-TW" sz="2000" u="none" strike="noStrike" dirty="0" smtClean="0">
                          <a:latin typeface="王漢宗超明體繁" pitchFamily="18" charset="-120"/>
                          <a:ea typeface="王漢宗超明體繁" pitchFamily="18" charset="-120"/>
                        </a:rPr>
                        <a:t>/</a:t>
                      </a:r>
                      <a:r>
                        <a:rPr lang="zh-TW" altLang="en-US" sz="2000" u="none" strike="noStrike" dirty="0" smtClean="0">
                          <a:latin typeface="王漢宗超明體繁" pitchFamily="18" charset="-120"/>
                          <a:ea typeface="王漢宗超明體繁" pitchFamily="18" charset="-120"/>
                        </a:rPr>
                        <a:t>中</a:t>
                      </a:r>
                      <a:endParaRPr lang="zh-TW" altLang="en-US" sz="2000" b="0" i="0" u="none" strike="noStrike" dirty="0">
                        <a:solidFill>
                          <a:srgbClr val="000000"/>
                        </a:solidFill>
                        <a:latin typeface="王漢宗超明體繁" pitchFamily="18" charset="-120"/>
                        <a:ea typeface="王漢宗超明體繁" pitchFamily="18" charset="-120"/>
                      </a:endParaRPr>
                    </a:p>
                  </a:txBody>
                  <a:tcPr marL="9525" marR="9525" marT="9525" marB="0" anchor="ctr"/>
                </a:tc>
                <a:tc>
                  <a:txBody>
                    <a:bodyPr/>
                    <a:lstStyle/>
                    <a:p>
                      <a:pPr algn="ctr" fontAlgn="ctr"/>
                      <a:r>
                        <a:rPr lang="zh-TW" altLang="en-US" sz="2000" u="none" strike="noStrike" dirty="0">
                          <a:latin typeface="王漢宗超明體繁" pitchFamily="18" charset="-120"/>
                          <a:ea typeface="王漢宗超明體繁" pitchFamily="18" charset="-120"/>
                        </a:rPr>
                        <a:t>有</a:t>
                      </a:r>
                      <a:r>
                        <a:rPr lang="en-US" altLang="zh-TW" sz="2000" u="none" strike="noStrike" dirty="0">
                          <a:latin typeface="王漢宗超明體繁" pitchFamily="18" charset="-120"/>
                          <a:ea typeface="王漢宗超明體繁" pitchFamily="18" charset="-120"/>
                        </a:rPr>
                        <a:t>/</a:t>
                      </a:r>
                      <a:r>
                        <a:rPr lang="zh-TW" altLang="en-US" sz="2000" u="none" strike="noStrike" dirty="0">
                          <a:latin typeface="王漢宗超明體繁" pitchFamily="18" charset="-120"/>
                          <a:ea typeface="王漢宗超明體繁" pitchFamily="18" charset="-120"/>
                        </a:rPr>
                        <a:t>無</a:t>
                      </a:r>
                      <a:r>
                        <a:rPr lang="en-US" altLang="zh-TW" sz="2000" u="none" strike="noStrike" dirty="0" smtClean="0">
                          <a:latin typeface="王漢宗超明體繁" pitchFamily="18" charset="-120"/>
                          <a:ea typeface="王漢宗超明體繁" pitchFamily="18" charset="-120"/>
                        </a:rPr>
                        <a:t>/</a:t>
                      </a:r>
                      <a:r>
                        <a:rPr lang="zh-TW" altLang="en-US" sz="2000" u="none" strike="noStrike" dirty="0" smtClean="0">
                          <a:latin typeface="王漢宗超明體繁" pitchFamily="18" charset="-120"/>
                          <a:ea typeface="王漢宗超明體繁" pitchFamily="18" charset="-120"/>
                        </a:rPr>
                        <a:t>中</a:t>
                      </a:r>
                      <a:endParaRPr lang="zh-TW" altLang="en-US" sz="2000" b="0" i="0" u="none" strike="noStrike" dirty="0">
                        <a:solidFill>
                          <a:srgbClr val="000000"/>
                        </a:solidFill>
                        <a:latin typeface="王漢宗超明體繁" pitchFamily="18" charset="-120"/>
                        <a:ea typeface="王漢宗超明體繁" pitchFamily="18" charset="-120"/>
                      </a:endParaRPr>
                    </a:p>
                  </a:txBody>
                  <a:tcPr marL="9525" marR="9525" marT="9525" marB="0" anchor="ctr"/>
                </a:tc>
                <a:tc>
                  <a:txBody>
                    <a:bodyPr/>
                    <a:lstStyle/>
                    <a:p>
                      <a:pPr algn="ctr" fontAlgn="ctr"/>
                      <a:r>
                        <a:rPr lang="zh-TW" altLang="en-US" sz="2000" u="none" strike="noStrike">
                          <a:latin typeface="王漢宗超明體繁" pitchFamily="18" charset="-120"/>
                          <a:ea typeface="王漢宗超明體繁" pitchFamily="18" charset="-120"/>
                        </a:rPr>
                        <a:t>無</a:t>
                      </a:r>
                      <a:r>
                        <a:rPr lang="en-US" altLang="zh-TW" sz="2000" u="none" strike="noStrike">
                          <a:latin typeface="王漢宗超明體繁" pitchFamily="18" charset="-120"/>
                          <a:ea typeface="王漢宗超明體繁" pitchFamily="18" charset="-120"/>
                        </a:rPr>
                        <a:t>/</a:t>
                      </a:r>
                      <a:r>
                        <a:rPr lang="zh-TW" altLang="en-US" sz="2000" u="none" strike="noStrike">
                          <a:latin typeface="王漢宗超明體繁" pitchFamily="18" charset="-120"/>
                          <a:ea typeface="王漢宗超明體繁" pitchFamily="18" charset="-120"/>
                        </a:rPr>
                        <a:t>無</a:t>
                      </a:r>
                      <a:r>
                        <a:rPr lang="en-US" altLang="zh-TW" sz="2000" u="none" strike="noStrike">
                          <a:latin typeface="王漢宗超明體繁" pitchFamily="18" charset="-120"/>
                          <a:ea typeface="王漢宗超明體繁" pitchFamily="18" charset="-120"/>
                        </a:rPr>
                        <a:t>/</a:t>
                      </a:r>
                      <a:r>
                        <a:rPr lang="zh-TW" altLang="en-US" sz="2000" u="none" strike="noStrike">
                          <a:latin typeface="王漢宗超明體繁" pitchFamily="18" charset="-120"/>
                          <a:ea typeface="王漢宗超明體繁" pitchFamily="18" charset="-120"/>
                        </a:rPr>
                        <a:t>無</a:t>
                      </a:r>
                      <a:endParaRPr lang="zh-TW" altLang="en-US" sz="2000" b="0" i="0" u="none" strike="noStrike">
                        <a:solidFill>
                          <a:srgbClr val="000000"/>
                        </a:solidFill>
                        <a:latin typeface="王漢宗超明體繁" pitchFamily="18" charset="-120"/>
                        <a:ea typeface="王漢宗超明體繁" pitchFamily="18" charset="-120"/>
                      </a:endParaRPr>
                    </a:p>
                  </a:txBody>
                  <a:tcPr marL="9525" marR="9525" marT="9525" marB="0" anchor="ctr"/>
                </a:tc>
                <a:tc>
                  <a:txBody>
                    <a:bodyPr/>
                    <a:lstStyle/>
                    <a:p>
                      <a:pPr algn="ctr" fontAlgn="ctr"/>
                      <a:r>
                        <a:rPr lang="zh-TW" altLang="en-US" sz="2000" u="none" strike="noStrike">
                          <a:latin typeface="王漢宗超明體繁" pitchFamily="18" charset="-120"/>
                          <a:ea typeface="王漢宗超明體繁" pitchFamily="18" charset="-120"/>
                        </a:rPr>
                        <a:t>無</a:t>
                      </a:r>
                      <a:r>
                        <a:rPr lang="en-US" altLang="zh-TW" sz="2000" u="none" strike="noStrike">
                          <a:latin typeface="王漢宗超明體繁" pitchFamily="18" charset="-120"/>
                          <a:ea typeface="王漢宗超明體繁" pitchFamily="18" charset="-120"/>
                        </a:rPr>
                        <a:t>/</a:t>
                      </a:r>
                      <a:r>
                        <a:rPr lang="zh-TW" altLang="en-US" sz="2000" u="none" strike="noStrike">
                          <a:latin typeface="王漢宗超明體繁" pitchFamily="18" charset="-120"/>
                          <a:ea typeface="王漢宗超明體繁" pitchFamily="18" charset="-120"/>
                        </a:rPr>
                        <a:t>無</a:t>
                      </a:r>
                      <a:r>
                        <a:rPr lang="en-US" altLang="zh-TW" sz="2000" u="none" strike="noStrike">
                          <a:latin typeface="王漢宗超明體繁" pitchFamily="18" charset="-120"/>
                          <a:ea typeface="王漢宗超明體繁" pitchFamily="18" charset="-120"/>
                        </a:rPr>
                        <a:t>/</a:t>
                      </a:r>
                      <a:r>
                        <a:rPr lang="zh-TW" altLang="en-US" sz="2000" u="none" strike="noStrike">
                          <a:latin typeface="王漢宗超明體繁" pitchFamily="18" charset="-120"/>
                          <a:ea typeface="王漢宗超明體繁" pitchFamily="18" charset="-120"/>
                        </a:rPr>
                        <a:t>無</a:t>
                      </a:r>
                      <a:endParaRPr lang="zh-TW" altLang="en-US" sz="2000" b="0" i="0" u="none" strike="noStrike">
                        <a:solidFill>
                          <a:srgbClr val="000000"/>
                        </a:solidFill>
                        <a:latin typeface="王漢宗超明體繁" pitchFamily="18" charset="-120"/>
                        <a:ea typeface="王漢宗超明體繁" pitchFamily="18" charset="-120"/>
                      </a:endParaRPr>
                    </a:p>
                  </a:txBody>
                  <a:tcPr marL="9525" marR="9525" marT="9525" marB="0" anchor="ctr"/>
                </a:tc>
              </a:tr>
              <a:tr h="1148589">
                <a:tc>
                  <a:txBody>
                    <a:bodyPr/>
                    <a:lstStyle/>
                    <a:p>
                      <a:pPr algn="ctr" fontAlgn="ctr"/>
                      <a:r>
                        <a:rPr lang="zh-TW" altLang="en-US" sz="2000" u="none" strike="noStrike" dirty="0">
                          <a:latin typeface="王漢宗超明體繁" pitchFamily="18" charset="-120"/>
                          <a:ea typeface="王漢宗超明體繁" pitchFamily="18" charset="-120"/>
                        </a:rPr>
                        <a:t>涉及主權</a:t>
                      </a:r>
                      <a:r>
                        <a:rPr lang="zh-TW" altLang="en-US" sz="2000" u="none" strike="noStrike" dirty="0" smtClean="0">
                          <a:latin typeface="王漢宗超明體繁" pitchFamily="18" charset="-120"/>
                          <a:ea typeface="王漢宗超明體繁" pitchFamily="18" charset="-120"/>
                        </a:rPr>
                        <a:t>歸屬程序</a:t>
                      </a:r>
                      <a:endParaRPr lang="zh-TW" altLang="en-US" sz="2000" b="0" i="0" u="none" strike="noStrike" dirty="0">
                        <a:solidFill>
                          <a:srgbClr val="000000"/>
                        </a:solidFill>
                        <a:latin typeface="王漢宗超明體繁" pitchFamily="18" charset="-120"/>
                        <a:ea typeface="王漢宗超明體繁" pitchFamily="18" charset="-120"/>
                      </a:endParaRPr>
                    </a:p>
                  </a:txBody>
                  <a:tcPr marL="9525" marR="9525" marT="9525" marB="0" anchor="ctr"/>
                </a:tc>
                <a:tc>
                  <a:txBody>
                    <a:bodyPr/>
                    <a:lstStyle/>
                    <a:p>
                      <a:pPr algn="ctr" fontAlgn="ctr"/>
                      <a:r>
                        <a:rPr lang="zh-TW" altLang="en-US" sz="2000" u="none" strike="noStrike" dirty="0" smtClean="0">
                          <a:latin typeface="王漢宗超明體繁" pitchFamily="18" charset="-120"/>
                          <a:ea typeface="王漢宗超明體繁" pitchFamily="18" charset="-120"/>
                        </a:rPr>
                        <a:t>公民</a:t>
                      </a:r>
                      <a:r>
                        <a:rPr lang="en-US" altLang="zh-TW" sz="2000" u="none" strike="noStrike" dirty="0" smtClean="0">
                          <a:latin typeface="王漢宗超明體繁" pitchFamily="18" charset="-120"/>
                          <a:ea typeface="王漢宗超明體繁" pitchFamily="18" charset="-120"/>
                        </a:rPr>
                        <a:t/>
                      </a:r>
                      <a:br>
                        <a:rPr lang="en-US" altLang="zh-TW" sz="2000" u="none" strike="noStrike" dirty="0" smtClean="0">
                          <a:latin typeface="王漢宗超明體繁" pitchFamily="18" charset="-120"/>
                          <a:ea typeface="王漢宗超明體繁" pitchFamily="18" charset="-120"/>
                        </a:rPr>
                      </a:br>
                      <a:r>
                        <a:rPr lang="zh-TW" altLang="en-US" sz="2000" u="none" strike="noStrike" dirty="0" smtClean="0">
                          <a:latin typeface="王漢宗超明體繁" pitchFamily="18" charset="-120"/>
                          <a:ea typeface="王漢宗超明體繁" pitchFamily="18" charset="-120"/>
                        </a:rPr>
                        <a:t>投票</a:t>
                      </a:r>
                      <a:endParaRPr lang="zh-TW" altLang="en-US" sz="2000" b="0" i="0" u="none" strike="noStrike" dirty="0">
                        <a:solidFill>
                          <a:srgbClr val="000000"/>
                        </a:solidFill>
                        <a:latin typeface="王漢宗超明體繁" pitchFamily="18" charset="-120"/>
                        <a:ea typeface="王漢宗超明體繁" pitchFamily="18" charset="-120"/>
                      </a:endParaRPr>
                    </a:p>
                  </a:txBody>
                  <a:tcPr marL="9525" marR="9525" marT="9525" marB="0" anchor="ctr"/>
                </a:tc>
                <a:tc>
                  <a:txBody>
                    <a:bodyPr/>
                    <a:lstStyle/>
                    <a:p>
                      <a:pPr algn="ctr" fontAlgn="ctr"/>
                      <a:r>
                        <a:rPr lang="zh-TW" altLang="en-US" sz="2000" u="none" strike="noStrike" dirty="0">
                          <a:latin typeface="王漢宗超明體繁" pitchFamily="18" charset="-120"/>
                          <a:ea typeface="王漢宗超明體繁" pitchFamily="18" charset="-120"/>
                        </a:rPr>
                        <a:t>行政權</a:t>
                      </a:r>
                      <a:r>
                        <a:rPr lang="zh-TW" altLang="en-US" sz="2000" u="none" strike="noStrike" dirty="0" smtClean="0">
                          <a:latin typeface="王漢宗超明體繁" pitchFamily="18" charset="-120"/>
                          <a:ea typeface="王漢宗超明體繁" pitchFamily="18" charset="-120"/>
                        </a:rPr>
                        <a:t>內部</a:t>
                      </a:r>
                      <a:r>
                        <a:rPr lang="en-US" altLang="zh-TW" sz="2000" u="none" strike="noStrike" dirty="0" smtClean="0">
                          <a:latin typeface="王漢宗超明體繁" pitchFamily="18" charset="-120"/>
                          <a:ea typeface="王漢宗超明體繁" pitchFamily="18" charset="-120"/>
                        </a:rPr>
                        <a:t/>
                      </a:r>
                      <a:br>
                        <a:rPr lang="en-US" altLang="zh-TW" sz="2000" u="none" strike="noStrike" dirty="0" smtClean="0">
                          <a:latin typeface="王漢宗超明體繁" pitchFamily="18" charset="-120"/>
                          <a:ea typeface="王漢宗超明體繁" pitchFamily="18" charset="-120"/>
                        </a:rPr>
                      </a:br>
                      <a:r>
                        <a:rPr lang="zh-TW" altLang="en-US" sz="2000" u="none" strike="noStrike" dirty="0" smtClean="0">
                          <a:latin typeface="王漢宗超明體繁" pitchFamily="18" charset="-120"/>
                          <a:ea typeface="王漢宗超明體繁" pitchFamily="18" charset="-120"/>
                        </a:rPr>
                        <a:t>決定</a:t>
                      </a:r>
                      <a:endParaRPr lang="zh-TW" altLang="en-US" sz="2000" b="0" i="0" u="none" strike="noStrike" dirty="0">
                        <a:solidFill>
                          <a:srgbClr val="000000"/>
                        </a:solidFill>
                        <a:latin typeface="王漢宗超明體繁" pitchFamily="18" charset="-120"/>
                        <a:ea typeface="王漢宗超明體繁" pitchFamily="18" charset="-120"/>
                      </a:endParaRPr>
                    </a:p>
                  </a:txBody>
                  <a:tcPr marL="9525" marR="9525" marT="9525" marB="0" anchor="ctr"/>
                </a:tc>
                <a:tc>
                  <a:txBody>
                    <a:bodyPr/>
                    <a:lstStyle/>
                    <a:p>
                      <a:pPr algn="ctr" fontAlgn="ctr"/>
                      <a:r>
                        <a:rPr lang="zh-TW" altLang="en-US" sz="2000" u="none" strike="noStrike" dirty="0" smtClean="0">
                          <a:latin typeface="王漢宗超明體繁" pitchFamily="18" charset="-120"/>
                          <a:ea typeface="王漢宗超明體繁" pitchFamily="18" charset="-120"/>
                        </a:rPr>
                        <a:t>公民</a:t>
                      </a:r>
                      <a:r>
                        <a:rPr lang="en-US" altLang="zh-TW" sz="2000" u="none" strike="noStrike" dirty="0" smtClean="0">
                          <a:latin typeface="王漢宗超明體繁" pitchFamily="18" charset="-120"/>
                          <a:ea typeface="王漢宗超明體繁" pitchFamily="18" charset="-120"/>
                        </a:rPr>
                        <a:t/>
                      </a:r>
                      <a:br>
                        <a:rPr lang="en-US" altLang="zh-TW" sz="2000" u="none" strike="noStrike" dirty="0" smtClean="0">
                          <a:latin typeface="王漢宗超明體繁" pitchFamily="18" charset="-120"/>
                          <a:ea typeface="王漢宗超明體繁" pitchFamily="18" charset="-120"/>
                        </a:rPr>
                      </a:br>
                      <a:r>
                        <a:rPr lang="zh-TW" altLang="en-US" sz="2000" u="none" strike="noStrike" dirty="0" smtClean="0">
                          <a:latin typeface="王漢宗超明體繁" pitchFamily="18" charset="-120"/>
                          <a:ea typeface="王漢宗超明體繁" pitchFamily="18" charset="-120"/>
                        </a:rPr>
                        <a:t>投票</a:t>
                      </a:r>
                      <a:endParaRPr lang="zh-TW" altLang="en-US" sz="2000" b="0" i="0" u="none" strike="noStrike" dirty="0">
                        <a:solidFill>
                          <a:srgbClr val="000000"/>
                        </a:solidFill>
                        <a:latin typeface="王漢宗超明體繁" pitchFamily="18" charset="-120"/>
                        <a:ea typeface="王漢宗超明體繁" pitchFamily="18" charset="-120"/>
                      </a:endParaRPr>
                    </a:p>
                  </a:txBody>
                  <a:tcPr marL="9525" marR="9525" marT="9525" marB="0" anchor="ctr"/>
                </a:tc>
                <a:tc>
                  <a:txBody>
                    <a:bodyPr/>
                    <a:lstStyle/>
                    <a:p>
                      <a:pPr algn="ctr" fontAlgn="ctr"/>
                      <a:r>
                        <a:rPr lang="zh-TW" altLang="en-US" sz="2000" u="none" strike="noStrike" dirty="0" smtClean="0">
                          <a:latin typeface="王漢宗超明體繁" pitchFamily="18" charset="-120"/>
                          <a:ea typeface="王漢宗超明體繁" pitchFamily="18" charset="-120"/>
                        </a:rPr>
                        <a:t>公民</a:t>
                      </a:r>
                      <a:r>
                        <a:rPr lang="en-US" altLang="zh-TW" sz="2000" u="none" strike="noStrike" dirty="0" smtClean="0">
                          <a:latin typeface="王漢宗超明體繁" pitchFamily="18" charset="-120"/>
                          <a:ea typeface="王漢宗超明體繁" pitchFamily="18" charset="-120"/>
                        </a:rPr>
                        <a:t/>
                      </a:r>
                      <a:br>
                        <a:rPr lang="en-US" altLang="zh-TW" sz="2000" u="none" strike="noStrike" dirty="0" smtClean="0">
                          <a:latin typeface="王漢宗超明體繁" pitchFamily="18" charset="-120"/>
                          <a:ea typeface="王漢宗超明體繁" pitchFamily="18" charset="-120"/>
                        </a:rPr>
                      </a:br>
                      <a:r>
                        <a:rPr lang="zh-TW" altLang="en-US" sz="2000" u="none" strike="noStrike" dirty="0" smtClean="0">
                          <a:latin typeface="王漢宗超明體繁" pitchFamily="18" charset="-120"/>
                          <a:ea typeface="王漢宗超明體繁" pitchFamily="18" charset="-120"/>
                        </a:rPr>
                        <a:t>投票</a:t>
                      </a:r>
                      <a:endParaRPr lang="zh-TW" altLang="en-US" sz="2000" b="0" i="0" u="none" strike="noStrike" dirty="0">
                        <a:solidFill>
                          <a:srgbClr val="000000"/>
                        </a:solidFill>
                        <a:latin typeface="王漢宗超明體繁" pitchFamily="18" charset="-120"/>
                        <a:ea typeface="王漢宗超明體繁" pitchFamily="18" charset="-120"/>
                      </a:endParaRPr>
                    </a:p>
                  </a:txBody>
                  <a:tcPr marL="9525" marR="9525" marT="9525" marB="0" anchor="ctr"/>
                </a:tc>
                <a:tc>
                  <a:txBody>
                    <a:bodyPr/>
                    <a:lstStyle/>
                    <a:p>
                      <a:pPr algn="ctr" fontAlgn="ctr"/>
                      <a:r>
                        <a:rPr lang="zh-TW" altLang="en-US" sz="2000" u="none" strike="noStrike" dirty="0" smtClean="0">
                          <a:latin typeface="王漢宗超明體繁" pitchFamily="18" charset="-120"/>
                          <a:ea typeface="王漢宗超明體繁" pitchFamily="18" charset="-120"/>
                        </a:rPr>
                        <a:t>公民</a:t>
                      </a:r>
                      <a:r>
                        <a:rPr lang="en-US" altLang="zh-TW" sz="2000" u="none" strike="noStrike" dirty="0" smtClean="0">
                          <a:latin typeface="王漢宗超明體繁" pitchFamily="18" charset="-120"/>
                          <a:ea typeface="王漢宗超明體繁" pitchFamily="18" charset="-120"/>
                        </a:rPr>
                        <a:t/>
                      </a:r>
                      <a:br>
                        <a:rPr lang="en-US" altLang="zh-TW" sz="2000" u="none" strike="noStrike" dirty="0" smtClean="0">
                          <a:latin typeface="王漢宗超明體繁" pitchFamily="18" charset="-120"/>
                          <a:ea typeface="王漢宗超明體繁" pitchFamily="18" charset="-120"/>
                        </a:rPr>
                      </a:br>
                      <a:r>
                        <a:rPr lang="zh-TW" altLang="en-US" sz="2000" u="none" strike="noStrike" dirty="0" smtClean="0">
                          <a:latin typeface="王漢宗超明體繁" pitchFamily="18" charset="-120"/>
                          <a:ea typeface="王漢宗超明體繁" pitchFamily="18" charset="-120"/>
                        </a:rPr>
                        <a:t>投票</a:t>
                      </a:r>
                      <a:endParaRPr lang="zh-TW" altLang="en-US" sz="2000" b="0" i="0" u="none" strike="noStrike" dirty="0">
                        <a:solidFill>
                          <a:srgbClr val="000000"/>
                        </a:solidFill>
                        <a:latin typeface="王漢宗超明體繁" pitchFamily="18" charset="-120"/>
                        <a:ea typeface="王漢宗超明體繁" pitchFamily="18" charset="-120"/>
                      </a:endParaRPr>
                    </a:p>
                  </a:txBody>
                  <a:tcPr marL="9525" marR="9525" marT="9525" marB="0" anchor="ctr"/>
                </a:tc>
                <a:tc>
                  <a:txBody>
                    <a:bodyPr/>
                    <a:lstStyle/>
                    <a:p>
                      <a:pPr algn="ctr" fontAlgn="ctr"/>
                      <a:r>
                        <a:rPr lang="zh-TW" altLang="en-US" sz="2000" u="none" strike="noStrike" dirty="0" smtClean="0">
                          <a:latin typeface="王漢宗超明體繁" pitchFamily="18" charset="-120"/>
                          <a:ea typeface="王漢宗超明體繁" pitchFamily="18" charset="-120"/>
                        </a:rPr>
                        <a:t>行政權內部</a:t>
                      </a:r>
                      <a:r>
                        <a:rPr lang="en-US" altLang="zh-TW" sz="2000" u="none" strike="noStrike" dirty="0" smtClean="0">
                          <a:latin typeface="王漢宗超明體繁" pitchFamily="18" charset="-120"/>
                          <a:ea typeface="王漢宗超明體繁" pitchFamily="18" charset="-120"/>
                        </a:rPr>
                        <a:t/>
                      </a:r>
                      <a:br>
                        <a:rPr lang="en-US" altLang="zh-TW" sz="2000" u="none" strike="noStrike" dirty="0" smtClean="0">
                          <a:latin typeface="王漢宗超明體繁" pitchFamily="18" charset="-120"/>
                          <a:ea typeface="王漢宗超明體繁" pitchFamily="18" charset="-120"/>
                        </a:rPr>
                      </a:br>
                      <a:r>
                        <a:rPr lang="zh-TW" altLang="en-US" sz="2000" u="none" strike="noStrike" dirty="0" smtClean="0">
                          <a:latin typeface="王漢宗超明體繁" pitchFamily="18" charset="-120"/>
                          <a:ea typeface="王漢宗超明體繁" pitchFamily="18" charset="-120"/>
                        </a:rPr>
                        <a:t>決定</a:t>
                      </a:r>
                      <a:endParaRPr lang="zh-TW" altLang="en-US" sz="2000" b="0" i="0" u="none" strike="noStrike" dirty="0">
                        <a:solidFill>
                          <a:srgbClr val="000000"/>
                        </a:solidFill>
                        <a:latin typeface="王漢宗超明體繁" pitchFamily="18" charset="-120"/>
                        <a:ea typeface="王漢宗超明體繁" pitchFamily="18" charset="-120"/>
                      </a:endParaRPr>
                    </a:p>
                  </a:txBody>
                  <a:tcPr marL="9525" marR="9525" marT="9525" marB="0" anchor="ctr"/>
                </a:tc>
                <a:tc>
                  <a:txBody>
                    <a:bodyPr/>
                    <a:lstStyle/>
                    <a:p>
                      <a:pPr algn="ctr" fontAlgn="ctr"/>
                      <a:r>
                        <a:rPr lang="zh-TW" altLang="en-US" sz="2000" u="none" strike="noStrike" dirty="0" smtClean="0">
                          <a:latin typeface="王漢宗超明體繁" pitchFamily="18" charset="-120"/>
                          <a:ea typeface="王漢宗超明體繁" pitchFamily="18" charset="-120"/>
                        </a:rPr>
                        <a:t>行政權內部</a:t>
                      </a:r>
                      <a:r>
                        <a:rPr lang="en-US" altLang="zh-TW" sz="2000" u="none" strike="noStrike" dirty="0" smtClean="0">
                          <a:latin typeface="王漢宗超明體繁" pitchFamily="18" charset="-120"/>
                          <a:ea typeface="王漢宗超明體繁" pitchFamily="18" charset="-120"/>
                        </a:rPr>
                        <a:t/>
                      </a:r>
                      <a:br>
                        <a:rPr lang="en-US" altLang="zh-TW" sz="2000" u="none" strike="noStrike" dirty="0" smtClean="0">
                          <a:latin typeface="王漢宗超明體繁" pitchFamily="18" charset="-120"/>
                          <a:ea typeface="王漢宗超明體繁" pitchFamily="18" charset="-120"/>
                        </a:rPr>
                      </a:br>
                      <a:r>
                        <a:rPr lang="zh-TW" altLang="en-US" sz="2000" u="none" strike="noStrike" dirty="0" smtClean="0">
                          <a:latin typeface="王漢宗超明體繁" pitchFamily="18" charset="-120"/>
                          <a:ea typeface="王漢宗超明體繁" pitchFamily="18" charset="-120"/>
                        </a:rPr>
                        <a:t>決定</a:t>
                      </a:r>
                      <a:endParaRPr lang="zh-TW" altLang="en-US" sz="2000" b="0" i="0" u="none" strike="noStrike" dirty="0">
                        <a:solidFill>
                          <a:srgbClr val="000000"/>
                        </a:solidFill>
                        <a:latin typeface="王漢宗超明體繁" pitchFamily="18" charset="-120"/>
                        <a:ea typeface="王漢宗超明體繁" pitchFamily="18" charset="-120"/>
                      </a:endParaRPr>
                    </a:p>
                  </a:txBody>
                  <a:tcPr marL="9525" marR="9525" marT="9525" marB="0" anchor="ctr"/>
                </a:tc>
                <a:tc>
                  <a:txBody>
                    <a:bodyPr/>
                    <a:lstStyle/>
                    <a:p>
                      <a:pPr algn="ctr" fontAlgn="ctr"/>
                      <a:r>
                        <a:rPr lang="zh-TW" altLang="en-US" sz="2000" u="none" strike="noStrike" dirty="0" smtClean="0">
                          <a:latin typeface="王漢宗超明體繁" pitchFamily="18" charset="-120"/>
                          <a:ea typeface="王漢宗超明體繁" pitchFamily="18" charset="-120"/>
                        </a:rPr>
                        <a:t>行政權內部</a:t>
                      </a:r>
                      <a:r>
                        <a:rPr lang="en-US" altLang="zh-TW" sz="2000" u="none" strike="noStrike" dirty="0" smtClean="0">
                          <a:latin typeface="王漢宗超明體繁" pitchFamily="18" charset="-120"/>
                          <a:ea typeface="王漢宗超明體繁" pitchFamily="18" charset="-120"/>
                        </a:rPr>
                        <a:t/>
                      </a:r>
                      <a:br>
                        <a:rPr lang="en-US" altLang="zh-TW" sz="2000" u="none" strike="noStrike" dirty="0" smtClean="0">
                          <a:latin typeface="王漢宗超明體繁" pitchFamily="18" charset="-120"/>
                          <a:ea typeface="王漢宗超明體繁" pitchFamily="18" charset="-120"/>
                        </a:rPr>
                      </a:br>
                      <a:r>
                        <a:rPr lang="zh-TW" altLang="en-US" sz="2000" u="none" strike="noStrike" dirty="0" smtClean="0">
                          <a:latin typeface="王漢宗超明體繁" pitchFamily="18" charset="-120"/>
                          <a:ea typeface="王漢宗超明體繁" pitchFamily="18" charset="-120"/>
                        </a:rPr>
                        <a:t>決定</a:t>
                      </a:r>
                      <a:endParaRPr lang="zh-TW" altLang="en-US" sz="2000" b="0" i="0" u="none" strike="noStrike" dirty="0">
                        <a:solidFill>
                          <a:srgbClr val="000000"/>
                        </a:solidFill>
                        <a:latin typeface="王漢宗超明體繁" pitchFamily="18" charset="-120"/>
                        <a:ea typeface="王漢宗超明體繁" pitchFamily="18" charset="-120"/>
                      </a:endParaRPr>
                    </a:p>
                  </a:txBody>
                  <a:tcPr marL="9525" marR="9525" marT="9525" marB="0" anchor="ctr"/>
                </a:tc>
              </a:tr>
              <a:tr h="769673">
                <a:tc>
                  <a:txBody>
                    <a:bodyPr/>
                    <a:lstStyle/>
                    <a:p>
                      <a:pPr algn="ctr" fontAlgn="ctr"/>
                      <a:r>
                        <a:rPr lang="zh-TW" altLang="en-US" sz="2000" u="none" strike="noStrike" dirty="0" smtClean="0">
                          <a:latin typeface="王漢宗超明體繁" pitchFamily="18" charset="-120"/>
                          <a:ea typeface="王漢宗超明體繁" pitchFamily="18" charset="-120"/>
                        </a:rPr>
                        <a:t>項目</a:t>
                      </a:r>
                      <a:r>
                        <a:rPr lang="en-US" altLang="zh-TW" sz="2000" u="none" strike="noStrike" dirty="0" smtClean="0">
                          <a:latin typeface="王漢宗超明體繁" pitchFamily="18" charset="-120"/>
                          <a:ea typeface="王漢宗超明體繁" pitchFamily="18" charset="-120"/>
                        </a:rPr>
                        <a:t/>
                      </a:r>
                      <a:br>
                        <a:rPr lang="en-US" altLang="zh-TW" sz="2000" u="none" strike="noStrike" dirty="0" smtClean="0">
                          <a:latin typeface="王漢宗超明體繁" pitchFamily="18" charset="-120"/>
                          <a:ea typeface="王漢宗超明體繁" pitchFamily="18" charset="-120"/>
                        </a:rPr>
                      </a:br>
                      <a:r>
                        <a:rPr lang="zh-TW" altLang="en-US" sz="2000" u="none" strike="noStrike" dirty="0" smtClean="0">
                          <a:latin typeface="王漢宗超明體繁" pitchFamily="18" charset="-120"/>
                          <a:ea typeface="王漢宗超明體繁" pitchFamily="18" charset="-120"/>
                        </a:rPr>
                        <a:t>符合</a:t>
                      </a:r>
                      <a:r>
                        <a:rPr lang="zh-TW" altLang="en-US" sz="2000" u="none" strike="noStrike" dirty="0">
                          <a:latin typeface="王漢宗超明體繁" pitchFamily="18" charset="-120"/>
                          <a:ea typeface="王漢宗超明體繁" pitchFamily="18" charset="-120"/>
                        </a:rPr>
                        <a:t>數</a:t>
                      </a:r>
                      <a:endParaRPr lang="zh-TW" altLang="en-US" sz="2000" b="0" i="0" u="none" strike="noStrike" dirty="0">
                        <a:solidFill>
                          <a:srgbClr val="000000"/>
                        </a:solidFill>
                        <a:latin typeface="王漢宗超明體繁" pitchFamily="18" charset="-120"/>
                        <a:ea typeface="王漢宗超明體繁" pitchFamily="18" charset="-120"/>
                      </a:endParaRPr>
                    </a:p>
                  </a:txBody>
                  <a:tcPr marL="9525" marR="9525" marT="9525" marB="0" anchor="ctr"/>
                </a:tc>
                <a:tc>
                  <a:txBody>
                    <a:bodyPr/>
                    <a:lstStyle/>
                    <a:p>
                      <a:pPr algn="ctr" fontAlgn="ctr"/>
                      <a:r>
                        <a:rPr lang="en-US" altLang="zh-TW" sz="2000" u="none" strike="noStrike">
                          <a:latin typeface="王漢宗超明體繁" pitchFamily="18" charset="-120"/>
                          <a:ea typeface="王漢宗超明體繁" pitchFamily="18" charset="-120"/>
                        </a:rPr>
                        <a:t>2</a:t>
                      </a:r>
                      <a:endParaRPr lang="en-US" altLang="zh-TW" sz="2000" b="0" i="0" u="none" strike="noStrike">
                        <a:solidFill>
                          <a:srgbClr val="000000"/>
                        </a:solidFill>
                        <a:latin typeface="王漢宗超明體繁" pitchFamily="18" charset="-120"/>
                        <a:ea typeface="王漢宗超明體繁" pitchFamily="18" charset="-120"/>
                      </a:endParaRPr>
                    </a:p>
                  </a:txBody>
                  <a:tcPr marL="9525" marR="9525" marT="9525" marB="0" anchor="ctr"/>
                </a:tc>
                <a:tc>
                  <a:txBody>
                    <a:bodyPr/>
                    <a:lstStyle/>
                    <a:p>
                      <a:pPr algn="ctr" fontAlgn="ctr"/>
                      <a:r>
                        <a:rPr lang="en-US" altLang="zh-TW" sz="2000" u="none" strike="noStrike" dirty="0">
                          <a:latin typeface="王漢宗超明體繁" pitchFamily="18" charset="-120"/>
                          <a:ea typeface="王漢宗超明體繁" pitchFamily="18" charset="-120"/>
                        </a:rPr>
                        <a:t>0</a:t>
                      </a:r>
                      <a:endParaRPr lang="en-US" altLang="zh-TW" sz="2000" b="0" i="0" u="none" strike="noStrike" dirty="0">
                        <a:solidFill>
                          <a:srgbClr val="000000"/>
                        </a:solidFill>
                        <a:latin typeface="王漢宗超明體繁" pitchFamily="18" charset="-120"/>
                        <a:ea typeface="王漢宗超明體繁" pitchFamily="18" charset="-120"/>
                      </a:endParaRPr>
                    </a:p>
                  </a:txBody>
                  <a:tcPr marL="9525" marR="9525" marT="9525" marB="0" anchor="ctr"/>
                </a:tc>
                <a:tc>
                  <a:txBody>
                    <a:bodyPr/>
                    <a:lstStyle/>
                    <a:p>
                      <a:pPr algn="ctr" fontAlgn="ctr"/>
                      <a:r>
                        <a:rPr lang="en-US" altLang="zh-TW" sz="2000" u="none" strike="noStrike">
                          <a:latin typeface="王漢宗超明體繁" pitchFamily="18" charset="-120"/>
                          <a:ea typeface="王漢宗超明體繁" pitchFamily="18" charset="-120"/>
                        </a:rPr>
                        <a:t>1</a:t>
                      </a:r>
                      <a:endParaRPr lang="en-US" altLang="zh-TW" sz="2000" b="0" i="0" u="none" strike="noStrike">
                        <a:solidFill>
                          <a:srgbClr val="000000"/>
                        </a:solidFill>
                        <a:latin typeface="王漢宗超明體繁" pitchFamily="18" charset="-120"/>
                        <a:ea typeface="王漢宗超明體繁" pitchFamily="18" charset="-120"/>
                      </a:endParaRPr>
                    </a:p>
                  </a:txBody>
                  <a:tcPr marL="9525" marR="9525" marT="9525" marB="0" anchor="ctr"/>
                </a:tc>
                <a:tc>
                  <a:txBody>
                    <a:bodyPr/>
                    <a:lstStyle/>
                    <a:p>
                      <a:pPr algn="ctr" fontAlgn="ctr"/>
                      <a:r>
                        <a:rPr lang="en-US" altLang="zh-TW" sz="2000" u="none" strike="noStrike">
                          <a:latin typeface="王漢宗超明體繁" pitchFamily="18" charset="-120"/>
                          <a:ea typeface="王漢宗超明體繁" pitchFamily="18" charset="-120"/>
                        </a:rPr>
                        <a:t>2</a:t>
                      </a:r>
                      <a:endParaRPr lang="en-US" altLang="zh-TW" sz="2000" b="0" i="0" u="none" strike="noStrike">
                        <a:solidFill>
                          <a:srgbClr val="000000"/>
                        </a:solidFill>
                        <a:latin typeface="王漢宗超明體繁" pitchFamily="18" charset="-120"/>
                        <a:ea typeface="王漢宗超明體繁" pitchFamily="18" charset="-120"/>
                      </a:endParaRPr>
                    </a:p>
                  </a:txBody>
                  <a:tcPr marL="9525" marR="9525" marT="9525" marB="0" anchor="ctr"/>
                </a:tc>
                <a:tc>
                  <a:txBody>
                    <a:bodyPr/>
                    <a:lstStyle/>
                    <a:p>
                      <a:pPr algn="ctr" fontAlgn="ctr"/>
                      <a:r>
                        <a:rPr lang="en-US" altLang="zh-TW" sz="2000" u="none" strike="noStrike" dirty="0">
                          <a:latin typeface="王漢宗超明體繁" pitchFamily="18" charset="-120"/>
                          <a:ea typeface="王漢宗超明體繁" pitchFamily="18" charset="-120"/>
                        </a:rPr>
                        <a:t>3</a:t>
                      </a:r>
                      <a:endParaRPr lang="en-US" altLang="zh-TW" sz="2000" b="0" i="0" u="none" strike="noStrike" dirty="0">
                        <a:solidFill>
                          <a:srgbClr val="000000"/>
                        </a:solidFill>
                        <a:latin typeface="王漢宗超明體繁" pitchFamily="18" charset="-120"/>
                        <a:ea typeface="王漢宗超明體繁" pitchFamily="18" charset="-120"/>
                      </a:endParaRPr>
                    </a:p>
                  </a:txBody>
                  <a:tcPr marL="9525" marR="9525" marT="9525" marB="0" anchor="ctr"/>
                </a:tc>
                <a:tc>
                  <a:txBody>
                    <a:bodyPr/>
                    <a:lstStyle/>
                    <a:p>
                      <a:pPr algn="ctr" fontAlgn="ctr"/>
                      <a:r>
                        <a:rPr lang="en-US" altLang="zh-TW" sz="2000" u="none" strike="noStrike">
                          <a:latin typeface="王漢宗超明體繁" pitchFamily="18" charset="-120"/>
                          <a:ea typeface="王漢宗超明體繁" pitchFamily="18" charset="-120"/>
                        </a:rPr>
                        <a:t>2</a:t>
                      </a:r>
                      <a:endParaRPr lang="en-US" altLang="zh-TW" sz="2000" b="0" i="0" u="none" strike="noStrike">
                        <a:solidFill>
                          <a:srgbClr val="000000"/>
                        </a:solidFill>
                        <a:latin typeface="王漢宗超明體繁" pitchFamily="18" charset="-120"/>
                        <a:ea typeface="王漢宗超明體繁" pitchFamily="18" charset="-120"/>
                      </a:endParaRPr>
                    </a:p>
                  </a:txBody>
                  <a:tcPr marL="9525" marR="9525" marT="9525" marB="0" anchor="ctr"/>
                </a:tc>
                <a:tc>
                  <a:txBody>
                    <a:bodyPr/>
                    <a:lstStyle/>
                    <a:p>
                      <a:pPr algn="ctr" fontAlgn="ctr"/>
                      <a:r>
                        <a:rPr lang="en-US" altLang="zh-TW" sz="2000" u="none" strike="noStrike" dirty="0">
                          <a:latin typeface="王漢宗超明體繁" pitchFamily="18" charset="-120"/>
                          <a:ea typeface="王漢宗超明體繁" pitchFamily="18" charset="-120"/>
                        </a:rPr>
                        <a:t>0</a:t>
                      </a:r>
                      <a:endParaRPr lang="en-US" altLang="zh-TW" sz="2000" b="0" i="0" u="none" strike="noStrike" dirty="0">
                        <a:solidFill>
                          <a:srgbClr val="000000"/>
                        </a:solidFill>
                        <a:latin typeface="王漢宗超明體繁" pitchFamily="18" charset="-120"/>
                        <a:ea typeface="王漢宗超明體繁" pitchFamily="18" charset="-120"/>
                      </a:endParaRPr>
                    </a:p>
                  </a:txBody>
                  <a:tcPr marL="9525" marR="9525" marT="9525" marB="0" anchor="ctr"/>
                </a:tc>
                <a:tc>
                  <a:txBody>
                    <a:bodyPr/>
                    <a:lstStyle/>
                    <a:p>
                      <a:pPr algn="ctr" fontAlgn="ctr"/>
                      <a:r>
                        <a:rPr lang="en-US" altLang="zh-TW" sz="2000" u="none" strike="noStrike" dirty="0">
                          <a:latin typeface="王漢宗超明體繁" pitchFamily="18" charset="-120"/>
                          <a:ea typeface="王漢宗超明體繁" pitchFamily="18" charset="-120"/>
                        </a:rPr>
                        <a:t>0</a:t>
                      </a:r>
                      <a:endParaRPr lang="en-US" altLang="zh-TW" sz="2000" b="0" i="0" u="none" strike="noStrike" dirty="0">
                        <a:solidFill>
                          <a:srgbClr val="000000"/>
                        </a:solidFill>
                        <a:latin typeface="王漢宗超明體繁" pitchFamily="18" charset="-120"/>
                        <a:ea typeface="王漢宗超明體繁" pitchFamily="18" charset="-120"/>
                      </a:endParaRPr>
                    </a:p>
                  </a:txBody>
                  <a:tcPr marL="9525" marR="9525" marT="9525" marB="0" anchor="ctr"/>
                </a:tc>
              </a:tr>
              <a:tr h="769673">
                <a:tc>
                  <a:txBody>
                    <a:bodyPr/>
                    <a:lstStyle/>
                    <a:p>
                      <a:pPr algn="ctr" fontAlgn="ctr"/>
                      <a:r>
                        <a:rPr lang="zh-TW" altLang="en-US" sz="2000" u="none" strike="noStrike" dirty="0" smtClean="0">
                          <a:latin typeface="王漢宗超明體繁" pitchFamily="18" charset="-120"/>
                          <a:ea typeface="王漢宗超明體繁" pitchFamily="18" charset="-120"/>
                        </a:rPr>
                        <a:t>最佳</a:t>
                      </a:r>
                      <a:r>
                        <a:rPr lang="en-US" altLang="zh-TW" sz="2000" u="none" strike="noStrike" dirty="0" smtClean="0">
                          <a:latin typeface="王漢宗超明體繁" pitchFamily="18" charset="-120"/>
                          <a:ea typeface="王漢宗超明體繁" pitchFamily="18" charset="-120"/>
                        </a:rPr>
                        <a:t/>
                      </a:r>
                      <a:br>
                        <a:rPr lang="en-US" altLang="zh-TW" sz="2000" u="none" strike="noStrike" dirty="0" smtClean="0">
                          <a:latin typeface="王漢宗超明體繁" pitchFamily="18" charset="-120"/>
                          <a:ea typeface="王漢宗超明體繁" pitchFamily="18" charset="-120"/>
                        </a:rPr>
                      </a:br>
                      <a:r>
                        <a:rPr lang="zh-TW" altLang="en-US" sz="2000" u="none" strike="noStrike" dirty="0" smtClean="0">
                          <a:latin typeface="王漢宗超明體繁" pitchFamily="18" charset="-120"/>
                          <a:ea typeface="王漢宗超明體繁" pitchFamily="18" charset="-120"/>
                        </a:rPr>
                        <a:t>法案</a:t>
                      </a:r>
                      <a:endParaRPr lang="zh-TW" altLang="en-US" sz="2000" b="0" i="0" u="none" strike="noStrike" dirty="0">
                        <a:solidFill>
                          <a:srgbClr val="000000"/>
                        </a:solidFill>
                        <a:latin typeface="王漢宗超明體繁" pitchFamily="18" charset="-120"/>
                        <a:ea typeface="王漢宗超明體繁" pitchFamily="18" charset="-120"/>
                      </a:endParaRPr>
                    </a:p>
                  </a:txBody>
                  <a:tcPr marL="9525" marR="9525" marT="9525" marB="0" anchor="ctr"/>
                </a:tc>
                <a:tc>
                  <a:txBody>
                    <a:bodyPr/>
                    <a:lstStyle/>
                    <a:p>
                      <a:pPr algn="ctr" fontAlgn="ctr"/>
                      <a:endParaRPr lang="zh-TW" altLang="en-US" sz="2000" b="0" i="0" u="none" strike="noStrike" dirty="0">
                        <a:solidFill>
                          <a:srgbClr val="000000"/>
                        </a:solidFill>
                        <a:latin typeface="王漢宗超明體繁" pitchFamily="18" charset="-120"/>
                        <a:ea typeface="王漢宗超明體繁" pitchFamily="18" charset="-120"/>
                      </a:endParaRPr>
                    </a:p>
                  </a:txBody>
                  <a:tcPr marL="9525" marR="9525" marT="9525" marB="0" anchor="ctr"/>
                </a:tc>
                <a:tc>
                  <a:txBody>
                    <a:bodyPr/>
                    <a:lstStyle/>
                    <a:p>
                      <a:pPr algn="ctr" fontAlgn="ctr"/>
                      <a:endParaRPr lang="zh-TW" altLang="en-US" sz="2000" b="0" i="0" u="none" strike="noStrike" dirty="0">
                        <a:solidFill>
                          <a:srgbClr val="000000"/>
                        </a:solidFill>
                        <a:latin typeface="王漢宗超明體繁" pitchFamily="18" charset="-120"/>
                        <a:ea typeface="王漢宗超明體繁" pitchFamily="18" charset="-120"/>
                      </a:endParaRPr>
                    </a:p>
                  </a:txBody>
                  <a:tcPr marL="9525" marR="9525" marT="9525" marB="0" anchor="ctr"/>
                </a:tc>
                <a:tc>
                  <a:txBody>
                    <a:bodyPr/>
                    <a:lstStyle/>
                    <a:p>
                      <a:pPr algn="ctr" fontAlgn="ctr"/>
                      <a:endParaRPr lang="zh-TW" altLang="en-US" sz="2000" b="0" i="0" u="none" strike="noStrike" dirty="0">
                        <a:solidFill>
                          <a:srgbClr val="000000"/>
                        </a:solidFill>
                        <a:latin typeface="王漢宗超明體繁" pitchFamily="18" charset="-120"/>
                        <a:ea typeface="王漢宗超明體繁" pitchFamily="18" charset="-120"/>
                      </a:endParaRPr>
                    </a:p>
                  </a:txBody>
                  <a:tcPr marL="9525" marR="9525" marT="9525" marB="0" anchor="ctr"/>
                </a:tc>
                <a:tc>
                  <a:txBody>
                    <a:bodyPr/>
                    <a:lstStyle/>
                    <a:p>
                      <a:pPr algn="ctr" fontAlgn="ctr"/>
                      <a:endParaRPr lang="zh-TW" altLang="en-US" sz="2000" b="0" i="0" u="none" strike="noStrike" dirty="0">
                        <a:solidFill>
                          <a:srgbClr val="000000"/>
                        </a:solidFill>
                        <a:latin typeface="王漢宗超明體繁" pitchFamily="18" charset="-120"/>
                        <a:ea typeface="王漢宗超明體繁" pitchFamily="18" charset="-120"/>
                      </a:endParaRPr>
                    </a:p>
                  </a:txBody>
                  <a:tcPr marL="9525" marR="9525" marT="9525" marB="0" anchor="ctr"/>
                </a:tc>
                <a:tc>
                  <a:txBody>
                    <a:bodyPr/>
                    <a:lstStyle/>
                    <a:p>
                      <a:pPr algn="ctr" fontAlgn="ctr"/>
                      <a:r>
                        <a:rPr lang="en-US" sz="2000" u="none" strike="noStrike" dirty="0">
                          <a:latin typeface="王漢宗超明體繁" pitchFamily="18" charset="-120"/>
                          <a:ea typeface="王漢宗超明體繁" pitchFamily="18" charset="-120"/>
                        </a:rPr>
                        <a:t>V</a:t>
                      </a:r>
                      <a:endParaRPr lang="en-US" sz="2000" b="0" i="0" u="none" strike="noStrike" dirty="0">
                        <a:solidFill>
                          <a:srgbClr val="000000"/>
                        </a:solidFill>
                        <a:latin typeface="王漢宗超明體繁" pitchFamily="18" charset="-120"/>
                        <a:ea typeface="王漢宗超明體繁" pitchFamily="18" charset="-120"/>
                      </a:endParaRPr>
                    </a:p>
                  </a:txBody>
                  <a:tcPr marL="9525" marR="9525" marT="9525" marB="0" anchor="ctr"/>
                </a:tc>
                <a:tc>
                  <a:txBody>
                    <a:bodyPr/>
                    <a:lstStyle/>
                    <a:p>
                      <a:pPr algn="ctr" fontAlgn="ctr"/>
                      <a:endParaRPr lang="zh-TW" altLang="en-US" sz="2000" b="0" i="0" u="none" strike="noStrike" dirty="0">
                        <a:solidFill>
                          <a:srgbClr val="000000"/>
                        </a:solidFill>
                        <a:latin typeface="王漢宗超明體繁" pitchFamily="18" charset="-120"/>
                        <a:ea typeface="王漢宗超明體繁" pitchFamily="18" charset="-120"/>
                      </a:endParaRPr>
                    </a:p>
                  </a:txBody>
                  <a:tcPr marL="9525" marR="9525" marT="9525" marB="0" anchor="ctr"/>
                </a:tc>
                <a:tc>
                  <a:txBody>
                    <a:bodyPr/>
                    <a:lstStyle/>
                    <a:p>
                      <a:pPr algn="ctr" fontAlgn="ctr"/>
                      <a:endParaRPr lang="zh-TW" altLang="en-US" sz="2000" b="0" i="0" u="none" strike="noStrike" dirty="0">
                        <a:solidFill>
                          <a:srgbClr val="000000"/>
                        </a:solidFill>
                        <a:latin typeface="王漢宗超明體繁" pitchFamily="18" charset="-120"/>
                        <a:ea typeface="王漢宗超明體繁" pitchFamily="18" charset="-120"/>
                      </a:endParaRPr>
                    </a:p>
                  </a:txBody>
                  <a:tcPr marL="9525" marR="9525" marT="9525" marB="0" anchor="ctr"/>
                </a:tc>
                <a:tc>
                  <a:txBody>
                    <a:bodyPr/>
                    <a:lstStyle/>
                    <a:p>
                      <a:pPr algn="ctr" fontAlgn="ctr"/>
                      <a:endParaRPr lang="zh-TW" altLang="en-US" sz="2000" b="0" i="0" u="none" strike="noStrike" dirty="0">
                        <a:solidFill>
                          <a:srgbClr val="000000"/>
                        </a:solidFill>
                        <a:latin typeface="王漢宗超明體繁" pitchFamily="18" charset="-120"/>
                        <a:ea typeface="王漢宗超明體繁" pitchFamily="18" charset="-120"/>
                      </a:endParaRPr>
                    </a:p>
                  </a:txBody>
                  <a:tcPr marL="9525" marR="9525" marT="9525" marB="0" anchor="ctr"/>
                </a:tc>
              </a:tr>
            </a:tbl>
          </a:graphicData>
        </a:graphic>
      </p:graphicFrame>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39552" y="2924944"/>
            <a:ext cx="8229600" cy="1143000"/>
          </a:xfrm>
        </p:spPr>
        <p:txBody>
          <a:bodyPr>
            <a:noAutofit/>
          </a:bodyPr>
          <a:lstStyle/>
          <a:p>
            <a:r>
              <a:rPr lang="zh-TW" altLang="en-US" sz="9600" dirty="0" smtClean="0"/>
              <a:t>謝謝大家</a:t>
            </a:r>
            <a:endParaRPr lang="zh-TW" altLang="en-US" sz="96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18048"/>
            <a:ext cx="8229600" cy="1143000"/>
          </a:xfrm>
        </p:spPr>
        <p:txBody>
          <a:bodyPr>
            <a:noAutofit/>
          </a:bodyPr>
          <a:lstStyle/>
          <a:p>
            <a:r>
              <a:rPr lang="zh-TW" altLang="en-US" sz="9600" dirty="0" smtClean="0"/>
              <a:t>議題簡介</a:t>
            </a:r>
            <a:endParaRPr lang="zh-TW" altLang="en-US" sz="96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pic>
        <p:nvPicPr>
          <p:cNvPr id="4" name="內容版面配置區 3" descr="13464597495_484cf813de_o.jpg"/>
          <p:cNvPicPr>
            <a:picLocks noGrp="1" noChangeAspect="1"/>
          </p:cNvPicPr>
          <p:nvPr>
            <p:ph idx="1"/>
          </p:nvPr>
        </p:nvPicPr>
        <p:blipFill>
          <a:blip r:embed="rId2" cstate="screen"/>
          <a:stretch>
            <a:fillRect/>
          </a:stretch>
        </p:blipFill>
        <p:spPr>
          <a:xfrm>
            <a:off x="-674439" y="0"/>
            <a:ext cx="10286999" cy="6858000"/>
          </a:xfr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0" y="-603448"/>
            <a:ext cx="9144000" cy="8568952"/>
          </a:xfrm>
          <a:solidFill>
            <a:schemeClr val="tx1"/>
          </a:solidFill>
        </p:spPr>
        <p:txBody>
          <a:bodyPr/>
          <a:lstStyle/>
          <a:p>
            <a:endParaRPr lang="zh-TW" altLang="en-US" dirty="0"/>
          </a:p>
        </p:txBody>
      </p:sp>
      <p:pic>
        <p:nvPicPr>
          <p:cNvPr id="4" name="內容版面配置區 3" descr="flow.jpg"/>
          <p:cNvPicPr>
            <a:picLocks noGrp="1" noChangeAspect="1"/>
          </p:cNvPicPr>
          <p:nvPr>
            <p:ph idx="1"/>
          </p:nvPr>
        </p:nvPicPr>
        <p:blipFill>
          <a:blip r:embed="rId2" cstate="screen"/>
          <a:stretch>
            <a:fillRect/>
          </a:stretch>
        </p:blipFill>
        <p:spPr>
          <a:xfrm>
            <a:off x="19557" y="188640"/>
            <a:ext cx="9124443" cy="6453336"/>
          </a:xfr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pic>
        <p:nvPicPr>
          <p:cNvPr id="4" name="內容版面配置區 3" descr="53513555271.jpg"/>
          <p:cNvPicPr>
            <a:picLocks noGrp="1" noChangeAspect="1"/>
          </p:cNvPicPr>
          <p:nvPr>
            <p:ph idx="1"/>
          </p:nvPr>
        </p:nvPicPr>
        <p:blipFill>
          <a:blip r:embed="rId2" cstate="screen"/>
          <a:stretch>
            <a:fillRect/>
          </a:stretch>
        </p:blipFill>
        <p:spPr>
          <a:xfrm>
            <a:off x="-463320" y="0"/>
            <a:ext cx="10003872" cy="6858000"/>
          </a:xfr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pic>
        <p:nvPicPr>
          <p:cNvPr id="4" name="內容版面配置區 3" descr="中国地图--少儿彩图版-1.jpg"/>
          <p:cNvPicPr>
            <a:picLocks noGrp="1" noChangeAspect="1"/>
          </p:cNvPicPr>
          <p:nvPr>
            <p:ph idx="1"/>
          </p:nvPr>
        </p:nvPicPr>
        <p:blipFill>
          <a:blip r:embed="rId2" cstate="screen"/>
          <a:stretch>
            <a:fillRect/>
          </a:stretch>
        </p:blipFill>
        <p:spPr>
          <a:xfrm>
            <a:off x="-324544" y="0"/>
            <a:ext cx="9836594" cy="6858000"/>
          </a:xfrm>
        </p:spPr>
      </p:pic>
      <p:sp>
        <p:nvSpPr>
          <p:cNvPr id="5" name="橢圓 4"/>
          <p:cNvSpPr/>
          <p:nvPr/>
        </p:nvSpPr>
        <p:spPr>
          <a:xfrm rot="2430900">
            <a:off x="6637629" y="4971734"/>
            <a:ext cx="936104" cy="1080120"/>
          </a:xfrm>
          <a:prstGeom prst="ellipse">
            <a:avLst/>
          </a:prstGeom>
          <a:noFill/>
          <a:ln w="952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pic>
        <p:nvPicPr>
          <p:cNvPr id="4" name="內容版面配置區 3" descr="5ad8dd69-8836-450d-aecb-429c0248e676.jpg"/>
          <p:cNvPicPr>
            <a:picLocks noGrp="1" noChangeAspect="1"/>
          </p:cNvPicPr>
          <p:nvPr>
            <p:ph idx="1"/>
          </p:nvPr>
        </p:nvPicPr>
        <p:blipFill>
          <a:blip r:embed="rId2" cstate="screen"/>
          <a:stretch>
            <a:fillRect/>
          </a:stretch>
        </p:blipFill>
        <p:spPr>
          <a:xfrm>
            <a:off x="-975374" y="0"/>
            <a:ext cx="10947974" cy="6858000"/>
          </a:xfr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345</TotalTime>
  <Words>1499</Words>
  <Application>Microsoft Office PowerPoint</Application>
  <PresentationFormat>如螢幕大小 (4:3)</PresentationFormat>
  <Paragraphs>257</Paragraphs>
  <Slides>34</Slides>
  <Notes>0</Notes>
  <HiddenSlides>0</HiddenSlides>
  <MMClips>0</MMClips>
  <ScaleCrop>false</ScaleCrop>
  <HeadingPairs>
    <vt:vector size="6" baseType="variant">
      <vt:variant>
        <vt:lpstr>使用字型</vt:lpstr>
      </vt:variant>
      <vt:variant>
        <vt:i4>5</vt:i4>
      </vt:variant>
      <vt:variant>
        <vt:lpstr>佈景主題</vt:lpstr>
      </vt:variant>
      <vt:variant>
        <vt:i4>1</vt:i4>
      </vt:variant>
      <vt:variant>
        <vt:lpstr>投影片標題</vt:lpstr>
      </vt:variant>
      <vt:variant>
        <vt:i4>34</vt:i4>
      </vt:variant>
    </vt:vector>
  </HeadingPairs>
  <TitlesOfParts>
    <vt:vector size="40" baseType="lpstr">
      <vt:lpstr>Arial</vt:lpstr>
      <vt:lpstr>新細明體</vt:lpstr>
      <vt:lpstr>王漢宗超明體繁</vt:lpstr>
      <vt:lpstr>Calibri</vt:lpstr>
      <vt:lpstr>王漢宗細黑體繁</vt:lpstr>
      <vt:lpstr>Office 佈景主題</vt:lpstr>
      <vt:lpstr>兩岸協議監督條例 各版本異同與專業度評析      行政資訊管理報告</vt:lpstr>
      <vt:lpstr>為何選擇兩岸協議監督條例？</vt:lpstr>
      <vt:lpstr>為何選擇兩岸協議監督條例？</vt:lpstr>
      <vt:lpstr>議題簡介</vt:lpstr>
      <vt:lpstr>PowerPoint 簡報</vt:lpstr>
      <vt:lpstr>PowerPoint 簡報</vt:lpstr>
      <vt:lpstr>PowerPoint 簡報</vt:lpstr>
      <vt:lpstr>PowerPoint 簡報</vt:lpstr>
      <vt:lpstr>PowerPoint 簡報</vt:lpstr>
      <vt:lpstr>PowerPoint 簡報</vt:lpstr>
      <vt:lpstr>法案各版本 介紹與分析</vt:lpstr>
      <vt:lpstr>PowerPoint 簡報</vt:lpstr>
      <vt:lpstr>版本簡介</vt:lpstr>
      <vt:lpstr>各版本差異核心</vt:lpstr>
      <vt:lpstr>台聯版</vt:lpstr>
      <vt:lpstr>民進黨團版、姚文智版</vt:lpstr>
      <vt:lpstr>鄭麗君版</vt:lpstr>
      <vt:lpstr>尤美女(民間)版</vt:lpstr>
      <vt:lpstr>李應元版</vt:lpstr>
      <vt:lpstr>江啟臣版、政院版 </vt:lpstr>
      <vt:lpstr>PowerPoint 簡報</vt:lpstr>
      <vt:lpstr>版本比較與分析</vt:lpstr>
      <vt:lpstr>版本比較與分析</vt:lpstr>
      <vt:lpstr>委員個人信念</vt:lpstr>
      <vt:lpstr>專業度評估</vt:lpstr>
      <vt:lpstr>評估總論</vt:lpstr>
      <vt:lpstr>量化指標</vt:lpstr>
      <vt:lpstr>質化指標</vt:lpstr>
      <vt:lpstr>條約簽定是否屬於行政保留權？</vt:lpstr>
      <vt:lpstr>立法權監督條約簽定的強度界線為何？</vt:lpstr>
      <vt:lpstr>兩岸協議與主權變更應如何理解？</vt:lpstr>
      <vt:lpstr>結論</vt:lpstr>
      <vt:lpstr>PowerPoint 簡報</vt:lpstr>
      <vt:lpstr>謝謝大家</vt:lpstr>
    </vt:vector>
  </TitlesOfParts>
  <Company>C.M.T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投影片 1</dc:title>
  <dc:creator>user</dc:creator>
  <cp:lastModifiedBy>John</cp:lastModifiedBy>
  <cp:revision>44</cp:revision>
  <dcterms:created xsi:type="dcterms:W3CDTF">2015-05-17T21:12:16Z</dcterms:created>
  <dcterms:modified xsi:type="dcterms:W3CDTF">2015-06-01T09:03:25Z</dcterms:modified>
</cp:coreProperties>
</file>